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3.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4.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5.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6.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7.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8.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9.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10.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11.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12.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13.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14.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15.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16.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17.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18.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19.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notesSlides/notesSlide20.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21.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notesSlides/notesSlide22.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23.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notesSlides/notesSlide24.xml" ContentType="application/vnd.openxmlformats-officedocument.presentationml.notesSlide+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notesSlides/notesSlide25.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notesSlides/notesSlide26.xml" ContentType="application/vnd.openxmlformats-officedocument.presentationml.notesSlide+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notesSlides/notesSlide27.xml" ContentType="application/vnd.openxmlformats-officedocument.presentationml.notesSlide+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28.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notesSlides/notesSlide29.xml" ContentType="application/vnd.openxmlformats-officedocument.presentationml.notesSlide+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notesSlides/notesSlide30.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notesSlides/notesSlide31.xml" ContentType="application/vnd.openxmlformats-officedocument.presentationml.notesSlide+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notesSlides/notesSlide32.xml" ContentType="application/vnd.openxmlformats-officedocument.presentationml.notesSlide+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notesSlides/notesSlide33.xml" ContentType="application/vnd.openxmlformats-officedocument.presentationml.notesSlide+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notesSlides/notesSlide34.xml" ContentType="application/vnd.openxmlformats-officedocument.presentationml.notesSlide+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notesSlides/notesSlide35.xml" ContentType="application/vnd.openxmlformats-officedocument.presentationml.notesSlide+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notesSlides/notesSlide36.xml" ContentType="application/vnd.openxmlformats-officedocument.presentationml.notesSlide+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notesSlides/notesSlide37.xml" ContentType="application/vnd.openxmlformats-officedocument.presentationml.notesSlide+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notesSlides/notesSlide38.xml" ContentType="application/vnd.openxmlformats-officedocument.presentationml.notesSlide+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notesSlides/notesSlide39.xml" ContentType="application/vnd.openxmlformats-officedocument.presentationml.notesSlide+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notesSlides/notesSlide40.xml" ContentType="application/vnd.openxmlformats-officedocument.presentationml.notesSlide+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notesSlides/notesSlide41.xml" ContentType="application/vnd.openxmlformats-officedocument.presentationml.notesSlide+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notesSlides/notesSlide42.xml" ContentType="application/vnd.openxmlformats-officedocument.presentationml.notesSlide+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notesSlides/notesSlide43.xml" ContentType="application/vnd.openxmlformats-officedocument.presentationml.notesSlide+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notesSlides/notesSlide44.xml" ContentType="application/vnd.openxmlformats-officedocument.presentationml.notesSlide+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notesSlides/notesSlide45.xml" ContentType="application/vnd.openxmlformats-officedocument.presentationml.notesSlide+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notesSlides/notesSlide46.xml" ContentType="application/vnd.openxmlformats-officedocument.presentationml.notesSlide+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notesSlides/notesSlide47.xml" ContentType="application/vnd.openxmlformats-officedocument.presentationml.notesSlide+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notesSlides/notesSlide48.xml" ContentType="application/vnd.openxmlformats-officedocument.presentationml.notesSlide+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notesSlides/notesSlide49.xml" ContentType="application/vnd.openxmlformats-officedocument.presentationml.notesSlide+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notesSlides/notesSlide50.xml" ContentType="application/vnd.openxmlformats-officedocument.presentationml.notesSlide+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notesSlides/notesSlide51.xml" ContentType="application/vnd.openxmlformats-officedocument.presentationml.notesSlide+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notesSlides/notesSlide52.xml" ContentType="application/vnd.openxmlformats-officedocument.presentationml.notesSlide+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notesSlides/notesSlide53.xml" ContentType="application/vnd.openxmlformats-officedocument.presentationml.notesSlide+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notesSlides/notesSlide54.xml" ContentType="application/vnd.openxmlformats-officedocument.presentationml.notesSlide+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notesSlides/notesSlide55.xml" ContentType="application/vnd.openxmlformats-officedocument.presentationml.notesSlide+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notesSlides/notesSlide56.xml" ContentType="application/vnd.openxmlformats-officedocument.presentationml.notesSlide+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notesSlides/notesSlide57.xml" ContentType="application/vnd.openxmlformats-officedocument.presentationml.notesSlide+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notesSlides/notesSlide58.xml" ContentType="application/vnd.openxmlformats-officedocument.presentationml.notesSlide+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notesSlides/notesSlide59.xml" ContentType="application/vnd.openxmlformats-officedocument.presentationml.notesSlide+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421" r:id="rId2"/>
    <p:sldId id="431" r:id="rId3"/>
    <p:sldId id="677" r:id="rId4"/>
    <p:sldId id="2931" r:id="rId5"/>
    <p:sldId id="2927" r:id="rId6"/>
    <p:sldId id="2932" r:id="rId7"/>
    <p:sldId id="2933" r:id="rId8"/>
    <p:sldId id="2959" r:id="rId9"/>
    <p:sldId id="2960" r:id="rId10"/>
    <p:sldId id="2935" r:id="rId11"/>
    <p:sldId id="2962" r:id="rId12"/>
    <p:sldId id="2937" r:id="rId13"/>
    <p:sldId id="2963" r:id="rId14"/>
    <p:sldId id="2964" r:id="rId15"/>
    <p:sldId id="2961" r:id="rId16"/>
    <p:sldId id="2965" r:id="rId17"/>
    <p:sldId id="2938" r:id="rId18"/>
    <p:sldId id="2939" r:id="rId19"/>
    <p:sldId id="2941" r:id="rId20"/>
    <p:sldId id="2940" r:id="rId21"/>
    <p:sldId id="2942" r:id="rId22"/>
    <p:sldId id="2943" r:id="rId23"/>
    <p:sldId id="2966" r:id="rId24"/>
    <p:sldId id="2967" r:id="rId25"/>
    <p:sldId id="2968" r:id="rId26"/>
    <p:sldId id="2945" r:id="rId27"/>
    <p:sldId id="2946" r:id="rId28"/>
    <p:sldId id="2969" r:id="rId29"/>
    <p:sldId id="2970" r:id="rId30"/>
    <p:sldId id="2947" r:id="rId31"/>
    <p:sldId id="2971" r:id="rId32"/>
    <p:sldId id="2972" r:id="rId33"/>
    <p:sldId id="2973" r:id="rId34"/>
    <p:sldId id="2948" r:id="rId35"/>
    <p:sldId id="2949" r:id="rId36"/>
    <p:sldId id="2974" r:id="rId37"/>
    <p:sldId id="2950" r:id="rId38"/>
    <p:sldId id="2975" r:id="rId39"/>
    <p:sldId id="2976" r:id="rId40"/>
    <p:sldId id="2977" r:id="rId41"/>
    <p:sldId id="2978" r:id="rId42"/>
    <p:sldId id="2979" r:id="rId43"/>
    <p:sldId id="2983" r:id="rId44"/>
    <p:sldId id="2980" r:id="rId45"/>
    <p:sldId id="2981" r:id="rId46"/>
    <p:sldId id="2982" r:id="rId47"/>
    <p:sldId id="2951" r:id="rId48"/>
    <p:sldId id="2985" r:id="rId49"/>
    <p:sldId id="2984" r:id="rId50"/>
    <p:sldId id="2955" r:id="rId51"/>
    <p:sldId id="2954" r:id="rId52"/>
    <p:sldId id="2986" r:id="rId53"/>
    <p:sldId id="2987" r:id="rId54"/>
    <p:sldId id="2956" r:id="rId55"/>
    <p:sldId id="2988" r:id="rId56"/>
    <p:sldId id="2989" r:id="rId57"/>
    <p:sldId id="2990" r:id="rId58"/>
    <p:sldId id="2991" r:id="rId59"/>
    <p:sldId id="2993" r:id="rId60"/>
    <p:sldId id="2992" r:id="rId61"/>
    <p:sldId id="2994" r:id="rId62"/>
    <p:sldId id="2958" r:id="rId63"/>
    <p:sldId id="2957" r:id="rId64"/>
    <p:sldId id="2995" r:id="rId65"/>
    <p:sldId id="2996" r:id="rId6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493" autoAdjust="0"/>
  </p:normalViewPr>
  <p:slideViewPr>
    <p:cSldViewPr snapToGrid="0">
      <p:cViewPr varScale="1">
        <p:scale>
          <a:sx n="81" d="100"/>
          <a:sy n="81" d="100"/>
        </p:scale>
        <p:origin x="115"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667E9B-3DD5-47EC-9801-62545A2E5C89}" type="datetimeFigureOut">
              <a:rPr lang="zh-CN" altLang="en-US" smtClean="0"/>
              <a:t>2021/12/1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1F0CE1-3004-4445-B2E6-82D98086561A}" type="slidenum">
              <a:rPr lang="zh-CN" altLang="en-US" smtClean="0"/>
              <a:t>‹#›</a:t>
            </a:fld>
            <a:endParaRPr lang="zh-CN" altLang="en-US"/>
          </a:p>
        </p:txBody>
      </p:sp>
    </p:spTree>
    <p:extLst>
      <p:ext uri="{BB962C8B-B14F-4D97-AF65-F5344CB8AC3E}">
        <p14:creationId xmlns:p14="http://schemas.microsoft.com/office/powerpoint/2010/main" val="1994966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797412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974874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202772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891310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267118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6405987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027773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719716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549744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24601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7958900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75685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62173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915043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469456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857456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020717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943319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7994725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502342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89172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884580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796470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670606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346459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267372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40457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794030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811193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664777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572200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59169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192277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002003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621780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853732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252593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540054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20929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887911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6168927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763331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65690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814622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858556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120687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676778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927377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450944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2631077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234339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695162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052859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37140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392514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67950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22182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86483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99985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91F34-0D1E-4195-A556-E2D983DD086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2D2FABA-EF0B-4C4A-BE4E-5864044419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2B0E69D-C455-43FF-A04B-2AD596728B24}"/>
              </a:ext>
            </a:extLst>
          </p:cNvPr>
          <p:cNvSpPr>
            <a:spLocks noGrp="1"/>
          </p:cNvSpPr>
          <p:nvPr>
            <p:ph type="dt" sz="half" idx="10"/>
          </p:nvPr>
        </p:nvSpPr>
        <p:spPr/>
        <p:txBody>
          <a:bodyPr/>
          <a:lstStyle/>
          <a:p>
            <a:fld id="{9A831AF8-F3CD-4B4D-B9F5-4B1427FB9DC9}" type="datetimeFigureOut">
              <a:rPr lang="zh-CN" altLang="en-US" smtClean="0"/>
              <a:t>2021/12/1</a:t>
            </a:fld>
            <a:endParaRPr lang="zh-CN" altLang="en-US"/>
          </a:p>
        </p:txBody>
      </p:sp>
      <p:sp>
        <p:nvSpPr>
          <p:cNvPr id="5" name="页脚占位符 4">
            <a:extLst>
              <a:ext uri="{FF2B5EF4-FFF2-40B4-BE49-F238E27FC236}">
                <a16:creationId xmlns:a16="http://schemas.microsoft.com/office/drawing/2014/main" id="{7EBFB98A-1F48-465B-9C3F-11AB503E3C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FD012FC-0D9B-4ED1-9657-B5B2F968E50F}"/>
              </a:ext>
            </a:extLst>
          </p:cNvPr>
          <p:cNvSpPr>
            <a:spLocks noGrp="1"/>
          </p:cNvSpPr>
          <p:nvPr>
            <p:ph type="sldNum" sz="quarter" idx="12"/>
          </p:nvPr>
        </p:nvSpPr>
        <p:spPr/>
        <p:txBody>
          <a:bodyPr/>
          <a:lstStyle/>
          <a:p>
            <a:fld id="{A634E732-F369-4E3A-9F9A-E87814D446C8}" type="slidenum">
              <a:rPr lang="zh-CN" altLang="en-US" smtClean="0"/>
              <a:t>‹#›</a:t>
            </a:fld>
            <a:endParaRPr lang="zh-CN" altLang="en-US"/>
          </a:p>
        </p:txBody>
      </p:sp>
    </p:spTree>
    <p:extLst>
      <p:ext uri="{BB962C8B-B14F-4D97-AF65-F5344CB8AC3E}">
        <p14:creationId xmlns:p14="http://schemas.microsoft.com/office/powerpoint/2010/main" val="18993230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5BB3D9-0316-41CD-86B0-F3C1EBC591B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962590D-DE75-4C00-BA44-BE46A129B1E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9D8FE-BDFE-4C6B-B870-DE4A3A19F5FF}"/>
              </a:ext>
            </a:extLst>
          </p:cNvPr>
          <p:cNvSpPr>
            <a:spLocks noGrp="1"/>
          </p:cNvSpPr>
          <p:nvPr>
            <p:ph type="dt" sz="half" idx="10"/>
          </p:nvPr>
        </p:nvSpPr>
        <p:spPr/>
        <p:txBody>
          <a:bodyPr/>
          <a:lstStyle/>
          <a:p>
            <a:fld id="{9A831AF8-F3CD-4B4D-B9F5-4B1427FB9DC9}" type="datetimeFigureOut">
              <a:rPr lang="zh-CN" altLang="en-US" smtClean="0"/>
              <a:t>2021/12/1</a:t>
            </a:fld>
            <a:endParaRPr lang="zh-CN" altLang="en-US"/>
          </a:p>
        </p:txBody>
      </p:sp>
      <p:sp>
        <p:nvSpPr>
          <p:cNvPr id="5" name="页脚占位符 4">
            <a:extLst>
              <a:ext uri="{FF2B5EF4-FFF2-40B4-BE49-F238E27FC236}">
                <a16:creationId xmlns:a16="http://schemas.microsoft.com/office/drawing/2014/main" id="{D9E79E4F-0FAC-45F7-805B-530EBADCA42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B236B8B-20C0-4546-8226-B79EC3BE4D9B}"/>
              </a:ext>
            </a:extLst>
          </p:cNvPr>
          <p:cNvSpPr>
            <a:spLocks noGrp="1"/>
          </p:cNvSpPr>
          <p:nvPr>
            <p:ph type="sldNum" sz="quarter" idx="12"/>
          </p:nvPr>
        </p:nvSpPr>
        <p:spPr/>
        <p:txBody>
          <a:bodyPr/>
          <a:lstStyle/>
          <a:p>
            <a:fld id="{A634E732-F369-4E3A-9F9A-E87814D446C8}" type="slidenum">
              <a:rPr lang="zh-CN" altLang="en-US" smtClean="0"/>
              <a:t>‹#›</a:t>
            </a:fld>
            <a:endParaRPr lang="zh-CN" altLang="en-US"/>
          </a:p>
        </p:txBody>
      </p:sp>
    </p:spTree>
    <p:extLst>
      <p:ext uri="{BB962C8B-B14F-4D97-AF65-F5344CB8AC3E}">
        <p14:creationId xmlns:p14="http://schemas.microsoft.com/office/powerpoint/2010/main" val="375900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809F13-E05A-4A4A-A770-6AD4B85DF15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90A460D-294C-4546-BA1D-0FA4AF9395A8}"/>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F003581-F0F9-4EB0-87FD-D6646F8901C9}"/>
              </a:ext>
            </a:extLst>
          </p:cNvPr>
          <p:cNvSpPr>
            <a:spLocks noGrp="1"/>
          </p:cNvSpPr>
          <p:nvPr>
            <p:ph type="dt" sz="half" idx="10"/>
          </p:nvPr>
        </p:nvSpPr>
        <p:spPr/>
        <p:txBody>
          <a:bodyPr/>
          <a:lstStyle/>
          <a:p>
            <a:fld id="{9A831AF8-F3CD-4B4D-B9F5-4B1427FB9DC9}" type="datetimeFigureOut">
              <a:rPr lang="zh-CN" altLang="en-US" smtClean="0"/>
              <a:t>2021/12/1</a:t>
            </a:fld>
            <a:endParaRPr lang="zh-CN" altLang="en-US"/>
          </a:p>
        </p:txBody>
      </p:sp>
      <p:sp>
        <p:nvSpPr>
          <p:cNvPr id="5" name="页脚占位符 4">
            <a:extLst>
              <a:ext uri="{FF2B5EF4-FFF2-40B4-BE49-F238E27FC236}">
                <a16:creationId xmlns:a16="http://schemas.microsoft.com/office/drawing/2014/main" id="{D28A062E-AB45-416D-B83F-62A999E431B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4878B65-AC97-4711-9730-756D591E67B6}"/>
              </a:ext>
            </a:extLst>
          </p:cNvPr>
          <p:cNvSpPr>
            <a:spLocks noGrp="1"/>
          </p:cNvSpPr>
          <p:nvPr>
            <p:ph type="sldNum" sz="quarter" idx="12"/>
          </p:nvPr>
        </p:nvSpPr>
        <p:spPr/>
        <p:txBody>
          <a:bodyPr/>
          <a:lstStyle/>
          <a:p>
            <a:fld id="{A634E732-F369-4E3A-9F9A-E87814D446C8}" type="slidenum">
              <a:rPr lang="zh-CN" altLang="en-US" smtClean="0"/>
              <a:t>‹#›</a:t>
            </a:fld>
            <a:endParaRPr lang="zh-CN" altLang="en-US"/>
          </a:p>
        </p:txBody>
      </p:sp>
    </p:spTree>
    <p:extLst>
      <p:ext uri="{BB962C8B-B14F-4D97-AF65-F5344CB8AC3E}">
        <p14:creationId xmlns:p14="http://schemas.microsoft.com/office/powerpoint/2010/main" val="6396089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stretch>
            <a:fillRect/>
          </a:stretch>
        </p:blipFill>
        <p:spPr>
          <a:xfrm>
            <a:off x="9591681" y="-662957"/>
            <a:ext cx="2600320" cy="2443117"/>
          </a:xfrm>
          <a:prstGeom prst="rect">
            <a:avLst/>
          </a:prstGeom>
        </p:spPr>
      </p:pic>
      <p:pic>
        <p:nvPicPr>
          <p:cNvPr id="8" name="图片 7"/>
          <p:cNvPicPr>
            <a:picLocks noChangeAspect="1"/>
          </p:cNvPicPr>
          <p:nvPr userDrawn="1"/>
        </p:nvPicPr>
        <p:blipFill>
          <a:blip r:embed="rId3" cstate="print"/>
          <a:stretch>
            <a:fillRect/>
          </a:stretch>
        </p:blipFill>
        <p:spPr>
          <a:xfrm>
            <a:off x="-75100" y="6183630"/>
            <a:ext cx="3133778" cy="674370"/>
          </a:xfrm>
          <a:prstGeom prst="rect">
            <a:avLst/>
          </a:prstGeom>
        </p:spPr>
      </p:pic>
    </p:spTree>
    <p:extLst>
      <p:ext uri="{BB962C8B-B14F-4D97-AF65-F5344CB8AC3E}">
        <p14:creationId xmlns:p14="http://schemas.microsoft.com/office/powerpoint/2010/main" val="1665982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0BB873-5687-47A5-B772-1697242F20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E6EEF25-211B-4C01-896F-FEF9B1166A7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5C0100F-7770-443D-9B1B-5596C1D4BBF6}"/>
              </a:ext>
            </a:extLst>
          </p:cNvPr>
          <p:cNvSpPr>
            <a:spLocks noGrp="1"/>
          </p:cNvSpPr>
          <p:nvPr>
            <p:ph type="dt" sz="half" idx="10"/>
          </p:nvPr>
        </p:nvSpPr>
        <p:spPr/>
        <p:txBody>
          <a:bodyPr/>
          <a:lstStyle/>
          <a:p>
            <a:fld id="{9A831AF8-F3CD-4B4D-B9F5-4B1427FB9DC9}" type="datetimeFigureOut">
              <a:rPr lang="zh-CN" altLang="en-US" smtClean="0"/>
              <a:t>2021/12/1</a:t>
            </a:fld>
            <a:endParaRPr lang="zh-CN" altLang="en-US"/>
          </a:p>
        </p:txBody>
      </p:sp>
      <p:sp>
        <p:nvSpPr>
          <p:cNvPr id="5" name="页脚占位符 4">
            <a:extLst>
              <a:ext uri="{FF2B5EF4-FFF2-40B4-BE49-F238E27FC236}">
                <a16:creationId xmlns:a16="http://schemas.microsoft.com/office/drawing/2014/main" id="{F1F34939-AB5C-42F0-AEDE-11C68EE47C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DFDFCA6-319D-4407-9330-34B3E7C3E76C}"/>
              </a:ext>
            </a:extLst>
          </p:cNvPr>
          <p:cNvSpPr>
            <a:spLocks noGrp="1"/>
          </p:cNvSpPr>
          <p:nvPr>
            <p:ph type="sldNum" sz="quarter" idx="12"/>
          </p:nvPr>
        </p:nvSpPr>
        <p:spPr/>
        <p:txBody>
          <a:bodyPr/>
          <a:lstStyle/>
          <a:p>
            <a:fld id="{A634E732-F369-4E3A-9F9A-E87814D446C8}" type="slidenum">
              <a:rPr lang="zh-CN" altLang="en-US" smtClean="0"/>
              <a:t>‹#›</a:t>
            </a:fld>
            <a:endParaRPr lang="zh-CN" altLang="en-US"/>
          </a:p>
        </p:txBody>
      </p:sp>
    </p:spTree>
    <p:extLst>
      <p:ext uri="{BB962C8B-B14F-4D97-AF65-F5344CB8AC3E}">
        <p14:creationId xmlns:p14="http://schemas.microsoft.com/office/powerpoint/2010/main" val="3617799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B82900-652D-4155-85F0-E88B93F5F9A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EBA2958-11CA-43DE-8CBF-1C37FFF240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BA5F8D1-38FC-4227-82F2-5EE1AE220D62}"/>
              </a:ext>
            </a:extLst>
          </p:cNvPr>
          <p:cNvSpPr>
            <a:spLocks noGrp="1"/>
          </p:cNvSpPr>
          <p:nvPr>
            <p:ph type="dt" sz="half" idx="10"/>
          </p:nvPr>
        </p:nvSpPr>
        <p:spPr/>
        <p:txBody>
          <a:bodyPr/>
          <a:lstStyle/>
          <a:p>
            <a:fld id="{9A831AF8-F3CD-4B4D-B9F5-4B1427FB9DC9}" type="datetimeFigureOut">
              <a:rPr lang="zh-CN" altLang="en-US" smtClean="0"/>
              <a:t>2021/12/1</a:t>
            </a:fld>
            <a:endParaRPr lang="zh-CN" altLang="en-US"/>
          </a:p>
        </p:txBody>
      </p:sp>
      <p:sp>
        <p:nvSpPr>
          <p:cNvPr id="5" name="页脚占位符 4">
            <a:extLst>
              <a:ext uri="{FF2B5EF4-FFF2-40B4-BE49-F238E27FC236}">
                <a16:creationId xmlns:a16="http://schemas.microsoft.com/office/drawing/2014/main" id="{A27E3056-66E9-4B59-B51B-F53A6B18D46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E2B7A8E-8650-4F1B-989B-A851C4DF21F3}"/>
              </a:ext>
            </a:extLst>
          </p:cNvPr>
          <p:cNvSpPr>
            <a:spLocks noGrp="1"/>
          </p:cNvSpPr>
          <p:nvPr>
            <p:ph type="sldNum" sz="quarter" idx="12"/>
          </p:nvPr>
        </p:nvSpPr>
        <p:spPr/>
        <p:txBody>
          <a:bodyPr/>
          <a:lstStyle/>
          <a:p>
            <a:fld id="{A634E732-F369-4E3A-9F9A-E87814D446C8}" type="slidenum">
              <a:rPr lang="zh-CN" altLang="en-US" smtClean="0"/>
              <a:t>‹#›</a:t>
            </a:fld>
            <a:endParaRPr lang="zh-CN" altLang="en-US"/>
          </a:p>
        </p:txBody>
      </p:sp>
    </p:spTree>
    <p:extLst>
      <p:ext uri="{BB962C8B-B14F-4D97-AF65-F5344CB8AC3E}">
        <p14:creationId xmlns:p14="http://schemas.microsoft.com/office/powerpoint/2010/main" val="2116898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EB5780-0E7C-4F63-A605-17F035559C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E9495C3-3168-496B-88FF-A28C2C68018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33A7786-53C4-4901-989E-1CE9B643A21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274AC06-7818-44D9-80E2-E46440A2E864}"/>
              </a:ext>
            </a:extLst>
          </p:cNvPr>
          <p:cNvSpPr>
            <a:spLocks noGrp="1"/>
          </p:cNvSpPr>
          <p:nvPr>
            <p:ph type="dt" sz="half" idx="10"/>
          </p:nvPr>
        </p:nvSpPr>
        <p:spPr/>
        <p:txBody>
          <a:bodyPr/>
          <a:lstStyle/>
          <a:p>
            <a:fld id="{9A831AF8-F3CD-4B4D-B9F5-4B1427FB9DC9}" type="datetimeFigureOut">
              <a:rPr lang="zh-CN" altLang="en-US" smtClean="0"/>
              <a:t>2021/12/1</a:t>
            </a:fld>
            <a:endParaRPr lang="zh-CN" altLang="en-US"/>
          </a:p>
        </p:txBody>
      </p:sp>
      <p:sp>
        <p:nvSpPr>
          <p:cNvPr id="6" name="页脚占位符 5">
            <a:extLst>
              <a:ext uri="{FF2B5EF4-FFF2-40B4-BE49-F238E27FC236}">
                <a16:creationId xmlns:a16="http://schemas.microsoft.com/office/drawing/2014/main" id="{D3894B9F-7090-4928-B717-758A1EC4A49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3D32187-624A-4C39-8132-B3E934931738}"/>
              </a:ext>
            </a:extLst>
          </p:cNvPr>
          <p:cNvSpPr>
            <a:spLocks noGrp="1"/>
          </p:cNvSpPr>
          <p:nvPr>
            <p:ph type="sldNum" sz="quarter" idx="12"/>
          </p:nvPr>
        </p:nvSpPr>
        <p:spPr/>
        <p:txBody>
          <a:bodyPr/>
          <a:lstStyle/>
          <a:p>
            <a:fld id="{A634E732-F369-4E3A-9F9A-E87814D446C8}" type="slidenum">
              <a:rPr lang="zh-CN" altLang="en-US" smtClean="0"/>
              <a:t>‹#›</a:t>
            </a:fld>
            <a:endParaRPr lang="zh-CN" altLang="en-US"/>
          </a:p>
        </p:txBody>
      </p:sp>
    </p:spTree>
    <p:extLst>
      <p:ext uri="{BB962C8B-B14F-4D97-AF65-F5344CB8AC3E}">
        <p14:creationId xmlns:p14="http://schemas.microsoft.com/office/powerpoint/2010/main" val="690326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99D60A-4EF3-4DEA-A081-EE59B28AB79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632187C-8094-4217-95F8-AC3962C49C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BDFDE29-FE84-4C86-8148-22DDB7B30B0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C9F8DA4-51F0-4BD2-83E1-2963D91226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8DEDBBC-E666-4587-AAFD-75B5A44A5D5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8268B0-CA69-4D55-AFBC-E5FFAAB9C96A}"/>
              </a:ext>
            </a:extLst>
          </p:cNvPr>
          <p:cNvSpPr>
            <a:spLocks noGrp="1"/>
          </p:cNvSpPr>
          <p:nvPr>
            <p:ph type="dt" sz="half" idx="10"/>
          </p:nvPr>
        </p:nvSpPr>
        <p:spPr/>
        <p:txBody>
          <a:bodyPr/>
          <a:lstStyle/>
          <a:p>
            <a:fld id="{9A831AF8-F3CD-4B4D-B9F5-4B1427FB9DC9}" type="datetimeFigureOut">
              <a:rPr lang="zh-CN" altLang="en-US" smtClean="0"/>
              <a:t>2021/12/1</a:t>
            </a:fld>
            <a:endParaRPr lang="zh-CN" altLang="en-US"/>
          </a:p>
        </p:txBody>
      </p:sp>
      <p:sp>
        <p:nvSpPr>
          <p:cNvPr id="8" name="页脚占位符 7">
            <a:extLst>
              <a:ext uri="{FF2B5EF4-FFF2-40B4-BE49-F238E27FC236}">
                <a16:creationId xmlns:a16="http://schemas.microsoft.com/office/drawing/2014/main" id="{F764EBC0-DD83-4324-9A07-90507A3EF5E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A900306-C6A1-46D6-A490-0113487D20DA}"/>
              </a:ext>
            </a:extLst>
          </p:cNvPr>
          <p:cNvSpPr>
            <a:spLocks noGrp="1"/>
          </p:cNvSpPr>
          <p:nvPr>
            <p:ph type="sldNum" sz="quarter" idx="12"/>
          </p:nvPr>
        </p:nvSpPr>
        <p:spPr/>
        <p:txBody>
          <a:bodyPr/>
          <a:lstStyle/>
          <a:p>
            <a:fld id="{A634E732-F369-4E3A-9F9A-E87814D446C8}" type="slidenum">
              <a:rPr lang="zh-CN" altLang="en-US" smtClean="0"/>
              <a:t>‹#›</a:t>
            </a:fld>
            <a:endParaRPr lang="zh-CN" altLang="en-US"/>
          </a:p>
        </p:txBody>
      </p:sp>
    </p:spTree>
    <p:extLst>
      <p:ext uri="{BB962C8B-B14F-4D97-AF65-F5344CB8AC3E}">
        <p14:creationId xmlns:p14="http://schemas.microsoft.com/office/powerpoint/2010/main" val="1851863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E38D98-6A4E-410F-9396-F73DFDA14DA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C7EA052-7FFE-4CEE-BFB5-42134EA77FBD}"/>
              </a:ext>
            </a:extLst>
          </p:cNvPr>
          <p:cNvSpPr>
            <a:spLocks noGrp="1"/>
          </p:cNvSpPr>
          <p:nvPr>
            <p:ph type="dt" sz="half" idx="10"/>
          </p:nvPr>
        </p:nvSpPr>
        <p:spPr/>
        <p:txBody>
          <a:bodyPr/>
          <a:lstStyle/>
          <a:p>
            <a:fld id="{9A831AF8-F3CD-4B4D-B9F5-4B1427FB9DC9}" type="datetimeFigureOut">
              <a:rPr lang="zh-CN" altLang="en-US" smtClean="0"/>
              <a:t>2021/12/1</a:t>
            </a:fld>
            <a:endParaRPr lang="zh-CN" altLang="en-US"/>
          </a:p>
        </p:txBody>
      </p:sp>
      <p:sp>
        <p:nvSpPr>
          <p:cNvPr id="4" name="页脚占位符 3">
            <a:extLst>
              <a:ext uri="{FF2B5EF4-FFF2-40B4-BE49-F238E27FC236}">
                <a16:creationId xmlns:a16="http://schemas.microsoft.com/office/drawing/2014/main" id="{1DDAEF5D-7EB1-44DB-A54F-EAD9FCAA3D6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E1C3B90-3EC4-4FE6-A8F6-140A455B1040}"/>
              </a:ext>
            </a:extLst>
          </p:cNvPr>
          <p:cNvSpPr>
            <a:spLocks noGrp="1"/>
          </p:cNvSpPr>
          <p:nvPr>
            <p:ph type="sldNum" sz="quarter" idx="12"/>
          </p:nvPr>
        </p:nvSpPr>
        <p:spPr/>
        <p:txBody>
          <a:bodyPr/>
          <a:lstStyle/>
          <a:p>
            <a:fld id="{A634E732-F369-4E3A-9F9A-E87814D446C8}" type="slidenum">
              <a:rPr lang="zh-CN" altLang="en-US" smtClean="0"/>
              <a:t>‹#›</a:t>
            </a:fld>
            <a:endParaRPr lang="zh-CN" altLang="en-US"/>
          </a:p>
        </p:txBody>
      </p:sp>
    </p:spTree>
    <p:extLst>
      <p:ext uri="{BB962C8B-B14F-4D97-AF65-F5344CB8AC3E}">
        <p14:creationId xmlns:p14="http://schemas.microsoft.com/office/powerpoint/2010/main" val="1675633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D40186C-B4CF-40B4-8514-0AF62DD8B915}"/>
              </a:ext>
            </a:extLst>
          </p:cNvPr>
          <p:cNvSpPr>
            <a:spLocks noGrp="1"/>
          </p:cNvSpPr>
          <p:nvPr>
            <p:ph type="dt" sz="half" idx="10"/>
          </p:nvPr>
        </p:nvSpPr>
        <p:spPr/>
        <p:txBody>
          <a:bodyPr/>
          <a:lstStyle/>
          <a:p>
            <a:fld id="{9A831AF8-F3CD-4B4D-B9F5-4B1427FB9DC9}" type="datetimeFigureOut">
              <a:rPr lang="zh-CN" altLang="en-US" smtClean="0"/>
              <a:t>2021/12/1</a:t>
            </a:fld>
            <a:endParaRPr lang="zh-CN" altLang="en-US"/>
          </a:p>
        </p:txBody>
      </p:sp>
      <p:sp>
        <p:nvSpPr>
          <p:cNvPr id="3" name="页脚占位符 2">
            <a:extLst>
              <a:ext uri="{FF2B5EF4-FFF2-40B4-BE49-F238E27FC236}">
                <a16:creationId xmlns:a16="http://schemas.microsoft.com/office/drawing/2014/main" id="{192F711A-4688-4CF3-9E67-5A91203E351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352A7B4-6E16-46CB-A990-43251F764EED}"/>
              </a:ext>
            </a:extLst>
          </p:cNvPr>
          <p:cNvSpPr>
            <a:spLocks noGrp="1"/>
          </p:cNvSpPr>
          <p:nvPr>
            <p:ph type="sldNum" sz="quarter" idx="12"/>
          </p:nvPr>
        </p:nvSpPr>
        <p:spPr/>
        <p:txBody>
          <a:bodyPr/>
          <a:lstStyle/>
          <a:p>
            <a:fld id="{A634E732-F369-4E3A-9F9A-E87814D446C8}" type="slidenum">
              <a:rPr lang="zh-CN" altLang="en-US" smtClean="0"/>
              <a:t>‹#›</a:t>
            </a:fld>
            <a:endParaRPr lang="zh-CN" altLang="en-US"/>
          </a:p>
        </p:txBody>
      </p:sp>
    </p:spTree>
    <p:extLst>
      <p:ext uri="{BB962C8B-B14F-4D97-AF65-F5344CB8AC3E}">
        <p14:creationId xmlns:p14="http://schemas.microsoft.com/office/powerpoint/2010/main" val="1026597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2F6D34-AFD5-46A3-9BC1-A1AA840C83B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551A4A-91F1-4D2C-9EBB-0637F1ED74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AE5A479-AD93-47AB-8B65-E4E23FD39C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B813D47-2C01-467B-8029-5C69F7A55047}"/>
              </a:ext>
            </a:extLst>
          </p:cNvPr>
          <p:cNvSpPr>
            <a:spLocks noGrp="1"/>
          </p:cNvSpPr>
          <p:nvPr>
            <p:ph type="dt" sz="half" idx="10"/>
          </p:nvPr>
        </p:nvSpPr>
        <p:spPr/>
        <p:txBody>
          <a:bodyPr/>
          <a:lstStyle/>
          <a:p>
            <a:fld id="{9A831AF8-F3CD-4B4D-B9F5-4B1427FB9DC9}" type="datetimeFigureOut">
              <a:rPr lang="zh-CN" altLang="en-US" smtClean="0"/>
              <a:t>2021/12/1</a:t>
            </a:fld>
            <a:endParaRPr lang="zh-CN" altLang="en-US"/>
          </a:p>
        </p:txBody>
      </p:sp>
      <p:sp>
        <p:nvSpPr>
          <p:cNvPr id="6" name="页脚占位符 5">
            <a:extLst>
              <a:ext uri="{FF2B5EF4-FFF2-40B4-BE49-F238E27FC236}">
                <a16:creationId xmlns:a16="http://schemas.microsoft.com/office/drawing/2014/main" id="{E338E6F1-9917-4E68-8D4C-1676549AC57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5DD114C-1393-47C5-ACDD-980463F574B3}"/>
              </a:ext>
            </a:extLst>
          </p:cNvPr>
          <p:cNvSpPr>
            <a:spLocks noGrp="1"/>
          </p:cNvSpPr>
          <p:nvPr>
            <p:ph type="sldNum" sz="quarter" idx="12"/>
          </p:nvPr>
        </p:nvSpPr>
        <p:spPr/>
        <p:txBody>
          <a:bodyPr/>
          <a:lstStyle/>
          <a:p>
            <a:fld id="{A634E732-F369-4E3A-9F9A-E87814D446C8}" type="slidenum">
              <a:rPr lang="zh-CN" altLang="en-US" smtClean="0"/>
              <a:t>‹#›</a:t>
            </a:fld>
            <a:endParaRPr lang="zh-CN" altLang="en-US"/>
          </a:p>
        </p:txBody>
      </p:sp>
    </p:spTree>
    <p:extLst>
      <p:ext uri="{BB962C8B-B14F-4D97-AF65-F5344CB8AC3E}">
        <p14:creationId xmlns:p14="http://schemas.microsoft.com/office/powerpoint/2010/main" val="1777242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5057F0-B32E-4DDD-A941-2B5C583CEAA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5095C47-AA19-4BA9-93B9-09C73ED348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D677C80-38F8-4EBC-BB6F-D5C8A2EC5F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4EA031F-E73B-4389-B05A-13ABCB68DFD7}"/>
              </a:ext>
            </a:extLst>
          </p:cNvPr>
          <p:cNvSpPr>
            <a:spLocks noGrp="1"/>
          </p:cNvSpPr>
          <p:nvPr>
            <p:ph type="dt" sz="half" idx="10"/>
          </p:nvPr>
        </p:nvSpPr>
        <p:spPr/>
        <p:txBody>
          <a:bodyPr/>
          <a:lstStyle/>
          <a:p>
            <a:fld id="{9A831AF8-F3CD-4B4D-B9F5-4B1427FB9DC9}" type="datetimeFigureOut">
              <a:rPr lang="zh-CN" altLang="en-US" smtClean="0"/>
              <a:t>2021/12/1</a:t>
            </a:fld>
            <a:endParaRPr lang="zh-CN" altLang="en-US"/>
          </a:p>
        </p:txBody>
      </p:sp>
      <p:sp>
        <p:nvSpPr>
          <p:cNvPr id="6" name="页脚占位符 5">
            <a:extLst>
              <a:ext uri="{FF2B5EF4-FFF2-40B4-BE49-F238E27FC236}">
                <a16:creationId xmlns:a16="http://schemas.microsoft.com/office/drawing/2014/main" id="{C5EEEF4E-20A8-49D2-A094-484CF648336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E55C3A0-E01E-4A02-8B4F-07D1E204E5C6}"/>
              </a:ext>
            </a:extLst>
          </p:cNvPr>
          <p:cNvSpPr>
            <a:spLocks noGrp="1"/>
          </p:cNvSpPr>
          <p:nvPr>
            <p:ph type="sldNum" sz="quarter" idx="12"/>
          </p:nvPr>
        </p:nvSpPr>
        <p:spPr/>
        <p:txBody>
          <a:bodyPr/>
          <a:lstStyle/>
          <a:p>
            <a:fld id="{A634E732-F369-4E3A-9F9A-E87814D446C8}" type="slidenum">
              <a:rPr lang="zh-CN" altLang="en-US" smtClean="0"/>
              <a:t>‹#›</a:t>
            </a:fld>
            <a:endParaRPr lang="zh-CN" altLang="en-US"/>
          </a:p>
        </p:txBody>
      </p:sp>
    </p:spTree>
    <p:extLst>
      <p:ext uri="{BB962C8B-B14F-4D97-AF65-F5344CB8AC3E}">
        <p14:creationId xmlns:p14="http://schemas.microsoft.com/office/powerpoint/2010/main" val="1460805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A79F0EA-A5EC-4F57-941F-4412B98EEA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96E4B59-72C2-4D61-9848-2110E27E1D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932D254-7423-4DE5-B119-2CC28432C8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831AF8-F3CD-4B4D-B9F5-4B1427FB9DC9}" type="datetimeFigureOut">
              <a:rPr lang="zh-CN" altLang="en-US" smtClean="0"/>
              <a:t>2021/12/1</a:t>
            </a:fld>
            <a:endParaRPr lang="zh-CN" altLang="en-US"/>
          </a:p>
        </p:txBody>
      </p:sp>
      <p:sp>
        <p:nvSpPr>
          <p:cNvPr id="5" name="页脚占位符 4">
            <a:extLst>
              <a:ext uri="{FF2B5EF4-FFF2-40B4-BE49-F238E27FC236}">
                <a16:creationId xmlns:a16="http://schemas.microsoft.com/office/drawing/2014/main" id="{E8CF91C6-4AB3-49ED-ACA8-86F094D4C0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07DD92D-B16F-474A-9293-3F50E19CB9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34E732-F369-4E3A-9F9A-E87814D446C8}" type="slidenum">
              <a:rPr lang="zh-CN" altLang="en-US" smtClean="0"/>
              <a:t>‹#›</a:t>
            </a:fld>
            <a:endParaRPr lang="zh-CN" altLang="en-US"/>
          </a:p>
        </p:txBody>
      </p:sp>
    </p:spTree>
    <p:extLst>
      <p:ext uri="{BB962C8B-B14F-4D97-AF65-F5344CB8AC3E}">
        <p14:creationId xmlns:p14="http://schemas.microsoft.com/office/powerpoint/2010/main" val="9004448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44.xml"/><Relationship Id="rId7" Type="http://schemas.openxmlformats.org/officeDocument/2006/relationships/notesSlide" Target="../notesSlides/notesSlide9.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slideLayout" Target="../slideLayouts/slideLayout12.xml"/><Relationship Id="rId5" Type="http://schemas.openxmlformats.org/officeDocument/2006/relationships/tags" Target="../tags/tag46.xml"/><Relationship Id="rId4" Type="http://schemas.openxmlformats.org/officeDocument/2006/relationships/tags" Target="../tags/tag45.xml"/></Relationships>
</file>

<file path=ppt/slides/_rels/slide11.xml.rels><?xml version="1.0" encoding="UTF-8" standalone="yes"?>
<Relationships xmlns="http://schemas.openxmlformats.org/package/2006/relationships"><Relationship Id="rId8" Type="http://schemas.openxmlformats.org/officeDocument/2006/relationships/image" Target="../media/image22.gif"/><Relationship Id="rId3" Type="http://schemas.openxmlformats.org/officeDocument/2006/relationships/tags" Target="../tags/tag49.xml"/><Relationship Id="rId7" Type="http://schemas.openxmlformats.org/officeDocument/2006/relationships/notesSlide" Target="../notesSlides/notesSlide10.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Layout" Target="../slideLayouts/slideLayout12.xml"/><Relationship Id="rId5" Type="http://schemas.openxmlformats.org/officeDocument/2006/relationships/tags" Target="../tags/tag51.xml"/><Relationship Id="rId4" Type="http://schemas.openxmlformats.org/officeDocument/2006/relationships/tags" Target="../tags/tag50.xml"/></Relationships>
</file>

<file path=ppt/slides/_rels/slide12.xml.rels><?xml version="1.0" encoding="UTF-8" standalone="yes"?>
<Relationships xmlns="http://schemas.openxmlformats.org/package/2006/relationships"><Relationship Id="rId8" Type="http://schemas.openxmlformats.org/officeDocument/2006/relationships/image" Target="../media/image22.gif"/><Relationship Id="rId3" Type="http://schemas.openxmlformats.org/officeDocument/2006/relationships/tags" Target="../tags/tag54.xml"/><Relationship Id="rId7" Type="http://schemas.openxmlformats.org/officeDocument/2006/relationships/notesSlide" Target="../notesSlides/notesSlide11.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Layout" Target="../slideLayouts/slideLayout12.xml"/><Relationship Id="rId5" Type="http://schemas.openxmlformats.org/officeDocument/2006/relationships/tags" Target="../tags/tag56.xml"/><Relationship Id="rId4" Type="http://schemas.openxmlformats.org/officeDocument/2006/relationships/tags" Target="../tags/tag55.xml"/></Relationships>
</file>

<file path=ppt/slides/_rels/slide13.xml.rels><?xml version="1.0" encoding="UTF-8" standalone="yes"?>
<Relationships xmlns="http://schemas.openxmlformats.org/package/2006/relationships"><Relationship Id="rId8" Type="http://schemas.openxmlformats.org/officeDocument/2006/relationships/image" Target="../media/image22.gif"/><Relationship Id="rId3" Type="http://schemas.openxmlformats.org/officeDocument/2006/relationships/tags" Target="../tags/tag59.xml"/><Relationship Id="rId7" Type="http://schemas.openxmlformats.org/officeDocument/2006/relationships/notesSlide" Target="../notesSlides/notesSlide12.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slideLayout" Target="../slideLayouts/slideLayout12.xml"/><Relationship Id="rId5" Type="http://schemas.openxmlformats.org/officeDocument/2006/relationships/tags" Target="../tags/tag61.xml"/><Relationship Id="rId4" Type="http://schemas.openxmlformats.org/officeDocument/2006/relationships/tags" Target="../tags/tag60.xml"/></Relationships>
</file>

<file path=ppt/slides/_rels/slide14.xml.rels><?xml version="1.0" encoding="UTF-8" standalone="yes"?>
<Relationships xmlns="http://schemas.openxmlformats.org/package/2006/relationships"><Relationship Id="rId8" Type="http://schemas.openxmlformats.org/officeDocument/2006/relationships/image" Target="../media/image22.gif"/><Relationship Id="rId3" Type="http://schemas.openxmlformats.org/officeDocument/2006/relationships/tags" Target="../tags/tag64.xml"/><Relationship Id="rId7" Type="http://schemas.openxmlformats.org/officeDocument/2006/relationships/notesSlide" Target="../notesSlides/notesSlide13.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slideLayout" Target="../slideLayouts/slideLayout12.xml"/><Relationship Id="rId5" Type="http://schemas.openxmlformats.org/officeDocument/2006/relationships/tags" Target="../tags/tag66.xml"/><Relationship Id="rId4" Type="http://schemas.openxmlformats.org/officeDocument/2006/relationships/tags" Target="../tags/tag65.xml"/></Relationships>
</file>

<file path=ppt/slides/_rels/slide15.xml.rels><?xml version="1.0" encoding="UTF-8" standalone="yes"?>
<Relationships xmlns="http://schemas.openxmlformats.org/package/2006/relationships"><Relationship Id="rId8" Type="http://schemas.openxmlformats.org/officeDocument/2006/relationships/image" Target="../media/image23.gif"/><Relationship Id="rId3" Type="http://schemas.openxmlformats.org/officeDocument/2006/relationships/tags" Target="../tags/tag69.xml"/><Relationship Id="rId7" Type="http://schemas.openxmlformats.org/officeDocument/2006/relationships/notesSlide" Target="../notesSlides/notesSlide14.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slideLayout" Target="../slideLayouts/slideLayout12.xml"/><Relationship Id="rId5" Type="http://schemas.openxmlformats.org/officeDocument/2006/relationships/tags" Target="../tags/tag71.xml"/><Relationship Id="rId4" Type="http://schemas.openxmlformats.org/officeDocument/2006/relationships/tags" Target="../tags/tag70.xml"/></Relationships>
</file>

<file path=ppt/slides/_rels/slide16.xml.rels><?xml version="1.0" encoding="UTF-8" standalone="yes"?>
<Relationships xmlns="http://schemas.openxmlformats.org/package/2006/relationships"><Relationship Id="rId8" Type="http://schemas.openxmlformats.org/officeDocument/2006/relationships/image" Target="../media/image23.gif"/><Relationship Id="rId3" Type="http://schemas.openxmlformats.org/officeDocument/2006/relationships/tags" Target="../tags/tag74.xml"/><Relationship Id="rId7" Type="http://schemas.openxmlformats.org/officeDocument/2006/relationships/notesSlide" Target="../notesSlides/notesSlide15.xml"/><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slideLayout" Target="../slideLayouts/slideLayout12.xml"/><Relationship Id="rId5" Type="http://schemas.openxmlformats.org/officeDocument/2006/relationships/tags" Target="../tags/tag76.xml"/><Relationship Id="rId4" Type="http://schemas.openxmlformats.org/officeDocument/2006/relationships/tags" Target="../tags/tag75.xml"/></Relationships>
</file>

<file path=ppt/slides/_rels/slide17.xml.rels><?xml version="1.0" encoding="UTF-8" standalone="yes"?>
<Relationships xmlns="http://schemas.openxmlformats.org/package/2006/relationships"><Relationship Id="rId8" Type="http://schemas.openxmlformats.org/officeDocument/2006/relationships/tags" Target="../tags/tag84.xml"/><Relationship Id="rId3" Type="http://schemas.openxmlformats.org/officeDocument/2006/relationships/tags" Target="../tags/tag79.xml"/><Relationship Id="rId7" Type="http://schemas.openxmlformats.org/officeDocument/2006/relationships/tags" Target="../tags/tag83.xml"/><Relationship Id="rId12" Type="http://schemas.openxmlformats.org/officeDocument/2006/relationships/image" Target="../media/image8.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tags" Target="../tags/tag82.xml"/><Relationship Id="rId11" Type="http://schemas.openxmlformats.org/officeDocument/2006/relationships/image" Target="../media/image6.png"/><Relationship Id="rId5" Type="http://schemas.openxmlformats.org/officeDocument/2006/relationships/tags" Target="../tags/tag81.xml"/><Relationship Id="rId10" Type="http://schemas.openxmlformats.org/officeDocument/2006/relationships/image" Target="../media/image7.jpeg"/><Relationship Id="rId4" Type="http://schemas.openxmlformats.org/officeDocument/2006/relationships/tags" Target="../tags/tag80.xml"/><Relationship Id="rId9"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87.xml"/><Relationship Id="rId7" Type="http://schemas.openxmlformats.org/officeDocument/2006/relationships/notesSlide" Target="../notesSlides/notesSlide16.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slideLayout" Target="../slideLayouts/slideLayout12.xml"/><Relationship Id="rId5" Type="http://schemas.openxmlformats.org/officeDocument/2006/relationships/tags" Target="../tags/tag89.xml"/><Relationship Id="rId4" Type="http://schemas.openxmlformats.org/officeDocument/2006/relationships/tags" Target="../tags/tag88.xml"/></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92.xml"/><Relationship Id="rId7" Type="http://schemas.openxmlformats.org/officeDocument/2006/relationships/notesSlide" Target="../notesSlides/notesSlide17.xml"/><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slideLayout" Target="../slideLayouts/slideLayout12.xml"/><Relationship Id="rId5" Type="http://schemas.openxmlformats.org/officeDocument/2006/relationships/tags" Target="../tags/tag94.xml"/><Relationship Id="rId4" Type="http://schemas.openxmlformats.org/officeDocument/2006/relationships/tags" Target="../tags/tag9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tags" Target="../tags/tag97.xml"/><Relationship Id="rId7" Type="http://schemas.openxmlformats.org/officeDocument/2006/relationships/notesSlide" Target="../notesSlides/notesSlide18.xml"/><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slideLayout" Target="../slideLayouts/slideLayout12.xml"/><Relationship Id="rId5" Type="http://schemas.openxmlformats.org/officeDocument/2006/relationships/tags" Target="../tags/tag99.xml"/><Relationship Id="rId4" Type="http://schemas.openxmlformats.org/officeDocument/2006/relationships/tags" Target="../tags/tag98.xml"/></Relationships>
</file>

<file path=ppt/slides/_rels/slide2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102.xml"/><Relationship Id="rId7" Type="http://schemas.openxmlformats.org/officeDocument/2006/relationships/notesSlide" Target="../notesSlides/notesSlide19.xml"/><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slideLayout" Target="../slideLayouts/slideLayout12.xml"/><Relationship Id="rId5" Type="http://schemas.openxmlformats.org/officeDocument/2006/relationships/tags" Target="../tags/tag104.xml"/><Relationship Id="rId4" Type="http://schemas.openxmlformats.org/officeDocument/2006/relationships/tags" Target="../tags/tag103.xml"/><Relationship Id="rId9" Type="http://schemas.openxmlformats.org/officeDocument/2006/relationships/image" Target="../media/image27.png"/></Relationships>
</file>

<file path=ppt/slides/_rels/slide2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107.xml"/><Relationship Id="rId7" Type="http://schemas.openxmlformats.org/officeDocument/2006/relationships/notesSlide" Target="../notesSlides/notesSlide20.xml"/><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slideLayout" Target="../slideLayouts/slideLayout12.xml"/><Relationship Id="rId5" Type="http://schemas.openxmlformats.org/officeDocument/2006/relationships/tags" Target="../tags/tag109.xml"/><Relationship Id="rId4" Type="http://schemas.openxmlformats.org/officeDocument/2006/relationships/tags" Target="../tags/tag108.xml"/></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tags" Target="../tags/tag112.xml"/><Relationship Id="rId7" Type="http://schemas.openxmlformats.org/officeDocument/2006/relationships/video" Target="../media/media1.mp4"/><Relationship Id="rId2" Type="http://schemas.openxmlformats.org/officeDocument/2006/relationships/tags" Target="../tags/tag111.xml"/><Relationship Id="rId1" Type="http://schemas.openxmlformats.org/officeDocument/2006/relationships/tags" Target="../tags/tag110.xml"/><Relationship Id="rId6" Type="http://schemas.microsoft.com/office/2007/relationships/media" Target="../media/media1.mp4"/><Relationship Id="rId5" Type="http://schemas.openxmlformats.org/officeDocument/2006/relationships/tags" Target="../tags/tag114.xml"/><Relationship Id="rId10" Type="http://schemas.openxmlformats.org/officeDocument/2006/relationships/image" Target="../media/image29.png"/><Relationship Id="rId4" Type="http://schemas.openxmlformats.org/officeDocument/2006/relationships/tags" Target="../tags/tag113.xml"/><Relationship Id="rId9"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tags" Target="../tags/tag117.xml"/><Relationship Id="rId7" Type="http://schemas.openxmlformats.org/officeDocument/2006/relationships/video" Target="../media/media2.mp4"/><Relationship Id="rId2" Type="http://schemas.openxmlformats.org/officeDocument/2006/relationships/tags" Target="../tags/tag116.xml"/><Relationship Id="rId1" Type="http://schemas.openxmlformats.org/officeDocument/2006/relationships/tags" Target="../tags/tag115.xml"/><Relationship Id="rId6" Type="http://schemas.microsoft.com/office/2007/relationships/media" Target="../media/media2.mp4"/><Relationship Id="rId5" Type="http://schemas.openxmlformats.org/officeDocument/2006/relationships/tags" Target="../tags/tag119.xml"/><Relationship Id="rId10" Type="http://schemas.openxmlformats.org/officeDocument/2006/relationships/image" Target="../media/image30.png"/><Relationship Id="rId4" Type="http://schemas.openxmlformats.org/officeDocument/2006/relationships/tags" Target="../tags/tag118.xml"/><Relationship Id="rId9"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tags" Target="../tags/tag122.xml"/><Relationship Id="rId7" Type="http://schemas.openxmlformats.org/officeDocument/2006/relationships/video" Target="../media/media3.mp4"/><Relationship Id="rId2" Type="http://schemas.openxmlformats.org/officeDocument/2006/relationships/tags" Target="../tags/tag121.xml"/><Relationship Id="rId1" Type="http://schemas.openxmlformats.org/officeDocument/2006/relationships/tags" Target="../tags/tag120.xml"/><Relationship Id="rId6" Type="http://schemas.microsoft.com/office/2007/relationships/media" Target="../media/media3.mp4"/><Relationship Id="rId5" Type="http://schemas.openxmlformats.org/officeDocument/2006/relationships/tags" Target="../tags/tag124.xml"/><Relationship Id="rId10" Type="http://schemas.openxmlformats.org/officeDocument/2006/relationships/image" Target="../media/image31.png"/><Relationship Id="rId4" Type="http://schemas.openxmlformats.org/officeDocument/2006/relationships/tags" Target="../tags/tag123.xml"/><Relationship Id="rId9"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8" Type="http://schemas.openxmlformats.org/officeDocument/2006/relationships/tags" Target="../tags/tag132.xml"/><Relationship Id="rId3" Type="http://schemas.openxmlformats.org/officeDocument/2006/relationships/tags" Target="../tags/tag127.xml"/><Relationship Id="rId7" Type="http://schemas.openxmlformats.org/officeDocument/2006/relationships/tags" Target="../tags/tag131.xml"/><Relationship Id="rId12" Type="http://schemas.openxmlformats.org/officeDocument/2006/relationships/image" Target="../media/image8.png"/><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tags" Target="../tags/tag130.xml"/><Relationship Id="rId11" Type="http://schemas.openxmlformats.org/officeDocument/2006/relationships/image" Target="../media/image6.png"/><Relationship Id="rId5" Type="http://schemas.openxmlformats.org/officeDocument/2006/relationships/tags" Target="../tags/tag129.xml"/><Relationship Id="rId10" Type="http://schemas.openxmlformats.org/officeDocument/2006/relationships/image" Target="../media/image7.jpeg"/><Relationship Id="rId4" Type="http://schemas.openxmlformats.org/officeDocument/2006/relationships/tags" Target="../tags/tag128.xml"/><Relationship Id="rId9"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tags" Target="../tags/tag135.xml"/><Relationship Id="rId7" Type="http://schemas.openxmlformats.org/officeDocument/2006/relationships/notesSlide" Target="../notesSlides/notesSlide24.xml"/><Relationship Id="rId2" Type="http://schemas.openxmlformats.org/officeDocument/2006/relationships/tags" Target="../tags/tag134.xml"/><Relationship Id="rId1" Type="http://schemas.openxmlformats.org/officeDocument/2006/relationships/tags" Target="../tags/tag133.xml"/><Relationship Id="rId6" Type="http://schemas.openxmlformats.org/officeDocument/2006/relationships/slideLayout" Target="../slideLayouts/slideLayout12.xml"/><Relationship Id="rId5" Type="http://schemas.openxmlformats.org/officeDocument/2006/relationships/tags" Target="../tags/tag137.xml"/><Relationship Id="rId4" Type="http://schemas.openxmlformats.org/officeDocument/2006/relationships/tags" Target="../tags/tag136.xml"/></Relationships>
</file>

<file path=ppt/slides/_rels/slide2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tags" Target="../tags/tag140.xml"/><Relationship Id="rId7" Type="http://schemas.openxmlformats.org/officeDocument/2006/relationships/notesSlide" Target="../notesSlides/notesSlide25.xml"/><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slideLayout" Target="../slideLayouts/slideLayout12.xml"/><Relationship Id="rId5" Type="http://schemas.openxmlformats.org/officeDocument/2006/relationships/tags" Target="../tags/tag142.xml"/><Relationship Id="rId4" Type="http://schemas.openxmlformats.org/officeDocument/2006/relationships/tags" Target="../tags/tag141.xml"/><Relationship Id="rId9" Type="http://schemas.openxmlformats.org/officeDocument/2006/relationships/image" Target="../media/image33.png"/></Relationships>
</file>

<file path=ppt/slides/_rels/slide2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tags" Target="../tags/tag145.xml"/><Relationship Id="rId7" Type="http://schemas.openxmlformats.org/officeDocument/2006/relationships/notesSlide" Target="../notesSlides/notesSlide26.xml"/><Relationship Id="rId2" Type="http://schemas.openxmlformats.org/officeDocument/2006/relationships/tags" Target="../tags/tag144.xml"/><Relationship Id="rId1" Type="http://schemas.openxmlformats.org/officeDocument/2006/relationships/tags" Target="../tags/tag143.xml"/><Relationship Id="rId6" Type="http://schemas.openxmlformats.org/officeDocument/2006/relationships/slideLayout" Target="../slideLayouts/slideLayout12.xml"/><Relationship Id="rId5" Type="http://schemas.openxmlformats.org/officeDocument/2006/relationships/tags" Target="../tags/tag147.xml"/><Relationship Id="rId4" Type="http://schemas.openxmlformats.org/officeDocument/2006/relationships/tags" Target="../tags/tag146.xml"/><Relationship Id="rId9" Type="http://schemas.openxmlformats.org/officeDocument/2006/relationships/image" Target="../media/image34.png"/></Relationships>
</file>

<file path=ppt/slides/_rels/slide3.xml.rels><?xml version="1.0" encoding="UTF-8" standalone="yes"?>
<Relationships xmlns="http://schemas.openxmlformats.org/package/2006/relationships"><Relationship Id="rId8" Type="http://schemas.openxmlformats.org/officeDocument/2006/relationships/tags" Target="../tags/tag11.xml"/><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image" Target="../media/image8.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image" Target="../media/image6.png"/><Relationship Id="rId5" Type="http://schemas.openxmlformats.org/officeDocument/2006/relationships/tags" Target="../tags/tag8.xml"/><Relationship Id="rId10" Type="http://schemas.openxmlformats.org/officeDocument/2006/relationships/image" Target="../media/image7.jpeg"/><Relationship Id="rId4" Type="http://schemas.openxmlformats.org/officeDocument/2006/relationships/tags" Target="../tags/tag7.xml"/><Relationship Id="rId9"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150.xml"/><Relationship Id="rId7" Type="http://schemas.openxmlformats.org/officeDocument/2006/relationships/notesSlide" Target="../notesSlides/notesSlide27.xml"/><Relationship Id="rId2" Type="http://schemas.openxmlformats.org/officeDocument/2006/relationships/tags" Target="../tags/tag149.xml"/><Relationship Id="rId1" Type="http://schemas.openxmlformats.org/officeDocument/2006/relationships/tags" Target="../tags/tag148.xml"/><Relationship Id="rId6" Type="http://schemas.openxmlformats.org/officeDocument/2006/relationships/slideLayout" Target="../slideLayouts/slideLayout12.xml"/><Relationship Id="rId5" Type="http://schemas.openxmlformats.org/officeDocument/2006/relationships/tags" Target="../tags/tag152.xml"/><Relationship Id="rId4" Type="http://schemas.openxmlformats.org/officeDocument/2006/relationships/tags" Target="../tags/tag151.xml"/></Relationships>
</file>

<file path=ppt/slides/_rels/slide31.xml.rels><?xml version="1.0" encoding="UTF-8" standalone="yes"?>
<Relationships xmlns="http://schemas.openxmlformats.org/package/2006/relationships"><Relationship Id="rId3" Type="http://schemas.openxmlformats.org/officeDocument/2006/relationships/tags" Target="../tags/tag155.xml"/><Relationship Id="rId7" Type="http://schemas.openxmlformats.org/officeDocument/2006/relationships/notesSlide" Target="../notesSlides/notesSlide28.xml"/><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slideLayout" Target="../slideLayouts/slideLayout12.xml"/><Relationship Id="rId5" Type="http://schemas.openxmlformats.org/officeDocument/2006/relationships/tags" Target="../tags/tag157.xml"/><Relationship Id="rId4" Type="http://schemas.openxmlformats.org/officeDocument/2006/relationships/tags" Target="../tags/tag156.xml"/></Relationships>
</file>

<file path=ppt/slides/_rels/slide32.xml.rels><?xml version="1.0" encoding="UTF-8" standalone="yes"?>
<Relationships xmlns="http://schemas.openxmlformats.org/package/2006/relationships"><Relationship Id="rId8" Type="http://schemas.openxmlformats.org/officeDocument/2006/relationships/image" Target="../media/image22.gif"/><Relationship Id="rId3" Type="http://schemas.openxmlformats.org/officeDocument/2006/relationships/tags" Target="../tags/tag160.xml"/><Relationship Id="rId7" Type="http://schemas.openxmlformats.org/officeDocument/2006/relationships/notesSlide" Target="../notesSlides/notesSlide29.xml"/><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slideLayout" Target="../slideLayouts/slideLayout12.xml"/><Relationship Id="rId5" Type="http://schemas.openxmlformats.org/officeDocument/2006/relationships/tags" Target="../tags/tag162.xml"/><Relationship Id="rId4" Type="http://schemas.openxmlformats.org/officeDocument/2006/relationships/tags" Target="../tags/tag161.xml"/></Relationships>
</file>

<file path=ppt/slides/_rels/slide3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165.xml"/><Relationship Id="rId7" Type="http://schemas.openxmlformats.org/officeDocument/2006/relationships/notesSlide" Target="../notesSlides/notesSlide30.xml"/><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slideLayout" Target="../slideLayouts/slideLayout12.xml"/><Relationship Id="rId11" Type="http://schemas.openxmlformats.org/officeDocument/2006/relationships/image" Target="../media/image39.png"/><Relationship Id="rId5" Type="http://schemas.openxmlformats.org/officeDocument/2006/relationships/tags" Target="../tags/tag167.xml"/><Relationship Id="rId10" Type="http://schemas.openxmlformats.org/officeDocument/2006/relationships/image" Target="../media/image38.png"/><Relationship Id="rId4" Type="http://schemas.openxmlformats.org/officeDocument/2006/relationships/tags" Target="../tags/tag166.xml"/><Relationship Id="rId9" Type="http://schemas.openxmlformats.org/officeDocument/2006/relationships/image" Target="../media/image37.png"/></Relationships>
</file>

<file path=ppt/slides/_rels/slide3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tags" Target="../tags/tag170.xml"/><Relationship Id="rId7" Type="http://schemas.openxmlformats.org/officeDocument/2006/relationships/notesSlide" Target="../notesSlides/notesSlide31.xml"/><Relationship Id="rId2" Type="http://schemas.openxmlformats.org/officeDocument/2006/relationships/tags" Target="../tags/tag169.xml"/><Relationship Id="rId1" Type="http://schemas.openxmlformats.org/officeDocument/2006/relationships/tags" Target="../tags/tag168.xml"/><Relationship Id="rId6" Type="http://schemas.openxmlformats.org/officeDocument/2006/relationships/slideLayout" Target="../slideLayouts/slideLayout12.xml"/><Relationship Id="rId11" Type="http://schemas.openxmlformats.org/officeDocument/2006/relationships/image" Target="../media/image42.png"/><Relationship Id="rId5" Type="http://schemas.openxmlformats.org/officeDocument/2006/relationships/tags" Target="../tags/tag172.xml"/><Relationship Id="rId10" Type="http://schemas.openxmlformats.org/officeDocument/2006/relationships/image" Target="../media/image41.png"/><Relationship Id="rId4" Type="http://schemas.openxmlformats.org/officeDocument/2006/relationships/tags" Target="../tags/tag171.xml"/><Relationship Id="rId9" Type="http://schemas.openxmlformats.org/officeDocument/2006/relationships/image" Target="../media/image38.png"/></Relationships>
</file>

<file path=ppt/slides/_rels/slide3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tags" Target="../tags/tag175.xml"/><Relationship Id="rId7" Type="http://schemas.openxmlformats.org/officeDocument/2006/relationships/notesSlide" Target="../notesSlides/notesSlide32.xml"/><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slideLayout" Target="../slideLayouts/slideLayout12.xml"/><Relationship Id="rId5" Type="http://schemas.openxmlformats.org/officeDocument/2006/relationships/tags" Target="../tags/tag177.xml"/><Relationship Id="rId4" Type="http://schemas.openxmlformats.org/officeDocument/2006/relationships/tags" Target="../tags/tag176.xml"/><Relationship Id="rId9" Type="http://schemas.openxmlformats.org/officeDocument/2006/relationships/image" Target="../media/image44.png"/></Relationships>
</file>

<file path=ppt/slides/_rels/slide3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tags" Target="../tags/tag180.xml"/><Relationship Id="rId7" Type="http://schemas.openxmlformats.org/officeDocument/2006/relationships/notesSlide" Target="../notesSlides/notesSlide33.xml"/><Relationship Id="rId2" Type="http://schemas.openxmlformats.org/officeDocument/2006/relationships/tags" Target="../tags/tag179.xml"/><Relationship Id="rId1" Type="http://schemas.openxmlformats.org/officeDocument/2006/relationships/tags" Target="../tags/tag178.xml"/><Relationship Id="rId6" Type="http://schemas.openxmlformats.org/officeDocument/2006/relationships/slideLayout" Target="../slideLayouts/slideLayout12.xml"/><Relationship Id="rId5" Type="http://schemas.openxmlformats.org/officeDocument/2006/relationships/tags" Target="../tags/tag182.xml"/><Relationship Id="rId10" Type="http://schemas.openxmlformats.org/officeDocument/2006/relationships/image" Target="../media/image47.png"/><Relationship Id="rId4" Type="http://schemas.openxmlformats.org/officeDocument/2006/relationships/tags" Target="../tags/tag181.xml"/><Relationship Id="rId9" Type="http://schemas.openxmlformats.org/officeDocument/2006/relationships/image" Target="../media/image46.png"/></Relationships>
</file>

<file path=ppt/slides/_rels/slide3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185.xml"/><Relationship Id="rId7" Type="http://schemas.openxmlformats.org/officeDocument/2006/relationships/notesSlide" Target="../notesSlides/notesSlide34.xml"/><Relationship Id="rId2" Type="http://schemas.openxmlformats.org/officeDocument/2006/relationships/tags" Target="../tags/tag184.xml"/><Relationship Id="rId1" Type="http://schemas.openxmlformats.org/officeDocument/2006/relationships/tags" Target="../tags/tag183.xml"/><Relationship Id="rId6" Type="http://schemas.openxmlformats.org/officeDocument/2006/relationships/slideLayout" Target="../slideLayouts/slideLayout12.xml"/><Relationship Id="rId5" Type="http://schemas.openxmlformats.org/officeDocument/2006/relationships/tags" Target="../tags/tag187.xml"/><Relationship Id="rId4" Type="http://schemas.openxmlformats.org/officeDocument/2006/relationships/tags" Target="../tags/tag186.xml"/></Relationships>
</file>

<file path=ppt/slides/_rels/slide38.xml.rels><?xml version="1.0" encoding="UTF-8" standalone="yes"?>
<Relationships xmlns="http://schemas.openxmlformats.org/package/2006/relationships"><Relationship Id="rId3" Type="http://schemas.openxmlformats.org/officeDocument/2006/relationships/tags" Target="../tags/tag190.xml"/><Relationship Id="rId7" Type="http://schemas.openxmlformats.org/officeDocument/2006/relationships/notesSlide" Target="../notesSlides/notesSlide35.xml"/><Relationship Id="rId2" Type="http://schemas.openxmlformats.org/officeDocument/2006/relationships/tags" Target="../tags/tag189.xml"/><Relationship Id="rId1" Type="http://schemas.openxmlformats.org/officeDocument/2006/relationships/tags" Target="../tags/tag188.xml"/><Relationship Id="rId6" Type="http://schemas.openxmlformats.org/officeDocument/2006/relationships/slideLayout" Target="../slideLayouts/slideLayout12.xml"/><Relationship Id="rId5" Type="http://schemas.openxmlformats.org/officeDocument/2006/relationships/tags" Target="../tags/tag192.xml"/><Relationship Id="rId4" Type="http://schemas.openxmlformats.org/officeDocument/2006/relationships/tags" Target="../tags/tag191.xml"/></Relationships>
</file>

<file path=ppt/slides/_rels/slide39.xml.rels><?xml version="1.0" encoding="UTF-8" standalone="yes"?>
<Relationships xmlns="http://schemas.openxmlformats.org/package/2006/relationships"><Relationship Id="rId3" Type="http://schemas.openxmlformats.org/officeDocument/2006/relationships/tags" Target="../tags/tag195.xml"/><Relationship Id="rId7" Type="http://schemas.openxmlformats.org/officeDocument/2006/relationships/notesSlide" Target="../notesSlides/notesSlide36.xml"/><Relationship Id="rId2" Type="http://schemas.openxmlformats.org/officeDocument/2006/relationships/tags" Target="../tags/tag194.xml"/><Relationship Id="rId1" Type="http://schemas.openxmlformats.org/officeDocument/2006/relationships/tags" Target="../tags/tag193.xml"/><Relationship Id="rId6" Type="http://schemas.openxmlformats.org/officeDocument/2006/relationships/slideLayout" Target="../slideLayouts/slideLayout12.xml"/><Relationship Id="rId5" Type="http://schemas.openxmlformats.org/officeDocument/2006/relationships/tags" Target="../tags/tag197.xml"/><Relationship Id="rId4" Type="http://schemas.openxmlformats.org/officeDocument/2006/relationships/tags" Target="../tags/tag196.xml"/></Relationships>
</file>

<file path=ppt/slides/_rels/slide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tags" Target="../tags/tag14.xml"/><Relationship Id="rId7" Type="http://schemas.openxmlformats.org/officeDocument/2006/relationships/notesSlide" Target="../notesSlides/notesSlide3.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Layout" Target="../slideLayouts/slideLayout12.xml"/><Relationship Id="rId5" Type="http://schemas.openxmlformats.org/officeDocument/2006/relationships/tags" Target="../tags/tag16.xml"/><Relationship Id="rId4" Type="http://schemas.openxmlformats.org/officeDocument/2006/relationships/tags" Target="../tags/tag15.xml"/><Relationship Id="rId9" Type="http://schemas.openxmlformats.org/officeDocument/2006/relationships/image" Target="../media/image10.gif"/></Relationships>
</file>

<file path=ppt/slides/_rels/slide40.xml.rels><?xml version="1.0" encoding="UTF-8" standalone="yes"?>
<Relationships xmlns="http://schemas.openxmlformats.org/package/2006/relationships"><Relationship Id="rId3" Type="http://schemas.openxmlformats.org/officeDocument/2006/relationships/tags" Target="../tags/tag200.xml"/><Relationship Id="rId7" Type="http://schemas.openxmlformats.org/officeDocument/2006/relationships/notesSlide" Target="../notesSlides/notesSlide37.xml"/><Relationship Id="rId2" Type="http://schemas.openxmlformats.org/officeDocument/2006/relationships/tags" Target="../tags/tag199.xml"/><Relationship Id="rId1" Type="http://schemas.openxmlformats.org/officeDocument/2006/relationships/tags" Target="../tags/tag198.xml"/><Relationship Id="rId6" Type="http://schemas.openxmlformats.org/officeDocument/2006/relationships/slideLayout" Target="../slideLayouts/slideLayout12.xml"/><Relationship Id="rId5" Type="http://schemas.openxmlformats.org/officeDocument/2006/relationships/tags" Target="../tags/tag202.xml"/><Relationship Id="rId4" Type="http://schemas.openxmlformats.org/officeDocument/2006/relationships/tags" Target="../tags/tag201.xml"/></Relationships>
</file>

<file path=ppt/slides/_rels/slide41.xml.rels><?xml version="1.0" encoding="UTF-8" standalone="yes"?>
<Relationships xmlns="http://schemas.openxmlformats.org/package/2006/relationships"><Relationship Id="rId3" Type="http://schemas.openxmlformats.org/officeDocument/2006/relationships/tags" Target="../tags/tag205.xml"/><Relationship Id="rId7" Type="http://schemas.openxmlformats.org/officeDocument/2006/relationships/notesSlide" Target="../notesSlides/notesSlide38.xml"/><Relationship Id="rId2" Type="http://schemas.openxmlformats.org/officeDocument/2006/relationships/tags" Target="../tags/tag204.xml"/><Relationship Id="rId1" Type="http://schemas.openxmlformats.org/officeDocument/2006/relationships/tags" Target="../tags/tag203.xml"/><Relationship Id="rId6" Type="http://schemas.openxmlformats.org/officeDocument/2006/relationships/slideLayout" Target="../slideLayouts/slideLayout12.xml"/><Relationship Id="rId5" Type="http://schemas.openxmlformats.org/officeDocument/2006/relationships/tags" Target="../tags/tag207.xml"/><Relationship Id="rId4" Type="http://schemas.openxmlformats.org/officeDocument/2006/relationships/tags" Target="../tags/tag206.xml"/></Relationships>
</file>

<file path=ppt/slides/_rels/slide42.xml.rels><?xml version="1.0" encoding="UTF-8" standalone="yes"?>
<Relationships xmlns="http://schemas.openxmlformats.org/package/2006/relationships"><Relationship Id="rId3" Type="http://schemas.openxmlformats.org/officeDocument/2006/relationships/tags" Target="../tags/tag210.xml"/><Relationship Id="rId7" Type="http://schemas.openxmlformats.org/officeDocument/2006/relationships/notesSlide" Target="../notesSlides/notesSlide39.xml"/><Relationship Id="rId2" Type="http://schemas.openxmlformats.org/officeDocument/2006/relationships/tags" Target="../tags/tag209.xml"/><Relationship Id="rId1" Type="http://schemas.openxmlformats.org/officeDocument/2006/relationships/tags" Target="../tags/tag208.xml"/><Relationship Id="rId6" Type="http://schemas.openxmlformats.org/officeDocument/2006/relationships/slideLayout" Target="../slideLayouts/slideLayout12.xml"/><Relationship Id="rId5" Type="http://schemas.openxmlformats.org/officeDocument/2006/relationships/tags" Target="../tags/tag212.xml"/><Relationship Id="rId4" Type="http://schemas.openxmlformats.org/officeDocument/2006/relationships/tags" Target="../tags/tag211.xml"/></Relationships>
</file>

<file path=ppt/slides/_rels/slide43.xml.rels><?xml version="1.0" encoding="UTF-8" standalone="yes"?>
<Relationships xmlns="http://schemas.openxmlformats.org/package/2006/relationships"><Relationship Id="rId3" Type="http://schemas.openxmlformats.org/officeDocument/2006/relationships/tags" Target="../tags/tag215.xml"/><Relationship Id="rId7" Type="http://schemas.openxmlformats.org/officeDocument/2006/relationships/notesSlide" Target="../notesSlides/notesSlide40.xml"/><Relationship Id="rId2" Type="http://schemas.openxmlformats.org/officeDocument/2006/relationships/tags" Target="../tags/tag214.xml"/><Relationship Id="rId1" Type="http://schemas.openxmlformats.org/officeDocument/2006/relationships/tags" Target="../tags/tag213.xml"/><Relationship Id="rId6" Type="http://schemas.openxmlformats.org/officeDocument/2006/relationships/slideLayout" Target="../slideLayouts/slideLayout12.xml"/><Relationship Id="rId5" Type="http://schemas.openxmlformats.org/officeDocument/2006/relationships/tags" Target="../tags/tag217.xml"/><Relationship Id="rId4" Type="http://schemas.openxmlformats.org/officeDocument/2006/relationships/tags" Target="../tags/tag216.xml"/></Relationships>
</file>

<file path=ppt/slides/_rels/slide44.xml.rels><?xml version="1.0" encoding="UTF-8" standalone="yes"?>
<Relationships xmlns="http://schemas.openxmlformats.org/package/2006/relationships"><Relationship Id="rId3" Type="http://schemas.openxmlformats.org/officeDocument/2006/relationships/tags" Target="../tags/tag220.xml"/><Relationship Id="rId7" Type="http://schemas.openxmlformats.org/officeDocument/2006/relationships/notesSlide" Target="../notesSlides/notesSlide41.xml"/><Relationship Id="rId2" Type="http://schemas.openxmlformats.org/officeDocument/2006/relationships/tags" Target="../tags/tag219.xml"/><Relationship Id="rId1" Type="http://schemas.openxmlformats.org/officeDocument/2006/relationships/tags" Target="../tags/tag218.xml"/><Relationship Id="rId6" Type="http://schemas.openxmlformats.org/officeDocument/2006/relationships/slideLayout" Target="../slideLayouts/slideLayout12.xml"/><Relationship Id="rId5" Type="http://schemas.openxmlformats.org/officeDocument/2006/relationships/tags" Target="../tags/tag222.xml"/><Relationship Id="rId4" Type="http://schemas.openxmlformats.org/officeDocument/2006/relationships/tags" Target="../tags/tag221.xml"/></Relationships>
</file>

<file path=ppt/slides/_rels/slide45.xml.rels><?xml version="1.0" encoding="UTF-8" standalone="yes"?>
<Relationships xmlns="http://schemas.openxmlformats.org/package/2006/relationships"><Relationship Id="rId8" Type="http://schemas.openxmlformats.org/officeDocument/2006/relationships/hyperlink" Target="https://github.com/PiperLiu/Amazing-Brick-DFS-and-DRL/blob/master/docs/sack_srasa.py" TargetMode="External"/><Relationship Id="rId3" Type="http://schemas.openxmlformats.org/officeDocument/2006/relationships/tags" Target="../tags/tag225.xml"/><Relationship Id="rId7" Type="http://schemas.openxmlformats.org/officeDocument/2006/relationships/notesSlide" Target="../notesSlides/notesSlide42.xml"/><Relationship Id="rId2" Type="http://schemas.openxmlformats.org/officeDocument/2006/relationships/tags" Target="../tags/tag224.xml"/><Relationship Id="rId1" Type="http://schemas.openxmlformats.org/officeDocument/2006/relationships/tags" Target="../tags/tag223.xml"/><Relationship Id="rId6" Type="http://schemas.openxmlformats.org/officeDocument/2006/relationships/slideLayout" Target="../slideLayouts/slideLayout12.xml"/><Relationship Id="rId5" Type="http://schemas.openxmlformats.org/officeDocument/2006/relationships/tags" Target="../tags/tag227.xml"/><Relationship Id="rId4" Type="http://schemas.openxmlformats.org/officeDocument/2006/relationships/tags" Target="../tags/tag226.xml"/></Relationships>
</file>

<file path=ppt/slides/_rels/slide46.xml.rels><?xml version="1.0" encoding="UTF-8" standalone="yes"?>
<Relationships xmlns="http://schemas.openxmlformats.org/package/2006/relationships"><Relationship Id="rId3" Type="http://schemas.openxmlformats.org/officeDocument/2006/relationships/tags" Target="../tags/tag230.xml"/><Relationship Id="rId7" Type="http://schemas.openxmlformats.org/officeDocument/2006/relationships/notesSlide" Target="../notesSlides/notesSlide43.xml"/><Relationship Id="rId2" Type="http://schemas.openxmlformats.org/officeDocument/2006/relationships/tags" Target="../tags/tag229.xml"/><Relationship Id="rId1" Type="http://schemas.openxmlformats.org/officeDocument/2006/relationships/tags" Target="../tags/tag228.xml"/><Relationship Id="rId6" Type="http://schemas.openxmlformats.org/officeDocument/2006/relationships/slideLayout" Target="../slideLayouts/slideLayout12.xml"/><Relationship Id="rId5" Type="http://schemas.openxmlformats.org/officeDocument/2006/relationships/tags" Target="../tags/tag232.xml"/><Relationship Id="rId4" Type="http://schemas.openxmlformats.org/officeDocument/2006/relationships/tags" Target="../tags/tag231.xml"/></Relationships>
</file>

<file path=ppt/slides/_rels/slide47.xml.rels><?xml version="1.0" encoding="UTF-8" standalone="yes"?>
<Relationships xmlns="http://schemas.openxmlformats.org/package/2006/relationships"><Relationship Id="rId3" Type="http://schemas.openxmlformats.org/officeDocument/2006/relationships/tags" Target="../tags/tag235.xml"/><Relationship Id="rId7" Type="http://schemas.openxmlformats.org/officeDocument/2006/relationships/notesSlide" Target="../notesSlides/notesSlide44.xml"/><Relationship Id="rId2" Type="http://schemas.openxmlformats.org/officeDocument/2006/relationships/tags" Target="../tags/tag234.xml"/><Relationship Id="rId1" Type="http://schemas.openxmlformats.org/officeDocument/2006/relationships/tags" Target="../tags/tag233.xml"/><Relationship Id="rId6" Type="http://schemas.openxmlformats.org/officeDocument/2006/relationships/slideLayout" Target="../slideLayouts/slideLayout12.xml"/><Relationship Id="rId5" Type="http://schemas.openxmlformats.org/officeDocument/2006/relationships/tags" Target="../tags/tag237.xml"/><Relationship Id="rId4" Type="http://schemas.openxmlformats.org/officeDocument/2006/relationships/tags" Target="../tags/tag236.xml"/></Relationships>
</file>

<file path=ppt/slides/_rels/slide4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tags" Target="../tags/tag240.xml"/><Relationship Id="rId7" Type="http://schemas.openxmlformats.org/officeDocument/2006/relationships/notesSlide" Target="../notesSlides/notesSlide45.xml"/><Relationship Id="rId2" Type="http://schemas.openxmlformats.org/officeDocument/2006/relationships/tags" Target="../tags/tag239.xml"/><Relationship Id="rId1" Type="http://schemas.openxmlformats.org/officeDocument/2006/relationships/tags" Target="../tags/tag238.xml"/><Relationship Id="rId6" Type="http://schemas.openxmlformats.org/officeDocument/2006/relationships/slideLayout" Target="../slideLayouts/slideLayout12.xml"/><Relationship Id="rId5" Type="http://schemas.openxmlformats.org/officeDocument/2006/relationships/tags" Target="../tags/tag242.xml"/><Relationship Id="rId4" Type="http://schemas.openxmlformats.org/officeDocument/2006/relationships/tags" Target="../tags/tag241.xml"/></Relationships>
</file>

<file path=ppt/slides/_rels/slide49.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tags" Target="../tags/tag245.xml"/><Relationship Id="rId7" Type="http://schemas.openxmlformats.org/officeDocument/2006/relationships/notesSlide" Target="../notesSlides/notesSlide46.xml"/><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tags" Target="../tags/tag244.xml"/><Relationship Id="rId16" Type="http://schemas.openxmlformats.org/officeDocument/2006/relationships/image" Target="../media/image57.png"/><Relationship Id="rId1" Type="http://schemas.openxmlformats.org/officeDocument/2006/relationships/tags" Target="../tags/tag243.xml"/><Relationship Id="rId6" Type="http://schemas.openxmlformats.org/officeDocument/2006/relationships/slideLayout" Target="../slideLayouts/slideLayout12.xml"/><Relationship Id="rId11" Type="http://schemas.openxmlformats.org/officeDocument/2006/relationships/image" Target="../media/image52.png"/><Relationship Id="rId5" Type="http://schemas.openxmlformats.org/officeDocument/2006/relationships/tags" Target="../tags/tag247.xml"/><Relationship Id="rId15" Type="http://schemas.openxmlformats.org/officeDocument/2006/relationships/image" Target="../media/image56.png"/><Relationship Id="rId10" Type="http://schemas.openxmlformats.org/officeDocument/2006/relationships/image" Target="../media/image51.png"/><Relationship Id="rId4" Type="http://schemas.openxmlformats.org/officeDocument/2006/relationships/tags" Target="../tags/tag246.xml"/><Relationship Id="rId9" Type="http://schemas.openxmlformats.org/officeDocument/2006/relationships/image" Target="../media/image50.png"/><Relationship Id="rId14" Type="http://schemas.openxmlformats.org/officeDocument/2006/relationships/image" Target="../media/image55.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19.xml"/><Relationship Id="rId7" Type="http://schemas.openxmlformats.org/officeDocument/2006/relationships/notesSlide" Target="../notesSlides/notesSlide4.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Layout" Target="../slideLayouts/slideLayout12.xml"/><Relationship Id="rId11" Type="http://schemas.openxmlformats.org/officeDocument/2006/relationships/image" Target="../media/image14.png"/><Relationship Id="rId5" Type="http://schemas.openxmlformats.org/officeDocument/2006/relationships/tags" Target="../tags/tag21.xml"/><Relationship Id="rId10" Type="http://schemas.openxmlformats.org/officeDocument/2006/relationships/image" Target="../media/image13.png"/><Relationship Id="rId4" Type="http://schemas.openxmlformats.org/officeDocument/2006/relationships/tags" Target="../tags/tag20.xml"/><Relationship Id="rId9" Type="http://schemas.openxmlformats.org/officeDocument/2006/relationships/image" Target="../media/image12.png"/></Relationships>
</file>

<file path=ppt/slides/_rels/slide50.xml.rels><?xml version="1.0" encoding="UTF-8" standalone="yes"?>
<Relationships xmlns="http://schemas.openxmlformats.org/package/2006/relationships"><Relationship Id="rId8" Type="http://schemas.openxmlformats.org/officeDocument/2006/relationships/tags" Target="../tags/tag255.xml"/><Relationship Id="rId3" Type="http://schemas.openxmlformats.org/officeDocument/2006/relationships/tags" Target="../tags/tag250.xml"/><Relationship Id="rId7" Type="http://schemas.openxmlformats.org/officeDocument/2006/relationships/tags" Target="../tags/tag254.xml"/><Relationship Id="rId12" Type="http://schemas.openxmlformats.org/officeDocument/2006/relationships/image" Target="../media/image8.png"/><Relationship Id="rId2" Type="http://schemas.openxmlformats.org/officeDocument/2006/relationships/tags" Target="../tags/tag249.xml"/><Relationship Id="rId1" Type="http://schemas.openxmlformats.org/officeDocument/2006/relationships/tags" Target="../tags/tag248.xml"/><Relationship Id="rId6" Type="http://schemas.openxmlformats.org/officeDocument/2006/relationships/tags" Target="../tags/tag253.xml"/><Relationship Id="rId11" Type="http://schemas.openxmlformats.org/officeDocument/2006/relationships/image" Target="../media/image6.png"/><Relationship Id="rId5" Type="http://schemas.openxmlformats.org/officeDocument/2006/relationships/tags" Target="../tags/tag252.xml"/><Relationship Id="rId10" Type="http://schemas.openxmlformats.org/officeDocument/2006/relationships/image" Target="../media/image7.jpeg"/><Relationship Id="rId4" Type="http://schemas.openxmlformats.org/officeDocument/2006/relationships/tags" Target="../tags/tag251.xml"/><Relationship Id="rId9"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tags" Target="../tags/tag258.xml"/><Relationship Id="rId7" Type="http://schemas.openxmlformats.org/officeDocument/2006/relationships/notesSlide" Target="../notesSlides/notesSlide47.xml"/><Relationship Id="rId2" Type="http://schemas.openxmlformats.org/officeDocument/2006/relationships/tags" Target="../tags/tag257.xml"/><Relationship Id="rId1" Type="http://schemas.openxmlformats.org/officeDocument/2006/relationships/tags" Target="../tags/tag256.xml"/><Relationship Id="rId6" Type="http://schemas.openxmlformats.org/officeDocument/2006/relationships/slideLayout" Target="../slideLayouts/slideLayout12.xml"/><Relationship Id="rId5" Type="http://schemas.openxmlformats.org/officeDocument/2006/relationships/tags" Target="../tags/tag260.xml"/><Relationship Id="rId4" Type="http://schemas.openxmlformats.org/officeDocument/2006/relationships/tags" Target="../tags/tag259.xml"/></Relationships>
</file>

<file path=ppt/slides/_rels/slide5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tags" Target="../tags/tag263.xml"/><Relationship Id="rId7" Type="http://schemas.openxmlformats.org/officeDocument/2006/relationships/notesSlide" Target="../notesSlides/notesSlide48.xml"/><Relationship Id="rId2" Type="http://schemas.openxmlformats.org/officeDocument/2006/relationships/tags" Target="../tags/tag262.xml"/><Relationship Id="rId1" Type="http://schemas.openxmlformats.org/officeDocument/2006/relationships/tags" Target="../tags/tag261.xml"/><Relationship Id="rId6" Type="http://schemas.openxmlformats.org/officeDocument/2006/relationships/slideLayout" Target="../slideLayouts/slideLayout12.xml"/><Relationship Id="rId5" Type="http://schemas.openxmlformats.org/officeDocument/2006/relationships/tags" Target="../tags/tag265.xml"/><Relationship Id="rId4" Type="http://schemas.openxmlformats.org/officeDocument/2006/relationships/tags" Target="../tags/tag264.xml"/></Relationships>
</file>

<file path=ppt/slides/_rels/slide5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tags" Target="../tags/tag268.xml"/><Relationship Id="rId7" Type="http://schemas.openxmlformats.org/officeDocument/2006/relationships/notesSlide" Target="../notesSlides/notesSlide49.xml"/><Relationship Id="rId2" Type="http://schemas.openxmlformats.org/officeDocument/2006/relationships/tags" Target="../tags/tag267.xml"/><Relationship Id="rId1" Type="http://schemas.openxmlformats.org/officeDocument/2006/relationships/tags" Target="../tags/tag266.xml"/><Relationship Id="rId6" Type="http://schemas.openxmlformats.org/officeDocument/2006/relationships/slideLayout" Target="../slideLayouts/slideLayout12.xml"/><Relationship Id="rId5" Type="http://schemas.openxmlformats.org/officeDocument/2006/relationships/tags" Target="../tags/tag270.xml"/><Relationship Id="rId4" Type="http://schemas.openxmlformats.org/officeDocument/2006/relationships/tags" Target="../tags/tag269.xml"/><Relationship Id="rId9" Type="http://schemas.openxmlformats.org/officeDocument/2006/relationships/image" Target="../media/image62.png"/></Relationships>
</file>

<file path=ppt/slides/_rels/slide54.xml.rels><?xml version="1.0" encoding="UTF-8" standalone="yes"?>
<Relationships xmlns="http://schemas.openxmlformats.org/package/2006/relationships"><Relationship Id="rId8" Type="http://schemas.openxmlformats.org/officeDocument/2006/relationships/image" Target="../media/image62.gif"/><Relationship Id="rId3" Type="http://schemas.openxmlformats.org/officeDocument/2006/relationships/tags" Target="../tags/tag273.xml"/><Relationship Id="rId7" Type="http://schemas.openxmlformats.org/officeDocument/2006/relationships/notesSlide" Target="../notesSlides/notesSlide50.xml"/><Relationship Id="rId2" Type="http://schemas.openxmlformats.org/officeDocument/2006/relationships/tags" Target="../tags/tag272.xml"/><Relationship Id="rId1" Type="http://schemas.openxmlformats.org/officeDocument/2006/relationships/tags" Target="../tags/tag271.xml"/><Relationship Id="rId6" Type="http://schemas.openxmlformats.org/officeDocument/2006/relationships/slideLayout" Target="../slideLayouts/slideLayout12.xml"/><Relationship Id="rId5" Type="http://schemas.openxmlformats.org/officeDocument/2006/relationships/tags" Target="../tags/tag275.xml"/><Relationship Id="rId4" Type="http://schemas.openxmlformats.org/officeDocument/2006/relationships/tags" Target="../tags/tag274.xml"/></Relationships>
</file>

<file path=ppt/slides/_rels/slide5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tags" Target="../tags/tag278.xml"/><Relationship Id="rId7" Type="http://schemas.openxmlformats.org/officeDocument/2006/relationships/notesSlide" Target="../notesSlides/notesSlide51.xml"/><Relationship Id="rId2" Type="http://schemas.openxmlformats.org/officeDocument/2006/relationships/tags" Target="../tags/tag277.xml"/><Relationship Id="rId1" Type="http://schemas.openxmlformats.org/officeDocument/2006/relationships/tags" Target="../tags/tag276.xml"/><Relationship Id="rId6" Type="http://schemas.openxmlformats.org/officeDocument/2006/relationships/slideLayout" Target="../slideLayouts/slideLayout12.xml"/><Relationship Id="rId5" Type="http://schemas.openxmlformats.org/officeDocument/2006/relationships/tags" Target="../tags/tag280.xml"/><Relationship Id="rId4" Type="http://schemas.openxmlformats.org/officeDocument/2006/relationships/tags" Target="../tags/tag279.xml"/></Relationships>
</file>

<file path=ppt/slides/_rels/slide5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tags" Target="../tags/tag283.xml"/><Relationship Id="rId7" Type="http://schemas.openxmlformats.org/officeDocument/2006/relationships/notesSlide" Target="../notesSlides/notesSlide52.xml"/><Relationship Id="rId2" Type="http://schemas.openxmlformats.org/officeDocument/2006/relationships/tags" Target="../tags/tag282.xml"/><Relationship Id="rId1" Type="http://schemas.openxmlformats.org/officeDocument/2006/relationships/tags" Target="../tags/tag281.xml"/><Relationship Id="rId6" Type="http://schemas.openxmlformats.org/officeDocument/2006/relationships/slideLayout" Target="../slideLayouts/slideLayout12.xml"/><Relationship Id="rId5" Type="http://schemas.openxmlformats.org/officeDocument/2006/relationships/tags" Target="../tags/tag285.xml"/><Relationship Id="rId4" Type="http://schemas.openxmlformats.org/officeDocument/2006/relationships/tags" Target="../tags/tag284.xml"/></Relationships>
</file>

<file path=ppt/slides/_rels/slide57.xml.rels><?xml version="1.0" encoding="UTF-8" standalone="yes"?>
<Relationships xmlns="http://schemas.openxmlformats.org/package/2006/relationships"><Relationship Id="rId3" Type="http://schemas.openxmlformats.org/officeDocument/2006/relationships/tags" Target="../tags/tag288.xml"/><Relationship Id="rId7" Type="http://schemas.openxmlformats.org/officeDocument/2006/relationships/notesSlide" Target="../notesSlides/notesSlide53.xml"/><Relationship Id="rId2" Type="http://schemas.openxmlformats.org/officeDocument/2006/relationships/tags" Target="../tags/tag287.xml"/><Relationship Id="rId1" Type="http://schemas.openxmlformats.org/officeDocument/2006/relationships/tags" Target="../tags/tag286.xml"/><Relationship Id="rId6" Type="http://schemas.openxmlformats.org/officeDocument/2006/relationships/slideLayout" Target="../slideLayouts/slideLayout12.xml"/><Relationship Id="rId5" Type="http://schemas.openxmlformats.org/officeDocument/2006/relationships/tags" Target="../tags/tag290.xml"/><Relationship Id="rId4" Type="http://schemas.openxmlformats.org/officeDocument/2006/relationships/tags" Target="../tags/tag289.xml"/></Relationships>
</file>

<file path=ppt/slides/_rels/slide58.xml.rels><?xml version="1.0" encoding="UTF-8" standalone="yes"?>
<Relationships xmlns="http://schemas.openxmlformats.org/package/2006/relationships"><Relationship Id="rId8" Type="http://schemas.openxmlformats.org/officeDocument/2006/relationships/image" Target="../media/image65.gif"/><Relationship Id="rId3" Type="http://schemas.openxmlformats.org/officeDocument/2006/relationships/tags" Target="../tags/tag293.xml"/><Relationship Id="rId7" Type="http://schemas.openxmlformats.org/officeDocument/2006/relationships/notesSlide" Target="../notesSlides/notesSlide54.xml"/><Relationship Id="rId2" Type="http://schemas.openxmlformats.org/officeDocument/2006/relationships/tags" Target="../tags/tag292.xml"/><Relationship Id="rId1" Type="http://schemas.openxmlformats.org/officeDocument/2006/relationships/tags" Target="../tags/tag291.xml"/><Relationship Id="rId6" Type="http://schemas.openxmlformats.org/officeDocument/2006/relationships/slideLayout" Target="../slideLayouts/slideLayout12.xml"/><Relationship Id="rId5" Type="http://schemas.openxmlformats.org/officeDocument/2006/relationships/tags" Target="../tags/tag295.xml"/><Relationship Id="rId4" Type="http://schemas.openxmlformats.org/officeDocument/2006/relationships/tags" Target="../tags/tag294.xml"/></Relationships>
</file>

<file path=ppt/slides/_rels/slide59.xml.rels><?xml version="1.0" encoding="UTF-8" standalone="yes"?>
<Relationships xmlns="http://schemas.openxmlformats.org/package/2006/relationships"><Relationship Id="rId3" Type="http://schemas.openxmlformats.org/officeDocument/2006/relationships/tags" Target="../tags/tag298.xml"/><Relationship Id="rId7" Type="http://schemas.openxmlformats.org/officeDocument/2006/relationships/notesSlide" Target="../notesSlides/notesSlide55.xml"/><Relationship Id="rId2" Type="http://schemas.openxmlformats.org/officeDocument/2006/relationships/tags" Target="../tags/tag297.xml"/><Relationship Id="rId1" Type="http://schemas.openxmlformats.org/officeDocument/2006/relationships/tags" Target="../tags/tag296.xml"/><Relationship Id="rId6" Type="http://schemas.openxmlformats.org/officeDocument/2006/relationships/slideLayout" Target="../slideLayouts/slideLayout12.xml"/><Relationship Id="rId5" Type="http://schemas.openxmlformats.org/officeDocument/2006/relationships/tags" Target="../tags/tag300.xml"/><Relationship Id="rId4" Type="http://schemas.openxmlformats.org/officeDocument/2006/relationships/tags" Target="../tags/tag299.xml"/></Relationships>
</file>

<file path=ppt/slides/_rels/slide6.xml.rels><?xml version="1.0" encoding="UTF-8" standalone="yes"?>
<Relationships xmlns="http://schemas.openxmlformats.org/package/2006/relationships"><Relationship Id="rId8" Type="http://schemas.openxmlformats.org/officeDocument/2006/relationships/hyperlink" Target="https://www.cs.ryerson.ca/~aharley/vis/conv/" TargetMode="External"/><Relationship Id="rId3" Type="http://schemas.openxmlformats.org/officeDocument/2006/relationships/tags" Target="../tags/tag24.xml"/><Relationship Id="rId7" Type="http://schemas.openxmlformats.org/officeDocument/2006/relationships/notesSlide" Target="../notesSlides/notesSlide5.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12.xml"/><Relationship Id="rId5" Type="http://schemas.openxmlformats.org/officeDocument/2006/relationships/tags" Target="../tags/tag26.xml"/><Relationship Id="rId10" Type="http://schemas.openxmlformats.org/officeDocument/2006/relationships/image" Target="../media/image16.png"/><Relationship Id="rId4" Type="http://schemas.openxmlformats.org/officeDocument/2006/relationships/tags" Target="../tags/tag25.xml"/><Relationship Id="rId9" Type="http://schemas.openxmlformats.org/officeDocument/2006/relationships/image" Target="../media/image15.png"/></Relationships>
</file>

<file path=ppt/slides/_rels/slide60.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tags" Target="../tags/tag303.xml"/><Relationship Id="rId7" Type="http://schemas.openxmlformats.org/officeDocument/2006/relationships/notesSlide" Target="../notesSlides/notesSlide56.xml"/><Relationship Id="rId2" Type="http://schemas.openxmlformats.org/officeDocument/2006/relationships/tags" Target="../tags/tag302.xml"/><Relationship Id="rId1" Type="http://schemas.openxmlformats.org/officeDocument/2006/relationships/tags" Target="../tags/tag301.xml"/><Relationship Id="rId6" Type="http://schemas.openxmlformats.org/officeDocument/2006/relationships/slideLayout" Target="../slideLayouts/slideLayout12.xml"/><Relationship Id="rId5" Type="http://schemas.openxmlformats.org/officeDocument/2006/relationships/tags" Target="../tags/tag305.xml"/><Relationship Id="rId4" Type="http://schemas.openxmlformats.org/officeDocument/2006/relationships/tags" Target="../tags/tag304.xml"/></Relationships>
</file>

<file path=ppt/slides/_rels/slide61.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tags" Target="../tags/tag308.xml"/><Relationship Id="rId7" Type="http://schemas.openxmlformats.org/officeDocument/2006/relationships/notesSlide" Target="../notesSlides/notesSlide57.xml"/><Relationship Id="rId2" Type="http://schemas.openxmlformats.org/officeDocument/2006/relationships/tags" Target="../tags/tag307.xml"/><Relationship Id="rId1" Type="http://schemas.openxmlformats.org/officeDocument/2006/relationships/tags" Target="../tags/tag306.xml"/><Relationship Id="rId6" Type="http://schemas.openxmlformats.org/officeDocument/2006/relationships/slideLayout" Target="../slideLayouts/slideLayout12.xml"/><Relationship Id="rId5" Type="http://schemas.openxmlformats.org/officeDocument/2006/relationships/tags" Target="../tags/tag310.xml"/><Relationship Id="rId4" Type="http://schemas.openxmlformats.org/officeDocument/2006/relationships/tags" Target="../tags/tag309.xml"/></Relationships>
</file>

<file path=ppt/slides/_rels/slide62.xml.rels><?xml version="1.0" encoding="UTF-8" standalone="yes"?>
<Relationships xmlns="http://schemas.openxmlformats.org/package/2006/relationships"><Relationship Id="rId8" Type="http://schemas.openxmlformats.org/officeDocument/2006/relationships/tags" Target="../tags/tag318.xml"/><Relationship Id="rId3" Type="http://schemas.openxmlformats.org/officeDocument/2006/relationships/tags" Target="../tags/tag313.xml"/><Relationship Id="rId7" Type="http://schemas.openxmlformats.org/officeDocument/2006/relationships/tags" Target="../tags/tag317.xml"/><Relationship Id="rId12" Type="http://schemas.openxmlformats.org/officeDocument/2006/relationships/image" Target="../media/image8.png"/><Relationship Id="rId2" Type="http://schemas.openxmlformats.org/officeDocument/2006/relationships/tags" Target="../tags/tag312.xml"/><Relationship Id="rId1" Type="http://schemas.openxmlformats.org/officeDocument/2006/relationships/tags" Target="../tags/tag311.xml"/><Relationship Id="rId6" Type="http://schemas.openxmlformats.org/officeDocument/2006/relationships/tags" Target="../tags/tag316.xml"/><Relationship Id="rId11" Type="http://schemas.openxmlformats.org/officeDocument/2006/relationships/image" Target="../media/image6.png"/><Relationship Id="rId5" Type="http://schemas.openxmlformats.org/officeDocument/2006/relationships/tags" Target="../tags/tag315.xml"/><Relationship Id="rId10" Type="http://schemas.openxmlformats.org/officeDocument/2006/relationships/image" Target="../media/image7.jpeg"/><Relationship Id="rId4" Type="http://schemas.openxmlformats.org/officeDocument/2006/relationships/tags" Target="../tags/tag314.xml"/><Relationship Id="rId9"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tags" Target="../tags/tag321.xml"/><Relationship Id="rId7" Type="http://schemas.openxmlformats.org/officeDocument/2006/relationships/notesSlide" Target="../notesSlides/notesSlide58.xml"/><Relationship Id="rId2" Type="http://schemas.openxmlformats.org/officeDocument/2006/relationships/tags" Target="../tags/tag320.xml"/><Relationship Id="rId1" Type="http://schemas.openxmlformats.org/officeDocument/2006/relationships/tags" Target="../tags/tag319.xml"/><Relationship Id="rId6" Type="http://schemas.openxmlformats.org/officeDocument/2006/relationships/slideLayout" Target="../slideLayouts/slideLayout12.xml"/><Relationship Id="rId5" Type="http://schemas.openxmlformats.org/officeDocument/2006/relationships/tags" Target="../tags/tag323.xml"/><Relationship Id="rId4" Type="http://schemas.openxmlformats.org/officeDocument/2006/relationships/tags" Target="../tags/tag322.xml"/></Relationships>
</file>

<file path=ppt/slides/_rels/slide64.xml.rels><?xml version="1.0" encoding="UTF-8" standalone="yes"?>
<Relationships xmlns="http://schemas.openxmlformats.org/package/2006/relationships"><Relationship Id="rId8" Type="http://schemas.openxmlformats.org/officeDocument/2006/relationships/hyperlink" Target="https://www.alexirpan.com/2018/02/14/rl-hard.html" TargetMode="External"/><Relationship Id="rId3" Type="http://schemas.openxmlformats.org/officeDocument/2006/relationships/tags" Target="../tags/tag326.xml"/><Relationship Id="rId7" Type="http://schemas.openxmlformats.org/officeDocument/2006/relationships/notesSlide" Target="../notesSlides/notesSlide59.xml"/><Relationship Id="rId2" Type="http://schemas.openxmlformats.org/officeDocument/2006/relationships/tags" Target="../tags/tag325.xml"/><Relationship Id="rId1" Type="http://schemas.openxmlformats.org/officeDocument/2006/relationships/tags" Target="../tags/tag324.xml"/><Relationship Id="rId6" Type="http://schemas.openxmlformats.org/officeDocument/2006/relationships/slideLayout" Target="../slideLayouts/slideLayout12.xml"/><Relationship Id="rId5" Type="http://schemas.openxmlformats.org/officeDocument/2006/relationships/tags" Target="../tags/tag328.xml"/><Relationship Id="rId4" Type="http://schemas.openxmlformats.org/officeDocument/2006/relationships/tags" Target="../tags/tag327.xml"/></Relationships>
</file>

<file path=ppt/slides/_rels/slide65.xml.rels><?xml version="1.0" encoding="UTF-8" standalone="yes"?>
<Relationships xmlns="http://schemas.openxmlformats.org/package/2006/relationships"><Relationship Id="rId8" Type="http://schemas.openxmlformats.org/officeDocument/2006/relationships/hyperlink" Target="https://github.com/PiperLiu/Amazing-Brick-DFS-and-DRL" TargetMode="External"/><Relationship Id="rId13" Type="http://schemas.openxmlformats.org/officeDocument/2006/relationships/image" Target="../media/image68.gif"/><Relationship Id="rId3" Type="http://schemas.openxmlformats.org/officeDocument/2006/relationships/tags" Target="../tags/tag331.xml"/><Relationship Id="rId7" Type="http://schemas.openxmlformats.org/officeDocument/2006/relationships/notesSlide" Target="../notesSlides/notesSlide60.xml"/><Relationship Id="rId12" Type="http://schemas.openxmlformats.org/officeDocument/2006/relationships/image" Target="../media/image67.gif"/><Relationship Id="rId2" Type="http://schemas.openxmlformats.org/officeDocument/2006/relationships/tags" Target="../tags/tag330.xml"/><Relationship Id="rId1" Type="http://schemas.openxmlformats.org/officeDocument/2006/relationships/tags" Target="../tags/tag329.xml"/><Relationship Id="rId6" Type="http://schemas.openxmlformats.org/officeDocument/2006/relationships/slideLayout" Target="../slideLayouts/slideLayout12.xml"/><Relationship Id="rId11" Type="http://schemas.openxmlformats.org/officeDocument/2006/relationships/hyperlink" Target="https://github.com/thu-ml/tianshou" TargetMode="External"/><Relationship Id="rId5" Type="http://schemas.openxmlformats.org/officeDocument/2006/relationships/tags" Target="../tags/tag333.xml"/><Relationship Id="rId10" Type="http://schemas.openxmlformats.org/officeDocument/2006/relationships/hyperlink" Target="https://github.com/openai/gym" TargetMode="External"/><Relationship Id="rId4" Type="http://schemas.openxmlformats.org/officeDocument/2006/relationships/tags" Target="../tags/tag332.xml"/><Relationship Id="rId9" Type="http://schemas.openxmlformats.org/officeDocument/2006/relationships/hyperlink" Target="https://github.com/ShangtongZhang/reinforcement-learning-an-introduction"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29.xml"/><Relationship Id="rId7" Type="http://schemas.openxmlformats.org/officeDocument/2006/relationships/notesSlide" Target="../notesSlides/notesSlide6.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slideLayout" Target="../slideLayouts/slideLayout12.xml"/><Relationship Id="rId5" Type="http://schemas.openxmlformats.org/officeDocument/2006/relationships/tags" Target="../tags/tag31.xml"/><Relationship Id="rId4" Type="http://schemas.openxmlformats.org/officeDocument/2006/relationships/tags" Target="../tags/tag30.xml"/><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34.xml"/><Relationship Id="rId7" Type="http://schemas.openxmlformats.org/officeDocument/2006/relationships/notesSlide" Target="../notesSlides/notesSlide7.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slideLayout" Target="../slideLayouts/slideLayout12.xml"/><Relationship Id="rId5" Type="http://schemas.openxmlformats.org/officeDocument/2006/relationships/tags" Target="../tags/tag36.xml"/><Relationship Id="rId4" Type="http://schemas.openxmlformats.org/officeDocument/2006/relationships/tags" Target="../tags/tag35.xml"/><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39.xml"/><Relationship Id="rId7" Type="http://schemas.openxmlformats.org/officeDocument/2006/relationships/notesSlide" Target="../notesSlides/notesSlide8.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slideLayout" Target="../slideLayouts/slideLayout12.xml"/><Relationship Id="rId5" Type="http://schemas.openxmlformats.org/officeDocument/2006/relationships/tags" Target="../tags/tag41.xml"/><Relationship Id="rId4" Type="http://schemas.openxmlformats.org/officeDocument/2006/relationships/tags" Target="../tags/tag40.xml"/><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5"/>
          <p:cNvSpPr/>
          <p:nvPr/>
        </p:nvSpPr>
        <p:spPr>
          <a:xfrm flipV="1">
            <a:off x="0" y="0"/>
            <a:ext cx="7134447" cy="6902470"/>
          </a:xfrm>
          <a:custGeom>
            <a:avLst/>
            <a:gdLst>
              <a:gd name="connsiteX0" fmla="*/ 0 w 2707"/>
              <a:gd name="connsiteY0" fmla="*/ 4406 h 4406"/>
              <a:gd name="connsiteX1" fmla="*/ 0 w 2707"/>
              <a:gd name="connsiteY1" fmla="*/ 0 h 4406"/>
              <a:gd name="connsiteX2" fmla="*/ 2707 w 2707"/>
              <a:gd name="connsiteY2" fmla="*/ 4406 h 4406"/>
              <a:gd name="connsiteX3" fmla="*/ 0 w 2707"/>
              <a:gd name="connsiteY3" fmla="*/ 4406 h 4406"/>
            </a:gdLst>
            <a:ahLst/>
            <a:cxnLst>
              <a:cxn ang="0">
                <a:pos x="connsiteX0" y="connsiteY0"/>
              </a:cxn>
              <a:cxn ang="0">
                <a:pos x="connsiteX1" y="connsiteY1"/>
              </a:cxn>
              <a:cxn ang="0">
                <a:pos x="connsiteX2" y="connsiteY2"/>
              </a:cxn>
              <a:cxn ang="0">
                <a:pos x="connsiteX3" y="connsiteY3"/>
              </a:cxn>
            </a:cxnLst>
            <a:rect l="l" t="t" r="r" b="b"/>
            <a:pathLst>
              <a:path w="2707" h="4406">
                <a:moveTo>
                  <a:pt x="0" y="4406"/>
                </a:moveTo>
                <a:lnTo>
                  <a:pt x="0" y="0"/>
                </a:lnTo>
                <a:cubicBezTo>
                  <a:pt x="272" y="2328"/>
                  <a:pt x="986" y="3510"/>
                  <a:pt x="2707" y="4406"/>
                </a:cubicBezTo>
                <a:lnTo>
                  <a:pt x="0" y="4406"/>
                </a:lnTo>
                <a:close/>
              </a:path>
            </a:pathLst>
          </a:cu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0" y="0"/>
            <a:ext cx="12191365"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6"/>
          <p:cNvSpPr/>
          <p:nvPr/>
        </p:nvSpPr>
        <p:spPr>
          <a:xfrm flipH="1">
            <a:off x="10473690" y="3449955"/>
            <a:ext cx="1718310" cy="3408045"/>
          </a:xfrm>
          <a:custGeom>
            <a:avLst/>
            <a:gdLst>
              <a:gd name="connsiteX0" fmla="*/ 0 w 2707"/>
              <a:gd name="connsiteY0" fmla="*/ 4406 h 4406"/>
              <a:gd name="connsiteX1" fmla="*/ 0 w 2707"/>
              <a:gd name="connsiteY1" fmla="*/ 0 h 4406"/>
              <a:gd name="connsiteX2" fmla="*/ 2707 w 2707"/>
              <a:gd name="connsiteY2" fmla="*/ 4406 h 4406"/>
              <a:gd name="connsiteX3" fmla="*/ 0 w 2707"/>
              <a:gd name="connsiteY3" fmla="*/ 4406 h 4406"/>
            </a:gdLst>
            <a:ahLst/>
            <a:cxnLst>
              <a:cxn ang="0">
                <a:pos x="connsiteX0" y="connsiteY0"/>
              </a:cxn>
              <a:cxn ang="0">
                <a:pos x="connsiteX1" y="connsiteY1"/>
              </a:cxn>
              <a:cxn ang="0">
                <a:pos x="connsiteX2" y="connsiteY2"/>
              </a:cxn>
              <a:cxn ang="0">
                <a:pos x="connsiteX3" y="connsiteY3"/>
              </a:cxn>
            </a:cxnLst>
            <a:rect l="l" t="t" r="r" b="b"/>
            <a:pathLst>
              <a:path w="2707" h="4406">
                <a:moveTo>
                  <a:pt x="0" y="4406"/>
                </a:moveTo>
                <a:lnTo>
                  <a:pt x="0" y="0"/>
                </a:lnTo>
                <a:cubicBezTo>
                  <a:pt x="272" y="2328"/>
                  <a:pt x="986" y="3510"/>
                  <a:pt x="2707" y="4406"/>
                </a:cubicBezTo>
                <a:lnTo>
                  <a:pt x="0" y="4406"/>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任意多边形 5"/>
          <p:cNvSpPr/>
          <p:nvPr/>
        </p:nvSpPr>
        <p:spPr>
          <a:xfrm flipH="1">
            <a:off x="10473690" y="4060190"/>
            <a:ext cx="1718945" cy="2797810"/>
          </a:xfrm>
          <a:custGeom>
            <a:avLst/>
            <a:gdLst>
              <a:gd name="connsiteX0" fmla="*/ 0 w 2707"/>
              <a:gd name="connsiteY0" fmla="*/ 4406 h 4406"/>
              <a:gd name="connsiteX1" fmla="*/ 0 w 2707"/>
              <a:gd name="connsiteY1" fmla="*/ 0 h 4406"/>
              <a:gd name="connsiteX2" fmla="*/ 2707 w 2707"/>
              <a:gd name="connsiteY2" fmla="*/ 4406 h 4406"/>
              <a:gd name="connsiteX3" fmla="*/ 0 w 2707"/>
              <a:gd name="connsiteY3" fmla="*/ 4406 h 4406"/>
            </a:gdLst>
            <a:ahLst/>
            <a:cxnLst>
              <a:cxn ang="0">
                <a:pos x="connsiteX0" y="connsiteY0"/>
              </a:cxn>
              <a:cxn ang="0">
                <a:pos x="connsiteX1" y="connsiteY1"/>
              </a:cxn>
              <a:cxn ang="0">
                <a:pos x="connsiteX2" y="connsiteY2"/>
              </a:cxn>
              <a:cxn ang="0">
                <a:pos x="connsiteX3" y="connsiteY3"/>
              </a:cxn>
            </a:cxnLst>
            <a:rect l="l" t="t" r="r" b="b"/>
            <a:pathLst>
              <a:path w="2707" h="4406">
                <a:moveTo>
                  <a:pt x="0" y="4406"/>
                </a:moveTo>
                <a:lnTo>
                  <a:pt x="0" y="0"/>
                </a:lnTo>
                <a:cubicBezTo>
                  <a:pt x="272" y="2328"/>
                  <a:pt x="986" y="3510"/>
                  <a:pt x="2707" y="4406"/>
                </a:cubicBezTo>
                <a:lnTo>
                  <a:pt x="0" y="4406"/>
                </a:lnTo>
                <a:close/>
              </a:path>
            </a:pathLst>
          </a:cu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332090" y="2061062"/>
            <a:ext cx="10656709" cy="1819344"/>
          </a:xfrm>
          <a:prstGeom prst="rect">
            <a:avLst/>
          </a:prstGeom>
          <a:noFill/>
        </p:spPr>
        <p:txBody>
          <a:bodyPr wrap="square" rtlCol="0">
            <a:spAutoFit/>
          </a:bodyPr>
          <a:lstStyle/>
          <a:p>
            <a:pPr algn="ctr">
              <a:lnSpc>
                <a:spcPct val="150000"/>
              </a:lnSpc>
            </a:pPr>
            <a:r>
              <a:rPr lang="en-US" altLang="zh-CN" sz="3600" b="1" dirty="0">
                <a:solidFill>
                  <a:srgbClr val="12488D"/>
                </a:solidFill>
                <a:latin typeface="微软雅黑" panose="020B0503020204020204" pitchFamily="34" charset="-122"/>
                <a:ea typeface="微软雅黑" panose="020B0503020204020204" pitchFamily="34" charset="-122"/>
              </a:rPr>
              <a:t>python</a:t>
            </a:r>
            <a:r>
              <a:rPr lang="zh-CN" altLang="en-US" sz="3600" b="1" dirty="0">
                <a:solidFill>
                  <a:srgbClr val="12488D"/>
                </a:solidFill>
                <a:latin typeface="微软雅黑" panose="020B0503020204020204" pitchFamily="34" charset="-122"/>
                <a:ea typeface="微软雅黑" panose="020B0503020204020204" pitchFamily="34" charset="-122"/>
              </a:rPr>
              <a:t>与机器学习</a:t>
            </a:r>
            <a:endParaRPr lang="en-US" altLang="zh-CN" sz="3200" b="1" dirty="0">
              <a:solidFill>
                <a:srgbClr val="12488D"/>
              </a:solidFill>
              <a:latin typeface="微软雅黑" panose="020B0503020204020204" pitchFamily="34" charset="-122"/>
              <a:ea typeface="微软雅黑" panose="020B0503020204020204" pitchFamily="34" charset="-122"/>
            </a:endParaRPr>
          </a:p>
          <a:p>
            <a:pPr algn="ctr">
              <a:lnSpc>
                <a:spcPct val="150000"/>
              </a:lnSpc>
            </a:pPr>
            <a:r>
              <a:rPr lang="zh-CN" altLang="en-US" sz="4400" b="1" dirty="0">
                <a:solidFill>
                  <a:srgbClr val="12488D"/>
                </a:solidFill>
                <a:latin typeface="微软雅黑" panose="020B0503020204020204" pitchFamily="34" charset="-122"/>
                <a:ea typeface="微软雅黑" panose="020B0503020204020204" pitchFamily="34" charset="-122"/>
              </a:rPr>
              <a:t>第九章：强化学习及其应用</a:t>
            </a:r>
            <a:endParaRPr lang="en-US" altLang="zh-CN" sz="4400" b="1" dirty="0">
              <a:solidFill>
                <a:srgbClr val="12488D"/>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15000"/>
                    </a14:imgEffect>
                  </a14:imgLayer>
                </a14:imgProps>
              </a:ext>
            </a:extLst>
          </a:blip>
          <a:srcRect/>
          <a:stretch>
            <a:fillRect/>
          </a:stretch>
        </p:blipFill>
        <p:spPr>
          <a:xfrm flipH="1">
            <a:off x="-635" y="4798908"/>
            <a:ext cx="12191365" cy="2060811"/>
          </a:xfrm>
          <a:prstGeom prst="rect">
            <a:avLst/>
          </a:prstGeom>
        </p:spPr>
      </p:pic>
      <p:sp>
        <p:nvSpPr>
          <p:cNvPr id="10" name="任意多边形 6"/>
          <p:cNvSpPr/>
          <p:nvPr/>
        </p:nvSpPr>
        <p:spPr>
          <a:xfrm flipV="1">
            <a:off x="0" y="24652"/>
            <a:ext cx="6368902" cy="6858000"/>
          </a:xfrm>
          <a:custGeom>
            <a:avLst/>
            <a:gdLst>
              <a:gd name="connsiteX0" fmla="*/ 0 w 2707"/>
              <a:gd name="connsiteY0" fmla="*/ 4406 h 4406"/>
              <a:gd name="connsiteX1" fmla="*/ 0 w 2707"/>
              <a:gd name="connsiteY1" fmla="*/ 0 h 4406"/>
              <a:gd name="connsiteX2" fmla="*/ 2707 w 2707"/>
              <a:gd name="connsiteY2" fmla="*/ 4406 h 4406"/>
              <a:gd name="connsiteX3" fmla="*/ 0 w 2707"/>
              <a:gd name="connsiteY3" fmla="*/ 4406 h 4406"/>
            </a:gdLst>
            <a:ahLst/>
            <a:cxnLst>
              <a:cxn ang="0">
                <a:pos x="connsiteX0" y="connsiteY0"/>
              </a:cxn>
              <a:cxn ang="0">
                <a:pos x="connsiteX1" y="connsiteY1"/>
              </a:cxn>
              <a:cxn ang="0">
                <a:pos x="connsiteX2" y="connsiteY2"/>
              </a:cxn>
              <a:cxn ang="0">
                <a:pos x="connsiteX3" y="connsiteY3"/>
              </a:cxn>
            </a:cxnLst>
            <a:rect l="l" t="t" r="r" b="b"/>
            <a:pathLst>
              <a:path w="2707" h="4406">
                <a:moveTo>
                  <a:pt x="0" y="4406"/>
                </a:moveTo>
                <a:lnTo>
                  <a:pt x="0" y="0"/>
                </a:lnTo>
                <a:cubicBezTo>
                  <a:pt x="272" y="2328"/>
                  <a:pt x="986" y="3510"/>
                  <a:pt x="2707" y="4406"/>
                </a:cubicBezTo>
                <a:lnTo>
                  <a:pt x="0" y="4406"/>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descr="WeChat 圖片_20210401191348"/>
          <p:cNvPicPr>
            <a:picLocks noChangeAspect="1"/>
          </p:cNvPicPr>
          <p:nvPr/>
        </p:nvPicPr>
        <p:blipFill>
          <a:blip r:embed="rId6" cstate="print"/>
          <a:stretch>
            <a:fillRect/>
          </a:stretch>
        </p:blipFill>
        <p:spPr>
          <a:xfrm>
            <a:off x="-100330" y="-813666"/>
            <a:ext cx="2541905" cy="2390775"/>
          </a:xfrm>
          <a:prstGeom prst="rect">
            <a:avLst/>
          </a:prstGeom>
        </p:spPr>
      </p:pic>
      <p:sp>
        <p:nvSpPr>
          <p:cNvPr id="9" name="文本框 8"/>
          <p:cNvSpPr txBox="1"/>
          <p:nvPr/>
        </p:nvSpPr>
        <p:spPr>
          <a:xfrm>
            <a:off x="5177768" y="5072261"/>
            <a:ext cx="3019854" cy="461665"/>
          </a:xfrm>
          <a:prstGeom prst="rect">
            <a:avLst/>
          </a:prstGeom>
          <a:noFill/>
        </p:spPr>
        <p:txBody>
          <a:bodyPr wrap="square" rtlCol="0">
            <a:spAutoFit/>
          </a:bodyPr>
          <a:lstStyle/>
          <a:p>
            <a:r>
              <a:rPr lang="zh-CN" altLang="en-US" sz="2400" dirty="0">
                <a:solidFill>
                  <a:srgbClr val="12488D"/>
                </a:solidFill>
                <a:latin typeface="Noto Sans S Chinese Bold" panose="020B0800000000000000" charset="-122"/>
                <a:ea typeface="Noto Sans S Chinese Bold" panose="020B0800000000000000" charset="-122"/>
                <a:cs typeface="Noto Sans S Chinese Bold" panose="020B0800000000000000" charset="-122"/>
              </a:rPr>
              <a:t>天津大学 贾宁教授</a:t>
            </a:r>
            <a:endParaRPr lang="en-US" altLang="zh-CN" sz="2400" dirty="0">
              <a:solidFill>
                <a:srgbClr val="12488D"/>
              </a:solidFill>
              <a:latin typeface="Noto Sans S Chinese Bold" panose="020B0800000000000000" charset="-122"/>
              <a:ea typeface="Noto Sans S Chinese Bold" panose="020B0800000000000000" charset="-122"/>
              <a:cs typeface="Noto Sans S Chinese Bold" panose="020B0800000000000000" charset="-122"/>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8872DC4D-9C92-43C4-8F84-89B5BE6C72F9}"/>
              </a:ext>
            </a:extLst>
          </p:cNvPr>
          <p:cNvSpPr>
            <a:spLocks noChangeArrowheads="1"/>
          </p:cNvSpPr>
          <p:nvPr>
            <p:custDataLst>
              <p:tags r:id="rId2"/>
            </p:custDataLst>
          </p:nvPr>
        </p:nvSpPr>
        <p:spPr bwMode="auto">
          <a:xfrm>
            <a:off x="586196" y="502958"/>
            <a:ext cx="517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引言</a:t>
            </a:r>
          </a:p>
        </p:txBody>
      </p:sp>
      <p:sp>
        <p:nvSpPr>
          <p:cNvPr id="24" name="矩形 23">
            <a:extLst>
              <a:ext uri="{FF2B5EF4-FFF2-40B4-BE49-F238E27FC236}">
                <a16:creationId xmlns:a16="http://schemas.microsoft.com/office/drawing/2014/main" id="{9210D31E-44EE-4DB7-9015-B0DE6C46D074}"/>
              </a:ext>
            </a:extLst>
          </p:cNvPr>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 name="矩形 27">
            <a:extLst>
              <a:ext uri="{FF2B5EF4-FFF2-40B4-BE49-F238E27FC236}">
                <a16:creationId xmlns:a16="http://schemas.microsoft.com/office/drawing/2014/main" id="{026E257F-73E5-4D82-AC5F-DDEFE0A3EE60}"/>
              </a:ext>
            </a:extLst>
          </p:cNvPr>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 name="矩形 28">
            <a:extLst>
              <a:ext uri="{FF2B5EF4-FFF2-40B4-BE49-F238E27FC236}">
                <a16:creationId xmlns:a16="http://schemas.microsoft.com/office/drawing/2014/main" id="{E7AB470C-500A-4B7C-9181-7A20CAFCDC41}"/>
              </a:ext>
            </a:extLst>
          </p:cNvPr>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4" name="文本框 13">
            <a:extLst>
              <a:ext uri="{FF2B5EF4-FFF2-40B4-BE49-F238E27FC236}">
                <a16:creationId xmlns:a16="http://schemas.microsoft.com/office/drawing/2014/main" id="{A9DC48D5-DBD1-439F-B511-D4BDC4CE2DE8}"/>
              </a:ext>
            </a:extLst>
          </p:cNvPr>
          <p:cNvSpPr txBox="1"/>
          <p:nvPr/>
        </p:nvSpPr>
        <p:spPr>
          <a:xfrm>
            <a:off x="0" y="979043"/>
            <a:ext cx="11784850" cy="662554"/>
          </a:xfrm>
          <a:prstGeom prst="rect">
            <a:avLst/>
          </a:prstGeom>
          <a:noFill/>
        </p:spPr>
        <p:txBody>
          <a:bodyPr wrap="square" rtlCol="0">
            <a:spAutoFit/>
          </a:bodyPr>
          <a:lstStyle/>
          <a:p>
            <a:pPr marL="914400" lvl="1" indent="-457200">
              <a:lnSpc>
                <a:spcPct val="150000"/>
              </a:lnSpc>
              <a:buFont typeface="Wingdings" panose="05000000000000000000" pitchFamily="2" charset="2"/>
              <a:buChar char="u"/>
            </a:pP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什么是无监督学习？</a:t>
            </a:r>
            <a:endPar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图片 7">
            <a:extLst>
              <a:ext uri="{FF2B5EF4-FFF2-40B4-BE49-F238E27FC236}">
                <a16:creationId xmlns:a16="http://schemas.microsoft.com/office/drawing/2014/main" id="{F367709F-F4CE-406D-A029-4843690D7FD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96120" y="1564765"/>
            <a:ext cx="6790946" cy="5093210"/>
          </a:xfrm>
          <a:prstGeom prst="rect">
            <a:avLst/>
          </a:prstGeom>
        </p:spPr>
      </p:pic>
      <p:sp>
        <p:nvSpPr>
          <p:cNvPr id="9" name="文本框 8">
            <a:extLst>
              <a:ext uri="{FF2B5EF4-FFF2-40B4-BE49-F238E27FC236}">
                <a16:creationId xmlns:a16="http://schemas.microsoft.com/office/drawing/2014/main" id="{A870BE2B-EABC-4910-994A-9EBD6DF4DD2E}"/>
              </a:ext>
            </a:extLst>
          </p:cNvPr>
          <p:cNvSpPr txBox="1"/>
          <p:nvPr/>
        </p:nvSpPr>
        <p:spPr>
          <a:xfrm>
            <a:off x="905755" y="2206423"/>
            <a:ext cx="4128157" cy="1015663"/>
          </a:xfrm>
          <a:prstGeom prst="rect">
            <a:avLst/>
          </a:prstGeom>
          <a:noFill/>
          <a:ln>
            <a:solidFill>
              <a:schemeClr val="tx1"/>
            </a:solidFill>
          </a:ln>
        </p:spPr>
        <p:txBody>
          <a:bodyPr wrap="square" rtlCol="0">
            <a:spAutoFit/>
          </a:bodyPr>
          <a:lstStyle/>
          <a:p>
            <a:pPr marL="0" lvl="1" algn="just"/>
            <a:r>
              <a:rPr lang="zh-CN" altLang="en-US" sz="2000" b="1" dirty="0">
                <a:latin typeface="Times New Roman" panose="02020603050405020304" pitchFamily="18" charset="0"/>
                <a:ea typeface="华文中宋" panose="02010600040101010101" pitchFamily="2" charset="-122"/>
                <a:cs typeface="Times New Roman" panose="02020603050405020304" pitchFamily="18" charset="0"/>
              </a:rPr>
              <a:t>无监督学习：</a:t>
            </a:r>
            <a:endParaRPr lang="en-US" altLang="zh-CN" sz="2000" b="1" dirty="0">
              <a:latin typeface="Times New Roman" panose="02020603050405020304" pitchFamily="18" charset="0"/>
              <a:ea typeface="华文中宋" panose="02010600040101010101" pitchFamily="2" charset="-122"/>
              <a:cs typeface="Times New Roman" panose="02020603050405020304" pitchFamily="18" charset="0"/>
            </a:endParaRPr>
          </a:p>
          <a:p>
            <a:pPr marL="0" lvl="1" algn="just"/>
            <a:r>
              <a:rPr lang="en-US" altLang="zh-CN" sz="2000" b="1"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2000" b="1" dirty="0">
                <a:latin typeface="Times New Roman" panose="02020603050405020304" pitchFamily="18" charset="0"/>
                <a:ea typeface="华文中宋" panose="02010600040101010101" pitchFamily="2" charset="-122"/>
                <a:cs typeface="Times New Roman" panose="02020603050405020304" pitchFamily="18" charset="0"/>
              </a:rPr>
              <a:t>训练：</a:t>
            </a:r>
            <a:r>
              <a:rPr lang="en-US" altLang="zh-CN" sz="2000" b="1" dirty="0">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(x) =&gt; f, y</a:t>
            </a:r>
          </a:p>
          <a:p>
            <a:pPr marL="0" lvl="1" algn="just"/>
            <a:r>
              <a:rPr lang="en-US" altLang="zh-CN" sz="2000" b="1" dirty="0">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	</a:t>
            </a:r>
            <a:r>
              <a:rPr lang="zh-CN" altLang="en-US" sz="2000" b="1" dirty="0">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应用：</a:t>
            </a:r>
            <a:r>
              <a:rPr lang="en-US" altLang="zh-CN" sz="2000" b="1" dirty="0">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f(x) =&gt; y</a:t>
            </a:r>
            <a:endParaRPr lang="en-US" altLang="zh-CN" sz="2000" b="1"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E6BC0D99-4EDC-413B-B5C8-5BA6192FD9E5}"/>
              </a:ext>
            </a:extLst>
          </p:cNvPr>
          <p:cNvSpPr txBox="1"/>
          <p:nvPr/>
        </p:nvSpPr>
        <p:spPr>
          <a:xfrm>
            <a:off x="266499" y="3542921"/>
            <a:ext cx="5406663" cy="1261884"/>
          </a:xfrm>
          <a:prstGeom prst="rect">
            <a:avLst/>
          </a:prstGeom>
          <a:noFill/>
          <a:ln>
            <a:solidFill>
              <a:schemeClr val="tx1"/>
            </a:solidFill>
          </a:ln>
        </p:spPr>
        <p:txBody>
          <a:bodyPr wrap="square" rtlCol="0">
            <a:spAutoFit/>
          </a:bodyPr>
          <a:lstStyle/>
          <a:p>
            <a:pPr marL="0" lvl="1"/>
            <a:r>
              <a:rPr lang="en-US" altLang="zh-CN" sz="2000" dirty="0"/>
              <a:t>e.g. </a:t>
            </a:r>
            <a:r>
              <a:rPr lang="zh-CN" altLang="en-US" sz="2000" dirty="0"/>
              <a:t>孤立森林判断离群点</a:t>
            </a:r>
            <a:r>
              <a:rPr lang="en-US" altLang="zh-CN" sz="2000" dirty="0"/>
              <a:t> </a:t>
            </a:r>
            <a:r>
              <a:rPr lang="en-US" altLang="zh-CN" sz="1400" dirty="0"/>
              <a:t>[1]https://cs.nju.edu.cn/zhouzh/zhouzh.files/publication/tkdd11.pdf</a:t>
            </a:r>
          </a:p>
          <a:p>
            <a:pPr marL="0" lvl="1"/>
            <a:r>
              <a:rPr lang="en-US" altLang="zh-CN" sz="1400" dirty="0"/>
              <a:t>[2] https://scikit-learn.org/stable/auto_examples/ensemble/plot_isolation_forest.html#sphx-glr-auto-examples-ensemble-plot-isolation-forest-py</a:t>
            </a:r>
            <a:endParaRPr lang="en-US" altLang="zh-CN" sz="1400" b="1"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2" name="文本框 11">
            <a:extLst>
              <a:ext uri="{FF2B5EF4-FFF2-40B4-BE49-F238E27FC236}">
                <a16:creationId xmlns:a16="http://schemas.microsoft.com/office/drawing/2014/main" id="{75544F04-DEA1-4EDA-94FC-49F6E4823D8E}"/>
              </a:ext>
            </a:extLst>
          </p:cNvPr>
          <p:cNvSpPr txBox="1"/>
          <p:nvPr/>
        </p:nvSpPr>
        <p:spPr>
          <a:xfrm>
            <a:off x="693649" y="5154572"/>
            <a:ext cx="4552365" cy="1015663"/>
          </a:xfrm>
          <a:prstGeom prst="rect">
            <a:avLst/>
          </a:prstGeom>
          <a:noFill/>
          <a:ln>
            <a:solidFill>
              <a:schemeClr val="tx1"/>
            </a:solidFill>
          </a:ln>
        </p:spPr>
        <p:txBody>
          <a:bodyPr wrap="square" rtlCol="0">
            <a:spAutoFit/>
          </a:bodyPr>
          <a:lstStyle/>
          <a:p>
            <a:pPr marL="0" lvl="1" algn="just"/>
            <a:r>
              <a:rPr lang="zh-CN" altLang="en-US" sz="2000" b="1" dirty="0">
                <a:latin typeface="Times New Roman" panose="02020603050405020304" pitchFamily="18" charset="0"/>
                <a:ea typeface="华文中宋" panose="02010600040101010101" pitchFamily="2" charset="-122"/>
                <a:cs typeface="Times New Roman" panose="02020603050405020304" pitchFamily="18" charset="0"/>
              </a:rPr>
              <a:t>输入 </a:t>
            </a:r>
            <a:r>
              <a:rPr lang="en-US" altLang="zh-CN" sz="2000" b="1" dirty="0">
                <a:latin typeface="Times New Roman" panose="02020603050405020304" pitchFamily="18" charset="0"/>
                <a:ea typeface="华文中宋" panose="02010600040101010101" pitchFamily="2" charset="-122"/>
                <a:cs typeface="Times New Roman" panose="02020603050405020304" pitchFamily="18" charset="0"/>
              </a:rPr>
              <a:t>(x_1, x_2)</a:t>
            </a:r>
          </a:p>
          <a:p>
            <a:pPr marL="0" lvl="1" algn="just"/>
            <a:r>
              <a:rPr lang="zh-CN" altLang="en-US" sz="2000" b="1" dirty="0">
                <a:latin typeface="Times New Roman" panose="02020603050405020304" pitchFamily="18" charset="0"/>
                <a:ea typeface="华文中宋" panose="02010600040101010101" pitchFamily="2" charset="-122"/>
                <a:cs typeface="Times New Roman" panose="02020603050405020304" pitchFamily="18" charset="0"/>
              </a:rPr>
              <a:t>训练后：输出</a:t>
            </a:r>
            <a:r>
              <a:rPr lang="en-US" altLang="zh-CN" sz="2000" b="1"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2000" b="1"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000" b="1" dirty="0">
                <a:latin typeface="Times New Roman" panose="02020603050405020304" pitchFamily="18" charset="0"/>
                <a:ea typeface="华文中宋" panose="02010600040101010101" pitchFamily="2" charset="-122"/>
                <a:cs typeface="Times New Roman" panose="02020603050405020304" pitchFamily="18" charset="0"/>
              </a:rPr>
              <a:t>x_1, x_2, y</a:t>
            </a:r>
            <a:r>
              <a:rPr lang="zh-CN" altLang="en-US" sz="2000" b="1" dirty="0">
                <a:latin typeface="Times New Roman" panose="02020603050405020304" pitchFamily="18" charset="0"/>
                <a:ea typeface="华文中宋" panose="02010600040101010101" pitchFamily="2" charset="-122"/>
                <a:cs typeface="Times New Roman" panose="02020603050405020304" pitchFamily="18" charset="0"/>
              </a:rPr>
              <a:t>） 与 </a:t>
            </a:r>
            <a:r>
              <a:rPr lang="en-US" altLang="zh-CN" sz="2000" b="1" dirty="0">
                <a:latin typeface="Times New Roman" panose="02020603050405020304" pitchFamily="18" charset="0"/>
                <a:ea typeface="华文中宋" panose="02010600040101010101" pitchFamily="2" charset="-122"/>
                <a:cs typeface="Times New Roman" panose="02020603050405020304" pitchFamily="18" charset="0"/>
              </a:rPr>
              <a:t>f</a:t>
            </a:r>
          </a:p>
          <a:p>
            <a:pPr marL="0" lvl="1" algn="just"/>
            <a:r>
              <a:rPr lang="zh-CN" altLang="en-US" sz="2000" b="1" dirty="0">
                <a:latin typeface="Times New Roman" panose="02020603050405020304" pitchFamily="18" charset="0"/>
                <a:ea typeface="华文中宋" panose="02010600040101010101" pitchFamily="2" charset="-122"/>
                <a:cs typeface="Times New Roman" panose="02020603050405020304" pitchFamily="18" charset="0"/>
              </a:rPr>
              <a:t>可以用 </a:t>
            </a:r>
            <a:r>
              <a:rPr lang="en-US" altLang="zh-CN" sz="2000" b="1" dirty="0">
                <a:latin typeface="Times New Roman" panose="02020603050405020304" pitchFamily="18" charset="0"/>
                <a:ea typeface="华文中宋" panose="02010600040101010101" pitchFamily="2" charset="-122"/>
                <a:cs typeface="Times New Roman" panose="02020603050405020304" pitchFamily="18" charset="0"/>
              </a:rPr>
              <a:t>f</a:t>
            </a:r>
            <a:r>
              <a:rPr lang="zh-CN" altLang="en-US" sz="2000" b="1"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000" b="1" dirty="0" err="1">
                <a:latin typeface="Times New Roman" panose="02020603050405020304" pitchFamily="18" charset="0"/>
                <a:ea typeface="华文中宋" panose="02010600040101010101" pitchFamily="2" charset="-122"/>
                <a:cs typeface="Times New Roman" panose="02020603050405020304" pitchFamily="18" charset="0"/>
              </a:rPr>
              <a:t>x_new</a:t>
            </a:r>
            <a:r>
              <a:rPr lang="zh-CN" altLang="en-US" sz="2000" b="1" dirty="0">
                <a:latin typeface="Times New Roman" panose="02020603050405020304" pitchFamily="18" charset="0"/>
                <a:ea typeface="华文中宋" panose="02010600040101010101" pitchFamily="2" charset="-122"/>
                <a:cs typeface="Times New Roman" panose="02020603050405020304" pitchFamily="18" charset="0"/>
              </a:rPr>
              <a:t>） 得到新点异常值</a:t>
            </a:r>
            <a:endParaRPr lang="en-US" altLang="zh-CN" sz="2000" b="1" dirty="0">
              <a:latin typeface="Times New Roman" panose="02020603050405020304" pitchFamily="18" charset="0"/>
              <a:ea typeface="华文中宋" panose="0201060004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129861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8872DC4D-9C92-43C4-8F84-89B5BE6C72F9}"/>
              </a:ext>
            </a:extLst>
          </p:cNvPr>
          <p:cNvSpPr>
            <a:spLocks noChangeArrowheads="1"/>
          </p:cNvSpPr>
          <p:nvPr>
            <p:custDataLst>
              <p:tags r:id="rId2"/>
            </p:custDataLst>
          </p:nvPr>
        </p:nvSpPr>
        <p:spPr bwMode="auto">
          <a:xfrm>
            <a:off x="586196" y="502958"/>
            <a:ext cx="517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引言</a:t>
            </a:r>
          </a:p>
        </p:txBody>
      </p:sp>
      <p:sp>
        <p:nvSpPr>
          <p:cNvPr id="24" name="矩形 23">
            <a:extLst>
              <a:ext uri="{FF2B5EF4-FFF2-40B4-BE49-F238E27FC236}">
                <a16:creationId xmlns:a16="http://schemas.microsoft.com/office/drawing/2014/main" id="{9210D31E-44EE-4DB7-9015-B0DE6C46D074}"/>
              </a:ext>
            </a:extLst>
          </p:cNvPr>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 name="矩形 27">
            <a:extLst>
              <a:ext uri="{FF2B5EF4-FFF2-40B4-BE49-F238E27FC236}">
                <a16:creationId xmlns:a16="http://schemas.microsoft.com/office/drawing/2014/main" id="{026E257F-73E5-4D82-AC5F-DDEFE0A3EE60}"/>
              </a:ext>
            </a:extLst>
          </p:cNvPr>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 name="矩形 28">
            <a:extLst>
              <a:ext uri="{FF2B5EF4-FFF2-40B4-BE49-F238E27FC236}">
                <a16:creationId xmlns:a16="http://schemas.microsoft.com/office/drawing/2014/main" id="{E7AB470C-500A-4B7C-9181-7A20CAFCDC41}"/>
              </a:ext>
            </a:extLst>
          </p:cNvPr>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4" name="文本框 13">
            <a:extLst>
              <a:ext uri="{FF2B5EF4-FFF2-40B4-BE49-F238E27FC236}">
                <a16:creationId xmlns:a16="http://schemas.microsoft.com/office/drawing/2014/main" id="{A9DC48D5-DBD1-439F-B511-D4BDC4CE2DE8}"/>
              </a:ext>
            </a:extLst>
          </p:cNvPr>
          <p:cNvSpPr txBox="1"/>
          <p:nvPr/>
        </p:nvSpPr>
        <p:spPr>
          <a:xfrm>
            <a:off x="0" y="979043"/>
            <a:ext cx="11784850" cy="662554"/>
          </a:xfrm>
          <a:prstGeom prst="rect">
            <a:avLst/>
          </a:prstGeom>
          <a:noFill/>
        </p:spPr>
        <p:txBody>
          <a:bodyPr wrap="square" rtlCol="0">
            <a:spAutoFit/>
          </a:bodyPr>
          <a:lstStyle/>
          <a:p>
            <a:pPr marL="914400" lvl="1" indent="-457200">
              <a:lnSpc>
                <a:spcPct val="150000"/>
              </a:lnSpc>
              <a:buFont typeface="Wingdings" panose="05000000000000000000" pitchFamily="2" charset="2"/>
              <a:buChar char="u"/>
            </a:pP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除了监督学习、无监督学习，还有别的思路吗？</a:t>
            </a:r>
            <a:endPar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028" name="Picture 4">
            <a:extLst>
              <a:ext uri="{FF2B5EF4-FFF2-40B4-BE49-F238E27FC236}">
                <a16:creationId xmlns:a16="http://schemas.microsoft.com/office/drawing/2014/main" id="{240179B0-802D-428B-95D2-20790049C2A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47669" y="1992841"/>
            <a:ext cx="4537428" cy="2446885"/>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35702B1A-1772-45B2-AC6D-CB21FE87025B}"/>
              </a:ext>
            </a:extLst>
          </p:cNvPr>
          <p:cNvSpPr txBox="1"/>
          <p:nvPr/>
        </p:nvSpPr>
        <p:spPr>
          <a:xfrm>
            <a:off x="1382598" y="4738420"/>
            <a:ext cx="4467570" cy="961289"/>
          </a:xfrm>
          <a:prstGeom prst="rect">
            <a:avLst/>
          </a:prstGeom>
          <a:noFill/>
        </p:spPr>
        <p:txBody>
          <a:bodyPr wrap="square" rtlCol="0">
            <a:spAutoFit/>
          </a:bodyPr>
          <a:lstStyle/>
          <a:p>
            <a:pPr>
              <a:lnSpc>
                <a:spcPct val="150000"/>
              </a:lnSpc>
            </a:pPr>
            <a:r>
              <a:rPr lang="zh-CN" altLang="en-US" sz="2000" b="0" dirty="0">
                <a:solidFill>
                  <a:srgbClr val="00518E"/>
                </a:solidFill>
                <a:latin typeface="微软雅黑" panose="020B0503020204020204" pitchFamily="34" charset="-122"/>
                <a:ea typeface="微软雅黑" panose="020B0503020204020204" pitchFamily="34" charset="-122"/>
              </a:rPr>
              <a:t>如上乒乓游戏中，</a:t>
            </a:r>
            <a:endParaRPr lang="en-US" altLang="zh-CN" sz="2000" b="0" dirty="0">
              <a:solidFill>
                <a:srgbClr val="00518E"/>
              </a:solidFill>
              <a:latin typeface="微软雅黑" panose="020B0503020204020204" pitchFamily="34" charset="-122"/>
              <a:ea typeface="微软雅黑" panose="020B0503020204020204" pitchFamily="34" charset="-122"/>
            </a:endParaRPr>
          </a:p>
          <a:p>
            <a:pPr>
              <a:lnSpc>
                <a:spcPct val="150000"/>
              </a:lnSpc>
            </a:pPr>
            <a:r>
              <a:rPr lang="zh-CN" altLang="en-US" sz="2000" b="0" dirty="0">
                <a:solidFill>
                  <a:srgbClr val="00518E"/>
                </a:solidFill>
                <a:latin typeface="微软雅黑" panose="020B0503020204020204" pitchFamily="34" charset="-122"/>
                <a:ea typeface="微软雅黑" panose="020B0503020204020204" pitchFamily="34" charset="-122"/>
              </a:rPr>
              <a:t>我们如何球拍学会“打乒乓球”？</a:t>
            </a:r>
            <a:endParaRPr lang="en-US" altLang="zh-CN" sz="2000" b="0" dirty="0">
              <a:solidFill>
                <a:srgbClr val="00518E"/>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071121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8872DC4D-9C92-43C4-8F84-89B5BE6C72F9}"/>
              </a:ext>
            </a:extLst>
          </p:cNvPr>
          <p:cNvSpPr>
            <a:spLocks noChangeArrowheads="1"/>
          </p:cNvSpPr>
          <p:nvPr>
            <p:custDataLst>
              <p:tags r:id="rId2"/>
            </p:custDataLst>
          </p:nvPr>
        </p:nvSpPr>
        <p:spPr bwMode="auto">
          <a:xfrm>
            <a:off x="586196" y="502958"/>
            <a:ext cx="517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引言</a:t>
            </a:r>
          </a:p>
        </p:txBody>
      </p:sp>
      <p:sp>
        <p:nvSpPr>
          <p:cNvPr id="24" name="矩形 23">
            <a:extLst>
              <a:ext uri="{FF2B5EF4-FFF2-40B4-BE49-F238E27FC236}">
                <a16:creationId xmlns:a16="http://schemas.microsoft.com/office/drawing/2014/main" id="{9210D31E-44EE-4DB7-9015-B0DE6C46D074}"/>
              </a:ext>
            </a:extLst>
          </p:cNvPr>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 name="矩形 27">
            <a:extLst>
              <a:ext uri="{FF2B5EF4-FFF2-40B4-BE49-F238E27FC236}">
                <a16:creationId xmlns:a16="http://schemas.microsoft.com/office/drawing/2014/main" id="{026E257F-73E5-4D82-AC5F-DDEFE0A3EE60}"/>
              </a:ext>
            </a:extLst>
          </p:cNvPr>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 name="矩形 28">
            <a:extLst>
              <a:ext uri="{FF2B5EF4-FFF2-40B4-BE49-F238E27FC236}">
                <a16:creationId xmlns:a16="http://schemas.microsoft.com/office/drawing/2014/main" id="{E7AB470C-500A-4B7C-9181-7A20CAFCDC41}"/>
              </a:ext>
            </a:extLst>
          </p:cNvPr>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4" name="文本框 13">
            <a:extLst>
              <a:ext uri="{FF2B5EF4-FFF2-40B4-BE49-F238E27FC236}">
                <a16:creationId xmlns:a16="http://schemas.microsoft.com/office/drawing/2014/main" id="{A9DC48D5-DBD1-439F-B511-D4BDC4CE2DE8}"/>
              </a:ext>
            </a:extLst>
          </p:cNvPr>
          <p:cNvSpPr txBox="1"/>
          <p:nvPr/>
        </p:nvSpPr>
        <p:spPr>
          <a:xfrm>
            <a:off x="0" y="979043"/>
            <a:ext cx="11784850" cy="662554"/>
          </a:xfrm>
          <a:prstGeom prst="rect">
            <a:avLst/>
          </a:prstGeom>
          <a:noFill/>
        </p:spPr>
        <p:txBody>
          <a:bodyPr wrap="square" rtlCol="0">
            <a:spAutoFit/>
          </a:bodyPr>
          <a:lstStyle/>
          <a:p>
            <a:pPr marL="914400" lvl="1" indent="-457200">
              <a:lnSpc>
                <a:spcPct val="150000"/>
              </a:lnSpc>
              <a:buFont typeface="Wingdings" panose="05000000000000000000" pitchFamily="2" charset="2"/>
              <a:buChar char="u"/>
            </a:pP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除了监督学习、无监督学习，还有别的思路吗？</a:t>
            </a:r>
            <a:endPar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028" name="Picture 4">
            <a:extLst>
              <a:ext uri="{FF2B5EF4-FFF2-40B4-BE49-F238E27FC236}">
                <a16:creationId xmlns:a16="http://schemas.microsoft.com/office/drawing/2014/main" id="{240179B0-802D-428B-95D2-20790049C2A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47669" y="1992841"/>
            <a:ext cx="4537428" cy="2446885"/>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35702B1A-1772-45B2-AC6D-CB21FE87025B}"/>
              </a:ext>
            </a:extLst>
          </p:cNvPr>
          <p:cNvSpPr txBox="1"/>
          <p:nvPr/>
        </p:nvSpPr>
        <p:spPr>
          <a:xfrm>
            <a:off x="1382598" y="4738420"/>
            <a:ext cx="4467570" cy="961289"/>
          </a:xfrm>
          <a:prstGeom prst="rect">
            <a:avLst/>
          </a:prstGeom>
          <a:noFill/>
        </p:spPr>
        <p:txBody>
          <a:bodyPr wrap="square" rtlCol="0">
            <a:spAutoFit/>
          </a:bodyPr>
          <a:lstStyle/>
          <a:p>
            <a:pPr>
              <a:lnSpc>
                <a:spcPct val="150000"/>
              </a:lnSpc>
            </a:pPr>
            <a:r>
              <a:rPr lang="zh-CN" altLang="en-US" sz="2000" b="0" dirty="0">
                <a:solidFill>
                  <a:srgbClr val="00518E"/>
                </a:solidFill>
                <a:latin typeface="微软雅黑" panose="020B0503020204020204" pitchFamily="34" charset="-122"/>
                <a:ea typeface="微软雅黑" panose="020B0503020204020204" pitchFamily="34" charset="-122"/>
              </a:rPr>
              <a:t>如上乒乓游戏中，</a:t>
            </a:r>
            <a:endParaRPr lang="en-US" altLang="zh-CN" sz="2000" b="0" dirty="0">
              <a:solidFill>
                <a:srgbClr val="00518E"/>
              </a:solidFill>
              <a:latin typeface="微软雅黑" panose="020B0503020204020204" pitchFamily="34" charset="-122"/>
              <a:ea typeface="微软雅黑" panose="020B0503020204020204" pitchFamily="34" charset="-122"/>
            </a:endParaRPr>
          </a:p>
          <a:p>
            <a:pPr>
              <a:lnSpc>
                <a:spcPct val="150000"/>
              </a:lnSpc>
            </a:pPr>
            <a:r>
              <a:rPr lang="zh-CN" altLang="en-US" sz="2000" b="0" dirty="0">
                <a:solidFill>
                  <a:srgbClr val="00518E"/>
                </a:solidFill>
                <a:latin typeface="微软雅黑" panose="020B0503020204020204" pitchFamily="34" charset="-122"/>
                <a:ea typeface="微软雅黑" panose="020B0503020204020204" pitchFamily="34" charset="-122"/>
              </a:rPr>
              <a:t>我们如何球拍学会“打乒乓球”？</a:t>
            </a:r>
            <a:endParaRPr lang="en-US" altLang="zh-CN" sz="2000" b="0" dirty="0">
              <a:solidFill>
                <a:srgbClr val="00518E"/>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795AE929-64FB-4552-B88F-78DBA711A76C}"/>
              </a:ext>
            </a:extLst>
          </p:cNvPr>
          <p:cNvSpPr txBox="1"/>
          <p:nvPr/>
        </p:nvSpPr>
        <p:spPr>
          <a:xfrm>
            <a:off x="7217790" y="1908777"/>
            <a:ext cx="4467570" cy="2069284"/>
          </a:xfrm>
          <a:prstGeom prst="rect">
            <a:avLst/>
          </a:prstGeom>
          <a:noFill/>
        </p:spPr>
        <p:txBody>
          <a:bodyPr wrap="square" rtlCol="0">
            <a:spAutoFit/>
          </a:bodyPr>
          <a:lstStyle/>
          <a:p>
            <a:pPr>
              <a:lnSpc>
                <a:spcPct val="150000"/>
              </a:lnSpc>
            </a:pPr>
            <a:r>
              <a:rPr lang="zh-CN" altLang="en-US" sz="2800" b="1" dirty="0">
                <a:solidFill>
                  <a:srgbClr val="FF0000"/>
                </a:solidFill>
                <a:latin typeface="微软雅黑" panose="020B0503020204020204" pitchFamily="34" charset="-122"/>
                <a:ea typeface="微软雅黑" panose="020B0503020204020204" pitchFamily="34" charset="-122"/>
              </a:rPr>
              <a:t>监督学习？</a:t>
            </a:r>
            <a:endParaRPr lang="en-US" altLang="zh-CN" sz="2000" b="1" dirty="0">
              <a:solidFill>
                <a:srgbClr val="00518E"/>
              </a:solidFill>
              <a:latin typeface="微软雅黑" panose="020B0503020204020204" pitchFamily="34" charset="-122"/>
              <a:ea typeface="微软雅黑" panose="020B0503020204020204" pitchFamily="34" charset="-122"/>
            </a:endParaRPr>
          </a:p>
          <a:p>
            <a:pPr>
              <a:lnSpc>
                <a:spcPct val="150000"/>
              </a:lnSpc>
            </a:pPr>
            <a:r>
              <a:rPr lang="zh-CN" altLang="en-US" sz="2000" b="1" dirty="0">
                <a:solidFill>
                  <a:srgbClr val="7030A0"/>
                </a:solidFill>
                <a:latin typeface="微软雅黑" panose="020B0503020204020204" pitchFamily="34" charset="-122"/>
                <a:ea typeface="微软雅黑" panose="020B0503020204020204" pitchFamily="34" charset="-122"/>
              </a:rPr>
              <a:t>如何设计监督学习？</a:t>
            </a:r>
            <a:endParaRPr lang="en-US" altLang="zh-CN" sz="2000" b="1" dirty="0">
              <a:solidFill>
                <a:srgbClr val="7030A0"/>
              </a:solidFill>
              <a:latin typeface="微软雅黑" panose="020B0503020204020204" pitchFamily="34" charset="-122"/>
              <a:ea typeface="微软雅黑" panose="020B0503020204020204" pitchFamily="34" charset="-122"/>
            </a:endParaRPr>
          </a:p>
          <a:p>
            <a:pPr>
              <a:lnSpc>
                <a:spcPct val="150000"/>
              </a:lnSpc>
            </a:pPr>
            <a:r>
              <a:rPr lang="en-US" altLang="zh-CN" sz="2000" dirty="0">
                <a:solidFill>
                  <a:srgbClr val="00518E"/>
                </a:solidFill>
                <a:latin typeface="微软雅黑" panose="020B0503020204020204" pitchFamily="34" charset="-122"/>
                <a:ea typeface="微软雅黑" panose="020B0503020204020204" pitchFamily="34" charset="-122"/>
              </a:rPr>
              <a:t>X </a:t>
            </a:r>
            <a:r>
              <a:rPr lang="zh-CN" altLang="en-US" sz="2000" dirty="0">
                <a:solidFill>
                  <a:srgbClr val="00518E"/>
                </a:solidFill>
                <a:latin typeface="微软雅黑" panose="020B0503020204020204" pitchFamily="34" charset="-122"/>
                <a:ea typeface="微软雅黑" panose="020B0503020204020204" pitchFamily="34" charset="-122"/>
              </a:rPr>
              <a:t>是小球位置，方向，球拍位置，</a:t>
            </a:r>
            <a:endParaRPr lang="en-US" altLang="zh-CN" sz="2000" dirty="0">
              <a:solidFill>
                <a:srgbClr val="00518E"/>
              </a:solidFill>
              <a:latin typeface="微软雅黑" panose="020B0503020204020204" pitchFamily="34" charset="-122"/>
              <a:ea typeface="微软雅黑" panose="020B0503020204020204" pitchFamily="34" charset="-122"/>
            </a:endParaRPr>
          </a:p>
          <a:p>
            <a:pPr>
              <a:lnSpc>
                <a:spcPct val="150000"/>
              </a:lnSpc>
            </a:pPr>
            <a:r>
              <a:rPr lang="en-US" altLang="zh-CN" sz="2000" b="0" dirty="0">
                <a:solidFill>
                  <a:srgbClr val="00518E"/>
                </a:solidFill>
                <a:latin typeface="微软雅黑" panose="020B0503020204020204" pitchFamily="34" charset="-122"/>
                <a:ea typeface="微软雅黑" panose="020B0503020204020204" pitchFamily="34" charset="-122"/>
              </a:rPr>
              <a:t>Y </a:t>
            </a:r>
            <a:r>
              <a:rPr lang="zh-CN" altLang="en-US" sz="2000" b="0" dirty="0">
                <a:solidFill>
                  <a:srgbClr val="00518E"/>
                </a:solidFill>
                <a:latin typeface="微软雅黑" panose="020B0503020204020204" pitchFamily="34" charset="-122"/>
                <a:ea typeface="微软雅黑" panose="020B0503020204020204" pitchFamily="34" charset="-122"/>
              </a:rPr>
              <a:t>是球拍该向上还是向下移动</a:t>
            </a:r>
            <a:endParaRPr lang="en-US" altLang="zh-CN" sz="2000" dirty="0">
              <a:solidFill>
                <a:srgbClr val="00518E"/>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539685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8872DC4D-9C92-43C4-8F84-89B5BE6C72F9}"/>
              </a:ext>
            </a:extLst>
          </p:cNvPr>
          <p:cNvSpPr>
            <a:spLocks noChangeArrowheads="1"/>
          </p:cNvSpPr>
          <p:nvPr>
            <p:custDataLst>
              <p:tags r:id="rId2"/>
            </p:custDataLst>
          </p:nvPr>
        </p:nvSpPr>
        <p:spPr bwMode="auto">
          <a:xfrm>
            <a:off x="586196" y="502958"/>
            <a:ext cx="517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引言</a:t>
            </a:r>
          </a:p>
        </p:txBody>
      </p:sp>
      <p:sp>
        <p:nvSpPr>
          <p:cNvPr id="24" name="矩形 23">
            <a:extLst>
              <a:ext uri="{FF2B5EF4-FFF2-40B4-BE49-F238E27FC236}">
                <a16:creationId xmlns:a16="http://schemas.microsoft.com/office/drawing/2014/main" id="{9210D31E-44EE-4DB7-9015-B0DE6C46D074}"/>
              </a:ext>
            </a:extLst>
          </p:cNvPr>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 name="矩形 27">
            <a:extLst>
              <a:ext uri="{FF2B5EF4-FFF2-40B4-BE49-F238E27FC236}">
                <a16:creationId xmlns:a16="http://schemas.microsoft.com/office/drawing/2014/main" id="{026E257F-73E5-4D82-AC5F-DDEFE0A3EE60}"/>
              </a:ext>
            </a:extLst>
          </p:cNvPr>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 name="矩形 28">
            <a:extLst>
              <a:ext uri="{FF2B5EF4-FFF2-40B4-BE49-F238E27FC236}">
                <a16:creationId xmlns:a16="http://schemas.microsoft.com/office/drawing/2014/main" id="{E7AB470C-500A-4B7C-9181-7A20CAFCDC41}"/>
              </a:ext>
            </a:extLst>
          </p:cNvPr>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4" name="文本框 13">
            <a:extLst>
              <a:ext uri="{FF2B5EF4-FFF2-40B4-BE49-F238E27FC236}">
                <a16:creationId xmlns:a16="http://schemas.microsoft.com/office/drawing/2014/main" id="{A9DC48D5-DBD1-439F-B511-D4BDC4CE2DE8}"/>
              </a:ext>
            </a:extLst>
          </p:cNvPr>
          <p:cNvSpPr txBox="1"/>
          <p:nvPr/>
        </p:nvSpPr>
        <p:spPr>
          <a:xfrm>
            <a:off x="0" y="979043"/>
            <a:ext cx="11784850" cy="662554"/>
          </a:xfrm>
          <a:prstGeom prst="rect">
            <a:avLst/>
          </a:prstGeom>
          <a:noFill/>
        </p:spPr>
        <p:txBody>
          <a:bodyPr wrap="square" rtlCol="0">
            <a:spAutoFit/>
          </a:bodyPr>
          <a:lstStyle/>
          <a:p>
            <a:pPr marL="914400" lvl="1" indent="-457200">
              <a:lnSpc>
                <a:spcPct val="150000"/>
              </a:lnSpc>
              <a:buFont typeface="Wingdings" panose="05000000000000000000" pitchFamily="2" charset="2"/>
              <a:buChar char="u"/>
            </a:pP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除了监督学习、无监督学习，还有别的思路吗？</a:t>
            </a:r>
            <a:endPar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028" name="Picture 4">
            <a:extLst>
              <a:ext uri="{FF2B5EF4-FFF2-40B4-BE49-F238E27FC236}">
                <a16:creationId xmlns:a16="http://schemas.microsoft.com/office/drawing/2014/main" id="{240179B0-802D-428B-95D2-20790049C2A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47669" y="1992841"/>
            <a:ext cx="4537428" cy="2446885"/>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35702B1A-1772-45B2-AC6D-CB21FE87025B}"/>
              </a:ext>
            </a:extLst>
          </p:cNvPr>
          <p:cNvSpPr txBox="1"/>
          <p:nvPr/>
        </p:nvSpPr>
        <p:spPr>
          <a:xfrm>
            <a:off x="1382598" y="4738420"/>
            <a:ext cx="4467570" cy="961289"/>
          </a:xfrm>
          <a:prstGeom prst="rect">
            <a:avLst/>
          </a:prstGeom>
          <a:noFill/>
        </p:spPr>
        <p:txBody>
          <a:bodyPr wrap="square" rtlCol="0">
            <a:spAutoFit/>
          </a:bodyPr>
          <a:lstStyle/>
          <a:p>
            <a:pPr>
              <a:lnSpc>
                <a:spcPct val="150000"/>
              </a:lnSpc>
            </a:pPr>
            <a:r>
              <a:rPr lang="zh-CN" altLang="en-US" sz="2000" b="0" dirty="0">
                <a:solidFill>
                  <a:srgbClr val="00518E"/>
                </a:solidFill>
                <a:latin typeface="微软雅黑" panose="020B0503020204020204" pitchFamily="34" charset="-122"/>
                <a:ea typeface="微软雅黑" panose="020B0503020204020204" pitchFamily="34" charset="-122"/>
              </a:rPr>
              <a:t>如上乒乓游戏中，</a:t>
            </a:r>
            <a:endParaRPr lang="en-US" altLang="zh-CN" sz="2000" b="0" dirty="0">
              <a:solidFill>
                <a:srgbClr val="00518E"/>
              </a:solidFill>
              <a:latin typeface="微软雅黑" panose="020B0503020204020204" pitchFamily="34" charset="-122"/>
              <a:ea typeface="微软雅黑" panose="020B0503020204020204" pitchFamily="34" charset="-122"/>
            </a:endParaRPr>
          </a:p>
          <a:p>
            <a:pPr>
              <a:lnSpc>
                <a:spcPct val="150000"/>
              </a:lnSpc>
            </a:pPr>
            <a:r>
              <a:rPr lang="zh-CN" altLang="en-US" sz="2000" b="0" dirty="0">
                <a:solidFill>
                  <a:srgbClr val="00518E"/>
                </a:solidFill>
                <a:latin typeface="微软雅黑" panose="020B0503020204020204" pitchFamily="34" charset="-122"/>
                <a:ea typeface="微软雅黑" panose="020B0503020204020204" pitchFamily="34" charset="-122"/>
              </a:rPr>
              <a:t>我们如何球拍学会“打乒乓球”？</a:t>
            </a:r>
            <a:endParaRPr lang="en-US" altLang="zh-CN" sz="2000" b="0" dirty="0">
              <a:solidFill>
                <a:srgbClr val="00518E"/>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795AE929-64FB-4552-B88F-78DBA711A76C}"/>
              </a:ext>
            </a:extLst>
          </p:cNvPr>
          <p:cNvSpPr txBox="1"/>
          <p:nvPr/>
        </p:nvSpPr>
        <p:spPr>
          <a:xfrm>
            <a:off x="7217790" y="1908777"/>
            <a:ext cx="4467570" cy="2992614"/>
          </a:xfrm>
          <a:prstGeom prst="rect">
            <a:avLst/>
          </a:prstGeom>
          <a:noFill/>
        </p:spPr>
        <p:txBody>
          <a:bodyPr wrap="square" rtlCol="0">
            <a:spAutoFit/>
          </a:bodyPr>
          <a:lstStyle/>
          <a:p>
            <a:pPr>
              <a:lnSpc>
                <a:spcPct val="150000"/>
              </a:lnSpc>
            </a:pPr>
            <a:r>
              <a:rPr lang="zh-CN" altLang="en-US" sz="2800" b="1" dirty="0">
                <a:solidFill>
                  <a:srgbClr val="FF0000"/>
                </a:solidFill>
                <a:latin typeface="微软雅黑" panose="020B0503020204020204" pitchFamily="34" charset="-122"/>
                <a:ea typeface="微软雅黑" panose="020B0503020204020204" pitchFamily="34" charset="-122"/>
              </a:rPr>
              <a:t>监督学习？</a:t>
            </a:r>
            <a:endParaRPr lang="en-US" altLang="zh-CN" sz="2000" b="1" dirty="0">
              <a:solidFill>
                <a:srgbClr val="00518E"/>
              </a:solidFill>
              <a:latin typeface="微软雅黑" panose="020B0503020204020204" pitchFamily="34" charset="-122"/>
              <a:ea typeface="微软雅黑" panose="020B0503020204020204" pitchFamily="34" charset="-122"/>
            </a:endParaRPr>
          </a:p>
          <a:p>
            <a:pPr>
              <a:lnSpc>
                <a:spcPct val="150000"/>
              </a:lnSpc>
            </a:pPr>
            <a:r>
              <a:rPr lang="zh-CN" altLang="en-US" sz="2000" b="1" dirty="0">
                <a:solidFill>
                  <a:srgbClr val="7030A0"/>
                </a:solidFill>
                <a:latin typeface="微软雅黑" panose="020B0503020204020204" pitchFamily="34" charset="-122"/>
                <a:ea typeface="微软雅黑" panose="020B0503020204020204" pitchFamily="34" charset="-122"/>
              </a:rPr>
              <a:t>如何设计监督学习？</a:t>
            </a:r>
            <a:endParaRPr lang="en-US" altLang="zh-CN" sz="2000" b="1" dirty="0">
              <a:solidFill>
                <a:srgbClr val="7030A0"/>
              </a:solidFill>
              <a:latin typeface="微软雅黑" panose="020B0503020204020204" pitchFamily="34" charset="-122"/>
              <a:ea typeface="微软雅黑" panose="020B0503020204020204" pitchFamily="34" charset="-122"/>
            </a:endParaRPr>
          </a:p>
          <a:p>
            <a:pPr>
              <a:lnSpc>
                <a:spcPct val="150000"/>
              </a:lnSpc>
            </a:pPr>
            <a:r>
              <a:rPr lang="en-US" altLang="zh-CN" sz="2000" dirty="0">
                <a:solidFill>
                  <a:srgbClr val="00518E"/>
                </a:solidFill>
                <a:latin typeface="微软雅黑" panose="020B0503020204020204" pitchFamily="34" charset="-122"/>
                <a:ea typeface="微软雅黑" panose="020B0503020204020204" pitchFamily="34" charset="-122"/>
              </a:rPr>
              <a:t>X </a:t>
            </a:r>
            <a:r>
              <a:rPr lang="zh-CN" altLang="en-US" sz="2000" dirty="0">
                <a:solidFill>
                  <a:srgbClr val="00518E"/>
                </a:solidFill>
                <a:latin typeface="微软雅黑" panose="020B0503020204020204" pitchFamily="34" charset="-122"/>
                <a:ea typeface="微软雅黑" panose="020B0503020204020204" pitchFamily="34" charset="-122"/>
              </a:rPr>
              <a:t>是小球位置，方向，球拍位置，</a:t>
            </a:r>
            <a:endParaRPr lang="en-US" altLang="zh-CN" sz="2000" dirty="0">
              <a:solidFill>
                <a:srgbClr val="00518E"/>
              </a:solidFill>
              <a:latin typeface="微软雅黑" panose="020B0503020204020204" pitchFamily="34" charset="-122"/>
              <a:ea typeface="微软雅黑" panose="020B0503020204020204" pitchFamily="34" charset="-122"/>
            </a:endParaRPr>
          </a:p>
          <a:p>
            <a:pPr>
              <a:lnSpc>
                <a:spcPct val="150000"/>
              </a:lnSpc>
            </a:pPr>
            <a:r>
              <a:rPr lang="en-US" altLang="zh-CN" sz="2000" b="0" dirty="0">
                <a:solidFill>
                  <a:srgbClr val="00518E"/>
                </a:solidFill>
                <a:latin typeface="微软雅黑" panose="020B0503020204020204" pitchFamily="34" charset="-122"/>
                <a:ea typeface="微软雅黑" panose="020B0503020204020204" pitchFamily="34" charset="-122"/>
              </a:rPr>
              <a:t>Y </a:t>
            </a:r>
            <a:r>
              <a:rPr lang="zh-CN" altLang="en-US" sz="2000" b="0" dirty="0">
                <a:solidFill>
                  <a:srgbClr val="00518E"/>
                </a:solidFill>
                <a:latin typeface="微软雅黑" panose="020B0503020204020204" pitchFamily="34" charset="-122"/>
                <a:ea typeface="微软雅黑" panose="020B0503020204020204" pitchFamily="34" charset="-122"/>
              </a:rPr>
              <a:t>是球拍该向上还是向下移动</a:t>
            </a:r>
            <a:endParaRPr lang="en-US" altLang="zh-CN" sz="2000" dirty="0">
              <a:solidFill>
                <a:srgbClr val="00518E"/>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7030A0"/>
                </a:solidFill>
                <a:latin typeface="微软雅黑" panose="020B0503020204020204" pitchFamily="34" charset="-122"/>
                <a:ea typeface="微软雅黑" panose="020B0503020204020204" pitchFamily="34" charset="-122"/>
              </a:rPr>
              <a:t>{X,</a:t>
            </a:r>
            <a:r>
              <a:rPr lang="zh-CN" altLang="en-US" sz="2000" b="1" dirty="0">
                <a:solidFill>
                  <a:srgbClr val="7030A0"/>
                </a:solidFill>
                <a:latin typeface="微软雅黑" panose="020B0503020204020204" pitchFamily="34" charset="-122"/>
                <a:ea typeface="微软雅黑" panose="020B0503020204020204" pitchFamily="34" charset="-122"/>
              </a:rPr>
              <a:t> </a:t>
            </a:r>
            <a:r>
              <a:rPr lang="en-US" altLang="zh-CN" sz="2000" b="1" dirty="0">
                <a:solidFill>
                  <a:srgbClr val="7030A0"/>
                </a:solidFill>
                <a:latin typeface="微软雅黑" panose="020B0503020204020204" pitchFamily="34" charset="-122"/>
                <a:ea typeface="微软雅黑" panose="020B0503020204020204" pitchFamily="34" charset="-122"/>
              </a:rPr>
              <a:t>Y} </a:t>
            </a:r>
            <a:r>
              <a:rPr lang="zh-CN" altLang="en-US" sz="2000" b="1" dirty="0">
                <a:solidFill>
                  <a:srgbClr val="7030A0"/>
                </a:solidFill>
                <a:latin typeface="微软雅黑" panose="020B0503020204020204" pitchFamily="34" charset="-122"/>
                <a:ea typeface="微软雅黑" panose="020B0503020204020204" pitchFamily="34" charset="-122"/>
              </a:rPr>
              <a:t>数据从哪来？</a:t>
            </a:r>
            <a:endParaRPr lang="en-US" altLang="zh-CN" sz="2000" b="1" dirty="0">
              <a:solidFill>
                <a:srgbClr val="7030A0"/>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00518E"/>
                </a:solidFill>
                <a:latin typeface="微软雅黑" panose="020B0503020204020204" pitchFamily="34" charset="-122"/>
                <a:ea typeface="微软雅黑" panose="020B0503020204020204" pitchFamily="34" charset="-122"/>
              </a:rPr>
              <a:t>大量人工轨迹的记录？</a:t>
            </a:r>
            <a:endParaRPr lang="en-US" altLang="zh-CN" sz="2000" dirty="0">
              <a:solidFill>
                <a:srgbClr val="00518E"/>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015004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8872DC4D-9C92-43C4-8F84-89B5BE6C72F9}"/>
              </a:ext>
            </a:extLst>
          </p:cNvPr>
          <p:cNvSpPr>
            <a:spLocks noChangeArrowheads="1"/>
          </p:cNvSpPr>
          <p:nvPr>
            <p:custDataLst>
              <p:tags r:id="rId2"/>
            </p:custDataLst>
          </p:nvPr>
        </p:nvSpPr>
        <p:spPr bwMode="auto">
          <a:xfrm>
            <a:off x="586196" y="502958"/>
            <a:ext cx="517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引言</a:t>
            </a:r>
          </a:p>
        </p:txBody>
      </p:sp>
      <p:sp>
        <p:nvSpPr>
          <p:cNvPr id="24" name="矩形 23">
            <a:extLst>
              <a:ext uri="{FF2B5EF4-FFF2-40B4-BE49-F238E27FC236}">
                <a16:creationId xmlns:a16="http://schemas.microsoft.com/office/drawing/2014/main" id="{9210D31E-44EE-4DB7-9015-B0DE6C46D074}"/>
              </a:ext>
            </a:extLst>
          </p:cNvPr>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 name="矩形 27">
            <a:extLst>
              <a:ext uri="{FF2B5EF4-FFF2-40B4-BE49-F238E27FC236}">
                <a16:creationId xmlns:a16="http://schemas.microsoft.com/office/drawing/2014/main" id="{026E257F-73E5-4D82-AC5F-DDEFE0A3EE60}"/>
              </a:ext>
            </a:extLst>
          </p:cNvPr>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 name="矩形 28">
            <a:extLst>
              <a:ext uri="{FF2B5EF4-FFF2-40B4-BE49-F238E27FC236}">
                <a16:creationId xmlns:a16="http://schemas.microsoft.com/office/drawing/2014/main" id="{E7AB470C-500A-4B7C-9181-7A20CAFCDC41}"/>
              </a:ext>
            </a:extLst>
          </p:cNvPr>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4" name="文本框 13">
            <a:extLst>
              <a:ext uri="{FF2B5EF4-FFF2-40B4-BE49-F238E27FC236}">
                <a16:creationId xmlns:a16="http://schemas.microsoft.com/office/drawing/2014/main" id="{A9DC48D5-DBD1-439F-B511-D4BDC4CE2DE8}"/>
              </a:ext>
            </a:extLst>
          </p:cNvPr>
          <p:cNvSpPr txBox="1"/>
          <p:nvPr/>
        </p:nvSpPr>
        <p:spPr>
          <a:xfrm>
            <a:off x="0" y="979043"/>
            <a:ext cx="11784850" cy="662554"/>
          </a:xfrm>
          <a:prstGeom prst="rect">
            <a:avLst/>
          </a:prstGeom>
          <a:noFill/>
        </p:spPr>
        <p:txBody>
          <a:bodyPr wrap="square" rtlCol="0">
            <a:spAutoFit/>
          </a:bodyPr>
          <a:lstStyle/>
          <a:p>
            <a:pPr marL="914400" lvl="1" indent="-457200">
              <a:lnSpc>
                <a:spcPct val="150000"/>
              </a:lnSpc>
              <a:buFont typeface="Wingdings" panose="05000000000000000000" pitchFamily="2" charset="2"/>
              <a:buChar char="u"/>
            </a:pP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除了监督学习、无监督学习，还有别的思路吗？</a:t>
            </a:r>
            <a:endPar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028" name="Picture 4">
            <a:extLst>
              <a:ext uri="{FF2B5EF4-FFF2-40B4-BE49-F238E27FC236}">
                <a16:creationId xmlns:a16="http://schemas.microsoft.com/office/drawing/2014/main" id="{240179B0-802D-428B-95D2-20790049C2A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47669" y="1992841"/>
            <a:ext cx="4537428" cy="2446885"/>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35702B1A-1772-45B2-AC6D-CB21FE87025B}"/>
              </a:ext>
            </a:extLst>
          </p:cNvPr>
          <p:cNvSpPr txBox="1"/>
          <p:nvPr/>
        </p:nvSpPr>
        <p:spPr>
          <a:xfrm>
            <a:off x="1382598" y="4738420"/>
            <a:ext cx="4467570" cy="961289"/>
          </a:xfrm>
          <a:prstGeom prst="rect">
            <a:avLst/>
          </a:prstGeom>
          <a:noFill/>
        </p:spPr>
        <p:txBody>
          <a:bodyPr wrap="square" rtlCol="0">
            <a:spAutoFit/>
          </a:bodyPr>
          <a:lstStyle/>
          <a:p>
            <a:pPr>
              <a:lnSpc>
                <a:spcPct val="150000"/>
              </a:lnSpc>
            </a:pPr>
            <a:r>
              <a:rPr lang="zh-CN" altLang="en-US" sz="2000" b="0" dirty="0">
                <a:solidFill>
                  <a:srgbClr val="00518E"/>
                </a:solidFill>
                <a:latin typeface="微软雅黑" panose="020B0503020204020204" pitchFamily="34" charset="-122"/>
                <a:ea typeface="微软雅黑" panose="020B0503020204020204" pitchFamily="34" charset="-122"/>
              </a:rPr>
              <a:t>如上乒乓游戏中，</a:t>
            </a:r>
            <a:endParaRPr lang="en-US" altLang="zh-CN" sz="2000" b="0" dirty="0">
              <a:solidFill>
                <a:srgbClr val="00518E"/>
              </a:solidFill>
              <a:latin typeface="微软雅黑" panose="020B0503020204020204" pitchFamily="34" charset="-122"/>
              <a:ea typeface="微软雅黑" panose="020B0503020204020204" pitchFamily="34" charset="-122"/>
            </a:endParaRPr>
          </a:p>
          <a:p>
            <a:pPr>
              <a:lnSpc>
                <a:spcPct val="150000"/>
              </a:lnSpc>
            </a:pPr>
            <a:r>
              <a:rPr lang="zh-CN" altLang="en-US" sz="2000" b="0" dirty="0">
                <a:solidFill>
                  <a:srgbClr val="00518E"/>
                </a:solidFill>
                <a:latin typeface="微软雅黑" panose="020B0503020204020204" pitchFamily="34" charset="-122"/>
                <a:ea typeface="微软雅黑" panose="020B0503020204020204" pitchFamily="34" charset="-122"/>
              </a:rPr>
              <a:t>我们如何球拍学会“打乒乓球”？</a:t>
            </a:r>
            <a:endParaRPr lang="en-US" altLang="zh-CN" sz="2000" b="0" dirty="0">
              <a:solidFill>
                <a:srgbClr val="00518E"/>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795AE929-64FB-4552-B88F-78DBA711A76C}"/>
              </a:ext>
            </a:extLst>
          </p:cNvPr>
          <p:cNvSpPr txBox="1"/>
          <p:nvPr/>
        </p:nvSpPr>
        <p:spPr>
          <a:xfrm>
            <a:off x="7217790" y="1908777"/>
            <a:ext cx="4467570" cy="4377609"/>
          </a:xfrm>
          <a:prstGeom prst="rect">
            <a:avLst/>
          </a:prstGeom>
          <a:noFill/>
        </p:spPr>
        <p:txBody>
          <a:bodyPr wrap="square" rtlCol="0">
            <a:spAutoFit/>
          </a:bodyPr>
          <a:lstStyle/>
          <a:p>
            <a:pPr>
              <a:lnSpc>
                <a:spcPct val="150000"/>
              </a:lnSpc>
            </a:pPr>
            <a:r>
              <a:rPr lang="zh-CN" altLang="en-US" sz="2800" b="1" dirty="0">
                <a:solidFill>
                  <a:srgbClr val="FF0000"/>
                </a:solidFill>
                <a:latin typeface="微软雅黑" panose="020B0503020204020204" pitchFamily="34" charset="-122"/>
                <a:ea typeface="微软雅黑" panose="020B0503020204020204" pitchFamily="34" charset="-122"/>
              </a:rPr>
              <a:t>监督学习？</a:t>
            </a:r>
            <a:endParaRPr lang="en-US" altLang="zh-CN" sz="2000" b="1" dirty="0">
              <a:solidFill>
                <a:srgbClr val="00518E"/>
              </a:solidFill>
              <a:latin typeface="微软雅黑" panose="020B0503020204020204" pitchFamily="34" charset="-122"/>
              <a:ea typeface="微软雅黑" panose="020B0503020204020204" pitchFamily="34" charset="-122"/>
            </a:endParaRPr>
          </a:p>
          <a:p>
            <a:pPr>
              <a:lnSpc>
                <a:spcPct val="150000"/>
              </a:lnSpc>
            </a:pPr>
            <a:r>
              <a:rPr lang="zh-CN" altLang="en-US" sz="2000" b="1" dirty="0">
                <a:solidFill>
                  <a:srgbClr val="7030A0"/>
                </a:solidFill>
                <a:latin typeface="微软雅黑" panose="020B0503020204020204" pitchFamily="34" charset="-122"/>
                <a:ea typeface="微软雅黑" panose="020B0503020204020204" pitchFamily="34" charset="-122"/>
              </a:rPr>
              <a:t>如何设计监督学习？</a:t>
            </a:r>
            <a:endParaRPr lang="en-US" altLang="zh-CN" sz="2000" b="1" dirty="0">
              <a:solidFill>
                <a:srgbClr val="7030A0"/>
              </a:solidFill>
              <a:latin typeface="微软雅黑" panose="020B0503020204020204" pitchFamily="34" charset="-122"/>
              <a:ea typeface="微软雅黑" panose="020B0503020204020204" pitchFamily="34" charset="-122"/>
            </a:endParaRPr>
          </a:p>
          <a:p>
            <a:pPr>
              <a:lnSpc>
                <a:spcPct val="150000"/>
              </a:lnSpc>
            </a:pPr>
            <a:r>
              <a:rPr lang="en-US" altLang="zh-CN" sz="2000" dirty="0">
                <a:solidFill>
                  <a:srgbClr val="00518E"/>
                </a:solidFill>
                <a:latin typeface="微软雅黑" panose="020B0503020204020204" pitchFamily="34" charset="-122"/>
                <a:ea typeface="微软雅黑" panose="020B0503020204020204" pitchFamily="34" charset="-122"/>
              </a:rPr>
              <a:t>X </a:t>
            </a:r>
            <a:r>
              <a:rPr lang="zh-CN" altLang="en-US" sz="2000" dirty="0">
                <a:solidFill>
                  <a:srgbClr val="00518E"/>
                </a:solidFill>
                <a:latin typeface="微软雅黑" panose="020B0503020204020204" pitchFamily="34" charset="-122"/>
                <a:ea typeface="微软雅黑" panose="020B0503020204020204" pitchFamily="34" charset="-122"/>
              </a:rPr>
              <a:t>是小球位置，方向，球拍位置，</a:t>
            </a:r>
            <a:endParaRPr lang="en-US" altLang="zh-CN" sz="2000" dirty="0">
              <a:solidFill>
                <a:srgbClr val="00518E"/>
              </a:solidFill>
              <a:latin typeface="微软雅黑" panose="020B0503020204020204" pitchFamily="34" charset="-122"/>
              <a:ea typeface="微软雅黑" panose="020B0503020204020204" pitchFamily="34" charset="-122"/>
            </a:endParaRPr>
          </a:p>
          <a:p>
            <a:pPr>
              <a:lnSpc>
                <a:spcPct val="150000"/>
              </a:lnSpc>
            </a:pPr>
            <a:r>
              <a:rPr lang="en-US" altLang="zh-CN" sz="2000" b="0" dirty="0">
                <a:solidFill>
                  <a:srgbClr val="00518E"/>
                </a:solidFill>
                <a:latin typeface="微软雅黑" panose="020B0503020204020204" pitchFamily="34" charset="-122"/>
                <a:ea typeface="微软雅黑" panose="020B0503020204020204" pitchFamily="34" charset="-122"/>
              </a:rPr>
              <a:t>Y </a:t>
            </a:r>
            <a:r>
              <a:rPr lang="zh-CN" altLang="en-US" sz="2000" b="0" dirty="0">
                <a:solidFill>
                  <a:srgbClr val="00518E"/>
                </a:solidFill>
                <a:latin typeface="微软雅黑" panose="020B0503020204020204" pitchFamily="34" charset="-122"/>
                <a:ea typeface="微软雅黑" panose="020B0503020204020204" pitchFamily="34" charset="-122"/>
              </a:rPr>
              <a:t>是球拍该向上还是向下移动</a:t>
            </a:r>
            <a:endParaRPr lang="en-US" altLang="zh-CN" sz="2000" dirty="0">
              <a:solidFill>
                <a:srgbClr val="00518E"/>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7030A0"/>
                </a:solidFill>
                <a:latin typeface="微软雅黑" panose="020B0503020204020204" pitchFamily="34" charset="-122"/>
                <a:ea typeface="微软雅黑" panose="020B0503020204020204" pitchFamily="34" charset="-122"/>
              </a:rPr>
              <a:t>{X,</a:t>
            </a:r>
            <a:r>
              <a:rPr lang="zh-CN" altLang="en-US" sz="2000" b="1" dirty="0">
                <a:solidFill>
                  <a:srgbClr val="7030A0"/>
                </a:solidFill>
                <a:latin typeface="微软雅黑" panose="020B0503020204020204" pitchFamily="34" charset="-122"/>
                <a:ea typeface="微软雅黑" panose="020B0503020204020204" pitchFamily="34" charset="-122"/>
              </a:rPr>
              <a:t> </a:t>
            </a:r>
            <a:r>
              <a:rPr lang="en-US" altLang="zh-CN" sz="2000" b="1" dirty="0">
                <a:solidFill>
                  <a:srgbClr val="7030A0"/>
                </a:solidFill>
                <a:latin typeface="微软雅黑" panose="020B0503020204020204" pitchFamily="34" charset="-122"/>
                <a:ea typeface="微软雅黑" panose="020B0503020204020204" pitchFamily="34" charset="-122"/>
              </a:rPr>
              <a:t>Y} </a:t>
            </a:r>
            <a:r>
              <a:rPr lang="zh-CN" altLang="en-US" sz="2000" b="1" dirty="0">
                <a:solidFill>
                  <a:srgbClr val="7030A0"/>
                </a:solidFill>
                <a:latin typeface="微软雅黑" panose="020B0503020204020204" pitchFamily="34" charset="-122"/>
                <a:ea typeface="微软雅黑" panose="020B0503020204020204" pitchFamily="34" charset="-122"/>
              </a:rPr>
              <a:t>数据从哪来？</a:t>
            </a:r>
            <a:endParaRPr lang="en-US" altLang="zh-CN" sz="2000" b="1" dirty="0">
              <a:solidFill>
                <a:srgbClr val="7030A0"/>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00518E"/>
                </a:solidFill>
                <a:latin typeface="微软雅黑" panose="020B0503020204020204" pitchFamily="34" charset="-122"/>
                <a:ea typeface="微软雅黑" panose="020B0503020204020204" pitchFamily="34" charset="-122"/>
              </a:rPr>
              <a:t>大量人工轨迹的记录？</a:t>
            </a:r>
            <a:endParaRPr lang="en-US" altLang="zh-CN" sz="2000" dirty="0">
              <a:solidFill>
                <a:srgbClr val="00518E"/>
              </a:solidFill>
              <a:latin typeface="微软雅黑" panose="020B0503020204020204" pitchFamily="34" charset="-122"/>
              <a:ea typeface="微软雅黑" panose="020B0503020204020204" pitchFamily="34" charset="-122"/>
            </a:endParaRPr>
          </a:p>
          <a:p>
            <a:pPr>
              <a:lnSpc>
                <a:spcPct val="150000"/>
              </a:lnSpc>
            </a:pPr>
            <a:r>
              <a:rPr lang="zh-CN" altLang="en-US" sz="2000" b="1" dirty="0">
                <a:solidFill>
                  <a:srgbClr val="7030A0"/>
                </a:solidFill>
                <a:latin typeface="微软雅黑" panose="020B0503020204020204" pitchFamily="34" charset="-122"/>
                <a:ea typeface="微软雅黑" panose="020B0503020204020204" pitchFamily="34" charset="-122"/>
              </a:rPr>
              <a:t>哪些数据能用于训练？</a:t>
            </a:r>
            <a:endParaRPr lang="en-US" altLang="zh-CN" sz="2000" b="1" dirty="0">
              <a:solidFill>
                <a:srgbClr val="7030A0"/>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00518E"/>
                </a:solidFill>
                <a:latin typeface="微软雅黑" panose="020B0503020204020204" pitchFamily="34" charset="-122"/>
                <a:ea typeface="微软雅黑" panose="020B0503020204020204" pitchFamily="34" charset="-122"/>
              </a:rPr>
              <a:t>抛弃没接到球的数据？抛弃接到球后却喂给对方好球的数据？</a:t>
            </a:r>
            <a:endParaRPr lang="en-US" altLang="zh-CN" sz="2000" b="0" dirty="0">
              <a:solidFill>
                <a:srgbClr val="00518E"/>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352201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8872DC4D-9C92-43C4-8F84-89B5BE6C72F9}"/>
              </a:ext>
            </a:extLst>
          </p:cNvPr>
          <p:cNvSpPr>
            <a:spLocks noChangeArrowheads="1"/>
          </p:cNvSpPr>
          <p:nvPr>
            <p:custDataLst>
              <p:tags r:id="rId2"/>
            </p:custDataLst>
          </p:nvPr>
        </p:nvSpPr>
        <p:spPr bwMode="auto">
          <a:xfrm>
            <a:off x="586196" y="502958"/>
            <a:ext cx="517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引言</a:t>
            </a:r>
          </a:p>
        </p:txBody>
      </p:sp>
      <p:sp>
        <p:nvSpPr>
          <p:cNvPr id="24" name="矩形 23">
            <a:extLst>
              <a:ext uri="{FF2B5EF4-FFF2-40B4-BE49-F238E27FC236}">
                <a16:creationId xmlns:a16="http://schemas.microsoft.com/office/drawing/2014/main" id="{9210D31E-44EE-4DB7-9015-B0DE6C46D074}"/>
              </a:ext>
            </a:extLst>
          </p:cNvPr>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 name="矩形 27">
            <a:extLst>
              <a:ext uri="{FF2B5EF4-FFF2-40B4-BE49-F238E27FC236}">
                <a16:creationId xmlns:a16="http://schemas.microsoft.com/office/drawing/2014/main" id="{026E257F-73E5-4D82-AC5F-DDEFE0A3EE60}"/>
              </a:ext>
            </a:extLst>
          </p:cNvPr>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 name="矩形 28">
            <a:extLst>
              <a:ext uri="{FF2B5EF4-FFF2-40B4-BE49-F238E27FC236}">
                <a16:creationId xmlns:a16="http://schemas.microsoft.com/office/drawing/2014/main" id="{E7AB470C-500A-4B7C-9181-7A20CAFCDC41}"/>
              </a:ext>
            </a:extLst>
          </p:cNvPr>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4" name="文本框 13">
            <a:extLst>
              <a:ext uri="{FF2B5EF4-FFF2-40B4-BE49-F238E27FC236}">
                <a16:creationId xmlns:a16="http://schemas.microsoft.com/office/drawing/2014/main" id="{A9DC48D5-DBD1-439F-B511-D4BDC4CE2DE8}"/>
              </a:ext>
            </a:extLst>
          </p:cNvPr>
          <p:cNvSpPr txBox="1"/>
          <p:nvPr/>
        </p:nvSpPr>
        <p:spPr>
          <a:xfrm>
            <a:off x="0" y="979043"/>
            <a:ext cx="11784850" cy="662554"/>
          </a:xfrm>
          <a:prstGeom prst="rect">
            <a:avLst/>
          </a:prstGeom>
          <a:noFill/>
        </p:spPr>
        <p:txBody>
          <a:bodyPr wrap="square" rtlCol="0">
            <a:spAutoFit/>
          </a:bodyPr>
          <a:lstStyle/>
          <a:p>
            <a:pPr marL="914400" lvl="1" indent="-457200">
              <a:lnSpc>
                <a:spcPct val="150000"/>
              </a:lnSpc>
              <a:buFont typeface="Wingdings" panose="05000000000000000000" pitchFamily="2" charset="2"/>
              <a:buChar char="u"/>
            </a:pP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除了监督学习、无监督学习，还有别的思路吗？</a:t>
            </a:r>
            <a:endPar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文本框 10">
            <a:extLst>
              <a:ext uri="{FF2B5EF4-FFF2-40B4-BE49-F238E27FC236}">
                <a16:creationId xmlns:a16="http://schemas.microsoft.com/office/drawing/2014/main" id="{E74FE35F-91CC-4EA9-A72B-3226037440B4}"/>
              </a:ext>
            </a:extLst>
          </p:cNvPr>
          <p:cNvSpPr txBox="1"/>
          <p:nvPr/>
        </p:nvSpPr>
        <p:spPr>
          <a:xfrm>
            <a:off x="528636" y="1894933"/>
            <a:ext cx="11256214" cy="3361946"/>
          </a:xfrm>
          <a:prstGeom prst="rect">
            <a:avLst/>
          </a:prstGeom>
          <a:noFill/>
        </p:spPr>
        <p:txBody>
          <a:bodyPr wrap="square" rtlCol="0">
            <a:spAutoFit/>
          </a:bodyPr>
          <a:lstStyle/>
          <a:p>
            <a:pPr>
              <a:lnSpc>
                <a:spcPct val="150000"/>
              </a:lnSpc>
            </a:pPr>
            <a:r>
              <a:rPr lang="zh-CN" altLang="en-US" sz="2000" dirty="0">
                <a:solidFill>
                  <a:srgbClr val="00518E"/>
                </a:solidFill>
                <a:latin typeface="微软雅黑" panose="020B0503020204020204" pitchFamily="34" charset="-122"/>
                <a:ea typeface="微软雅黑" panose="020B0503020204020204" pitchFamily="34" charset="-122"/>
              </a:rPr>
              <a:t>再考虑一个例子：体育运动。</a:t>
            </a:r>
            <a:endParaRPr lang="en-US" altLang="zh-CN" sz="2000" dirty="0">
              <a:solidFill>
                <a:srgbClr val="00518E"/>
              </a:solidFill>
              <a:latin typeface="微软雅黑" panose="020B0503020204020204" pitchFamily="34" charset="-122"/>
              <a:ea typeface="微软雅黑" panose="020B0503020204020204" pitchFamily="34" charset="-122"/>
            </a:endParaRPr>
          </a:p>
          <a:p>
            <a:pPr>
              <a:lnSpc>
                <a:spcPct val="150000"/>
              </a:lnSpc>
            </a:pPr>
            <a:endParaRPr lang="en-US" altLang="zh-CN" sz="2000" dirty="0">
              <a:solidFill>
                <a:srgbClr val="00518E"/>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00518E"/>
                </a:solidFill>
                <a:latin typeface="微软雅黑" panose="020B0503020204020204" pitchFamily="34" charset="-122"/>
                <a:ea typeface="微软雅黑" panose="020B0503020204020204" pitchFamily="34" charset="-122"/>
              </a:rPr>
              <a:t>就算教练告诉我们正确的发力方式（拥有着</a:t>
            </a:r>
            <a:r>
              <a:rPr lang="zh-CN" altLang="en-US" sz="2000" dirty="0">
                <a:solidFill>
                  <a:srgbClr val="FF0000"/>
                </a:solidFill>
                <a:latin typeface="微软雅黑" panose="020B0503020204020204" pitchFamily="34" charset="-122"/>
                <a:ea typeface="微软雅黑" panose="020B0503020204020204" pitchFamily="34" charset="-122"/>
              </a:rPr>
              <a:t>正确信息的训练数据</a:t>
            </a:r>
            <a:r>
              <a:rPr lang="zh-CN" altLang="en-US" sz="2000" dirty="0">
                <a:solidFill>
                  <a:srgbClr val="00518E"/>
                </a:solidFill>
                <a:latin typeface="微软雅黑" panose="020B0503020204020204" pitchFamily="34" charset="-122"/>
                <a:ea typeface="微软雅黑" panose="020B0503020204020204" pitchFamily="34" charset="-122"/>
              </a:rPr>
              <a:t>），我们依然很难直接掌握。</a:t>
            </a:r>
            <a:endParaRPr lang="en-US" altLang="zh-CN" sz="2000" dirty="0">
              <a:solidFill>
                <a:srgbClr val="00518E"/>
              </a:solidFill>
              <a:latin typeface="微软雅黑" panose="020B0503020204020204" pitchFamily="34" charset="-122"/>
              <a:ea typeface="微软雅黑" panose="020B0503020204020204" pitchFamily="34" charset="-122"/>
            </a:endParaRPr>
          </a:p>
          <a:p>
            <a:pPr>
              <a:lnSpc>
                <a:spcPct val="150000"/>
              </a:lnSpc>
            </a:pPr>
            <a:r>
              <a:rPr lang="zh-CN" altLang="en-US" sz="2400" b="1" dirty="0">
                <a:solidFill>
                  <a:srgbClr val="FF0000"/>
                </a:solidFill>
                <a:latin typeface="微软雅黑" panose="020B0503020204020204" pitchFamily="34" charset="-122"/>
                <a:ea typeface="微软雅黑" panose="020B0503020204020204" pitchFamily="34" charset="-122"/>
              </a:rPr>
              <a:t>（监督学习的方式并不能帮我们掌握体育运动）</a:t>
            </a:r>
            <a:endParaRPr lang="en-US" altLang="zh-CN" sz="2400" b="1" dirty="0">
              <a:solidFill>
                <a:srgbClr val="FF0000"/>
              </a:solidFill>
              <a:latin typeface="微软雅黑" panose="020B0503020204020204" pitchFamily="34" charset="-122"/>
              <a:ea typeface="微软雅黑" panose="020B0503020204020204" pitchFamily="34" charset="-122"/>
            </a:endParaRPr>
          </a:p>
          <a:p>
            <a:pPr>
              <a:lnSpc>
                <a:spcPct val="150000"/>
              </a:lnSpc>
            </a:pPr>
            <a:endParaRPr lang="en-US" altLang="zh-CN" sz="2000" dirty="0">
              <a:solidFill>
                <a:srgbClr val="00518E"/>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00518E"/>
                </a:solidFill>
                <a:latin typeface="微软雅黑" panose="020B0503020204020204" pitchFamily="34" charset="-122"/>
                <a:ea typeface="微软雅黑" panose="020B0503020204020204" pitchFamily="34" charset="-122"/>
              </a:rPr>
              <a:t>只有通过自己去练习，感受何种情况下发力是合适的，</a:t>
            </a:r>
            <a:endParaRPr lang="en-US" altLang="zh-CN" sz="2000" dirty="0">
              <a:solidFill>
                <a:srgbClr val="00518E"/>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00518E"/>
                </a:solidFill>
                <a:latin typeface="微软雅黑" panose="020B0503020204020204" pitchFamily="34" charset="-122"/>
                <a:ea typeface="微软雅黑" panose="020B0503020204020204" pitchFamily="34" charset="-122"/>
              </a:rPr>
              <a:t>我们才能学会这项技术。</a:t>
            </a:r>
            <a:endParaRPr lang="en-US" altLang="zh-CN" sz="2000" dirty="0">
              <a:solidFill>
                <a:srgbClr val="00518E"/>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E14EA99C-D00F-4AE5-BAFE-CBC25CB899D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10054" y="3429000"/>
            <a:ext cx="3374796" cy="3374796"/>
          </a:xfrm>
          <a:prstGeom prst="rect">
            <a:avLst/>
          </a:prstGeom>
        </p:spPr>
      </p:pic>
    </p:spTree>
    <p:custDataLst>
      <p:tags r:id="rId1"/>
    </p:custDataLst>
    <p:extLst>
      <p:ext uri="{BB962C8B-B14F-4D97-AF65-F5344CB8AC3E}">
        <p14:creationId xmlns:p14="http://schemas.microsoft.com/office/powerpoint/2010/main" val="1314719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8872DC4D-9C92-43C4-8F84-89B5BE6C72F9}"/>
              </a:ext>
            </a:extLst>
          </p:cNvPr>
          <p:cNvSpPr>
            <a:spLocks noChangeArrowheads="1"/>
          </p:cNvSpPr>
          <p:nvPr>
            <p:custDataLst>
              <p:tags r:id="rId2"/>
            </p:custDataLst>
          </p:nvPr>
        </p:nvSpPr>
        <p:spPr bwMode="auto">
          <a:xfrm>
            <a:off x="586196" y="502958"/>
            <a:ext cx="517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引言</a:t>
            </a:r>
          </a:p>
        </p:txBody>
      </p:sp>
      <p:sp>
        <p:nvSpPr>
          <p:cNvPr id="24" name="矩形 23">
            <a:extLst>
              <a:ext uri="{FF2B5EF4-FFF2-40B4-BE49-F238E27FC236}">
                <a16:creationId xmlns:a16="http://schemas.microsoft.com/office/drawing/2014/main" id="{9210D31E-44EE-4DB7-9015-B0DE6C46D074}"/>
              </a:ext>
            </a:extLst>
          </p:cNvPr>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 name="矩形 27">
            <a:extLst>
              <a:ext uri="{FF2B5EF4-FFF2-40B4-BE49-F238E27FC236}">
                <a16:creationId xmlns:a16="http://schemas.microsoft.com/office/drawing/2014/main" id="{026E257F-73E5-4D82-AC5F-DDEFE0A3EE60}"/>
              </a:ext>
            </a:extLst>
          </p:cNvPr>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 name="矩形 28">
            <a:extLst>
              <a:ext uri="{FF2B5EF4-FFF2-40B4-BE49-F238E27FC236}">
                <a16:creationId xmlns:a16="http://schemas.microsoft.com/office/drawing/2014/main" id="{E7AB470C-500A-4B7C-9181-7A20CAFCDC41}"/>
              </a:ext>
            </a:extLst>
          </p:cNvPr>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4" name="文本框 13">
            <a:extLst>
              <a:ext uri="{FF2B5EF4-FFF2-40B4-BE49-F238E27FC236}">
                <a16:creationId xmlns:a16="http://schemas.microsoft.com/office/drawing/2014/main" id="{A9DC48D5-DBD1-439F-B511-D4BDC4CE2DE8}"/>
              </a:ext>
            </a:extLst>
          </p:cNvPr>
          <p:cNvSpPr txBox="1"/>
          <p:nvPr/>
        </p:nvSpPr>
        <p:spPr>
          <a:xfrm>
            <a:off x="0" y="979043"/>
            <a:ext cx="11784850" cy="662554"/>
          </a:xfrm>
          <a:prstGeom prst="rect">
            <a:avLst/>
          </a:prstGeom>
          <a:noFill/>
        </p:spPr>
        <p:txBody>
          <a:bodyPr wrap="square" rtlCol="0">
            <a:spAutoFit/>
          </a:bodyPr>
          <a:lstStyle/>
          <a:p>
            <a:pPr marL="914400" lvl="1" indent="-457200">
              <a:lnSpc>
                <a:spcPct val="150000"/>
              </a:lnSpc>
              <a:buFont typeface="Wingdings" panose="05000000000000000000" pitchFamily="2" charset="2"/>
              <a:buChar char="u"/>
            </a:pP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除了监督学习、无监督学习，还有别的思路吗？</a:t>
            </a:r>
            <a:endPar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文本框 10">
            <a:extLst>
              <a:ext uri="{FF2B5EF4-FFF2-40B4-BE49-F238E27FC236}">
                <a16:creationId xmlns:a16="http://schemas.microsoft.com/office/drawing/2014/main" id="{E74FE35F-91CC-4EA9-A72B-3226037440B4}"/>
              </a:ext>
            </a:extLst>
          </p:cNvPr>
          <p:cNvSpPr txBox="1"/>
          <p:nvPr/>
        </p:nvSpPr>
        <p:spPr>
          <a:xfrm>
            <a:off x="528636" y="1894933"/>
            <a:ext cx="11256214" cy="4665508"/>
          </a:xfrm>
          <a:prstGeom prst="rect">
            <a:avLst/>
          </a:prstGeom>
          <a:noFill/>
        </p:spPr>
        <p:txBody>
          <a:bodyPr wrap="square" rtlCol="0">
            <a:spAutoFit/>
          </a:bodyPr>
          <a:lstStyle/>
          <a:p>
            <a:pPr>
              <a:lnSpc>
                <a:spcPct val="150000"/>
              </a:lnSpc>
            </a:pPr>
            <a:r>
              <a:rPr lang="zh-CN" altLang="en-US" sz="2000" dirty="0">
                <a:solidFill>
                  <a:srgbClr val="00518E"/>
                </a:solidFill>
                <a:latin typeface="微软雅黑" panose="020B0503020204020204" pitchFamily="34" charset="-122"/>
                <a:ea typeface="微软雅黑" panose="020B0503020204020204" pitchFamily="34" charset="-122"/>
              </a:rPr>
              <a:t>就算教练告诉我们正确的发力方式（拥有着</a:t>
            </a:r>
            <a:r>
              <a:rPr lang="zh-CN" altLang="en-US" sz="2000" dirty="0">
                <a:solidFill>
                  <a:srgbClr val="FF0000"/>
                </a:solidFill>
                <a:latin typeface="微软雅黑" panose="020B0503020204020204" pitchFamily="34" charset="-122"/>
                <a:ea typeface="微软雅黑" panose="020B0503020204020204" pitchFamily="34" charset="-122"/>
              </a:rPr>
              <a:t>正确信息的训练数据</a:t>
            </a:r>
            <a:r>
              <a:rPr lang="zh-CN" altLang="en-US" sz="2000" dirty="0">
                <a:solidFill>
                  <a:srgbClr val="00518E"/>
                </a:solidFill>
                <a:latin typeface="微软雅黑" panose="020B0503020204020204" pitchFamily="34" charset="-122"/>
                <a:ea typeface="微软雅黑" panose="020B0503020204020204" pitchFamily="34" charset="-122"/>
              </a:rPr>
              <a:t>），我们依然很难直接掌握。</a:t>
            </a:r>
            <a:endParaRPr lang="en-US" altLang="zh-CN" sz="2000" dirty="0">
              <a:solidFill>
                <a:srgbClr val="00518E"/>
              </a:solidFill>
              <a:latin typeface="微软雅黑" panose="020B0503020204020204" pitchFamily="34" charset="-122"/>
              <a:ea typeface="微软雅黑" panose="020B0503020204020204" pitchFamily="34" charset="-122"/>
            </a:endParaRPr>
          </a:p>
          <a:p>
            <a:pPr>
              <a:lnSpc>
                <a:spcPct val="150000"/>
              </a:lnSpc>
            </a:pPr>
            <a:r>
              <a:rPr lang="zh-CN" altLang="en-US" sz="2400" b="1" dirty="0">
                <a:solidFill>
                  <a:srgbClr val="FF0000"/>
                </a:solidFill>
                <a:latin typeface="微软雅黑" panose="020B0503020204020204" pitchFamily="34" charset="-122"/>
                <a:ea typeface="微软雅黑" panose="020B0503020204020204" pitchFamily="34" charset="-122"/>
              </a:rPr>
              <a:t>（监督学习的方式并不能帮我们掌握体育运动）</a:t>
            </a:r>
            <a:endParaRPr lang="en-US" altLang="zh-CN" sz="2000" dirty="0">
              <a:solidFill>
                <a:srgbClr val="00518E"/>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00518E"/>
                </a:solidFill>
                <a:latin typeface="微软雅黑" panose="020B0503020204020204" pitchFamily="34" charset="-122"/>
                <a:ea typeface="微软雅黑" panose="020B0503020204020204" pitchFamily="34" charset="-122"/>
              </a:rPr>
              <a:t>只有通过自己去练习，感受何种情况下发力是合适的，</a:t>
            </a:r>
            <a:endParaRPr lang="en-US" altLang="zh-CN" sz="2000" dirty="0">
              <a:solidFill>
                <a:srgbClr val="00518E"/>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00518E"/>
                </a:solidFill>
                <a:latin typeface="微软雅黑" panose="020B0503020204020204" pitchFamily="34" charset="-122"/>
                <a:ea typeface="微软雅黑" panose="020B0503020204020204" pitchFamily="34" charset="-122"/>
              </a:rPr>
              <a:t>我们才能学会这项技术。</a:t>
            </a:r>
            <a:endParaRPr lang="en-US" altLang="zh-CN" sz="2000" dirty="0">
              <a:solidFill>
                <a:srgbClr val="00518E"/>
              </a:solidFill>
              <a:latin typeface="微软雅黑" panose="020B0503020204020204" pitchFamily="34" charset="-122"/>
              <a:ea typeface="微软雅黑" panose="020B0503020204020204" pitchFamily="34" charset="-122"/>
            </a:endParaRPr>
          </a:p>
          <a:p>
            <a:pPr>
              <a:lnSpc>
                <a:spcPct val="150000"/>
              </a:lnSpc>
            </a:pPr>
            <a:endParaRPr lang="en-US" altLang="zh-CN" sz="2000" dirty="0">
              <a:solidFill>
                <a:srgbClr val="00518E"/>
              </a:solidFill>
              <a:latin typeface="微软雅黑" panose="020B0503020204020204" pitchFamily="34" charset="-122"/>
              <a:ea typeface="微软雅黑" panose="020B0503020204020204" pitchFamily="34" charset="-122"/>
            </a:endParaRPr>
          </a:p>
          <a:p>
            <a:pPr>
              <a:lnSpc>
                <a:spcPct val="150000"/>
              </a:lnSpc>
            </a:pPr>
            <a:r>
              <a:rPr lang="zh-CN" altLang="en-US" sz="2800" b="1" dirty="0">
                <a:solidFill>
                  <a:srgbClr val="FF0000"/>
                </a:solidFill>
                <a:latin typeface="微软雅黑" panose="020B0503020204020204" pitchFamily="34" charset="-122"/>
                <a:ea typeface="微软雅黑" panose="020B0503020204020204" pitchFamily="34" charset="-122"/>
              </a:rPr>
              <a:t>强化学习</a:t>
            </a:r>
            <a:r>
              <a:rPr lang="zh-CN" altLang="en-US" sz="2000" dirty="0">
                <a:solidFill>
                  <a:srgbClr val="00518E"/>
                </a:solidFill>
                <a:latin typeface="微软雅黑" panose="020B0503020204020204" pitchFamily="34" charset="-122"/>
                <a:ea typeface="微软雅黑" panose="020B0503020204020204" pitchFamily="34" charset="-122"/>
              </a:rPr>
              <a:t>就是这样一种</a:t>
            </a:r>
            <a:r>
              <a:rPr lang="zh-CN" altLang="en-US" sz="2800" b="1" dirty="0">
                <a:solidFill>
                  <a:srgbClr val="FF0000"/>
                </a:solidFill>
                <a:latin typeface="微软雅黑" panose="020B0503020204020204" pitchFamily="34" charset="-122"/>
                <a:ea typeface="微软雅黑" panose="020B0503020204020204" pitchFamily="34" charset="-122"/>
              </a:rPr>
              <a:t>自动控制机器学习思想</a:t>
            </a:r>
            <a:r>
              <a:rPr lang="zh-CN" altLang="en-US" sz="2000" dirty="0">
                <a:solidFill>
                  <a:srgbClr val="00518E"/>
                </a:solidFill>
                <a:latin typeface="微软雅黑" panose="020B0503020204020204" pitchFamily="34" charset="-122"/>
                <a:ea typeface="微软雅黑" panose="020B0503020204020204" pitchFamily="34" charset="-122"/>
              </a:rPr>
              <a:t>，</a:t>
            </a:r>
            <a:endParaRPr lang="en-US" altLang="zh-CN" sz="2000" dirty="0">
              <a:solidFill>
                <a:srgbClr val="00518E"/>
              </a:solidFill>
              <a:latin typeface="微软雅黑" panose="020B0503020204020204" pitchFamily="34" charset="-122"/>
              <a:ea typeface="微软雅黑" panose="020B0503020204020204" pitchFamily="34" charset="-122"/>
            </a:endParaRPr>
          </a:p>
          <a:p>
            <a:pPr>
              <a:lnSpc>
                <a:spcPct val="150000"/>
              </a:lnSpc>
            </a:pPr>
            <a:r>
              <a:rPr lang="zh-CN" altLang="en-US" sz="2000" b="1" dirty="0">
                <a:solidFill>
                  <a:srgbClr val="FF0000"/>
                </a:solidFill>
                <a:latin typeface="微软雅黑" panose="020B0503020204020204" pitchFamily="34" charset="-122"/>
                <a:ea typeface="微软雅黑" panose="020B0503020204020204" pitchFamily="34" charset="-122"/>
              </a:rPr>
              <a:t>在交互中学习</a:t>
            </a:r>
            <a:r>
              <a:rPr lang="zh-CN" altLang="en-US" sz="2000" dirty="0">
                <a:solidFill>
                  <a:srgbClr val="00518E"/>
                </a:solidFill>
                <a:latin typeface="微软雅黑" panose="020B0503020204020204" pitchFamily="34" charset="-122"/>
                <a:ea typeface="微软雅黑" panose="020B0503020204020204" pitchFamily="34" charset="-122"/>
              </a:rPr>
              <a:t>，更多地应用于</a:t>
            </a:r>
            <a:r>
              <a:rPr lang="zh-CN" altLang="en-US" sz="2000" b="1" dirty="0">
                <a:solidFill>
                  <a:srgbClr val="FF0000"/>
                </a:solidFill>
                <a:latin typeface="微软雅黑" panose="020B0503020204020204" pitchFamily="34" charset="-122"/>
                <a:ea typeface="微软雅黑" panose="020B0503020204020204" pitchFamily="34" charset="-122"/>
              </a:rPr>
              <a:t>序列决策、实时控制</a:t>
            </a:r>
            <a:r>
              <a:rPr lang="zh-CN" altLang="en-US" sz="2000" dirty="0">
                <a:solidFill>
                  <a:srgbClr val="00518E"/>
                </a:solidFill>
                <a:latin typeface="微软雅黑" panose="020B0503020204020204" pitchFamily="34" charset="-122"/>
                <a:ea typeface="微软雅黑" panose="020B0503020204020204" pitchFamily="34" charset="-122"/>
              </a:rPr>
              <a:t>问题。</a:t>
            </a:r>
            <a:endParaRPr lang="en-US" altLang="zh-CN" sz="2000" dirty="0">
              <a:solidFill>
                <a:srgbClr val="00518E"/>
              </a:solidFill>
              <a:latin typeface="微软雅黑" panose="020B0503020204020204" pitchFamily="34" charset="-122"/>
              <a:ea typeface="微软雅黑" panose="020B0503020204020204" pitchFamily="34" charset="-122"/>
            </a:endParaRPr>
          </a:p>
          <a:p>
            <a:pPr>
              <a:lnSpc>
                <a:spcPct val="150000"/>
              </a:lnSpc>
            </a:pPr>
            <a:r>
              <a:rPr lang="en-US" altLang="zh-CN" sz="1400" b="1" dirty="0">
                <a:solidFill>
                  <a:srgbClr val="00518E"/>
                </a:solidFill>
                <a:highlight>
                  <a:srgbClr val="FFFF00"/>
                </a:highlight>
                <a:latin typeface="微软雅黑" panose="020B0503020204020204" pitchFamily="34" charset="-122"/>
                <a:ea typeface="微软雅黑" panose="020B0503020204020204" pitchFamily="34" charset="-122"/>
              </a:rPr>
              <a:t>《Nature》2020.3</a:t>
            </a:r>
            <a:r>
              <a:rPr lang="zh-CN" altLang="en-US" sz="1400" b="1" dirty="0">
                <a:solidFill>
                  <a:srgbClr val="00518E"/>
                </a:solidFill>
                <a:highlight>
                  <a:srgbClr val="FFFF00"/>
                </a:highlight>
                <a:latin typeface="微软雅黑" panose="020B0503020204020204" pitchFamily="34" charset="-122"/>
                <a:ea typeface="微软雅黑" panose="020B0503020204020204" pitchFamily="34" charset="-122"/>
              </a:rPr>
              <a:t>研究：大脑中存在分布式强化学习机制</a:t>
            </a:r>
            <a:endParaRPr lang="en-US" altLang="zh-CN" sz="1400" b="1" dirty="0">
              <a:solidFill>
                <a:srgbClr val="00518E"/>
              </a:solidFill>
              <a:highlight>
                <a:srgbClr val="FFFF00"/>
              </a:highlight>
              <a:latin typeface="微软雅黑" panose="020B0503020204020204" pitchFamily="34" charset="-122"/>
              <a:ea typeface="微软雅黑" panose="020B0503020204020204" pitchFamily="34" charset="-122"/>
            </a:endParaRPr>
          </a:p>
          <a:p>
            <a:pPr>
              <a:lnSpc>
                <a:spcPct val="150000"/>
              </a:lnSpc>
            </a:pPr>
            <a:r>
              <a:rPr lang="en-US" altLang="zh-CN" sz="1400" b="1" dirty="0">
                <a:solidFill>
                  <a:srgbClr val="00518E"/>
                </a:solidFill>
                <a:highlight>
                  <a:srgbClr val="FFFF00"/>
                </a:highlight>
                <a:latin typeface="微软雅黑" panose="020B0503020204020204" pitchFamily="34" charset="-122"/>
                <a:ea typeface="微软雅黑" panose="020B0503020204020204" pitchFamily="34" charset="-122"/>
              </a:rPr>
              <a:t>Dabney, W., </a:t>
            </a:r>
            <a:r>
              <a:rPr lang="en-US" altLang="zh-CN" sz="1400" b="1" dirty="0" err="1">
                <a:solidFill>
                  <a:srgbClr val="00518E"/>
                </a:solidFill>
                <a:highlight>
                  <a:srgbClr val="FFFF00"/>
                </a:highlight>
                <a:latin typeface="微软雅黑" panose="020B0503020204020204" pitchFamily="34" charset="-122"/>
                <a:ea typeface="微软雅黑" panose="020B0503020204020204" pitchFamily="34" charset="-122"/>
              </a:rPr>
              <a:t>Kurth</a:t>
            </a:r>
            <a:r>
              <a:rPr lang="en-US" altLang="zh-CN" sz="1400" b="1" dirty="0">
                <a:solidFill>
                  <a:srgbClr val="00518E"/>
                </a:solidFill>
                <a:highlight>
                  <a:srgbClr val="FFFF00"/>
                </a:highlight>
                <a:latin typeface="微软雅黑" panose="020B0503020204020204" pitchFamily="34" charset="-122"/>
                <a:ea typeface="微软雅黑" panose="020B0503020204020204" pitchFamily="34" charset="-122"/>
              </a:rPr>
              <a:t>-Nelson, Z., Uchida, N. et al. A distributional code for</a:t>
            </a:r>
          </a:p>
          <a:p>
            <a:pPr>
              <a:lnSpc>
                <a:spcPct val="150000"/>
              </a:lnSpc>
            </a:pPr>
            <a:r>
              <a:rPr lang="en-US" altLang="zh-CN" sz="1400" b="1" dirty="0">
                <a:solidFill>
                  <a:srgbClr val="00518E"/>
                </a:solidFill>
                <a:highlight>
                  <a:srgbClr val="FFFF00"/>
                </a:highlight>
                <a:latin typeface="微软雅黑" panose="020B0503020204020204" pitchFamily="34" charset="-122"/>
                <a:ea typeface="微软雅黑" panose="020B0503020204020204" pitchFamily="34" charset="-122"/>
              </a:rPr>
              <a:t>value in dopamine-based reinforcement learning. Nature 577, 671–675 (2020).</a:t>
            </a:r>
          </a:p>
        </p:txBody>
      </p:sp>
      <p:pic>
        <p:nvPicPr>
          <p:cNvPr id="3" name="图片 2">
            <a:extLst>
              <a:ext uri="{FF2B5EF4-FFF2-40B4-BE49-F238E27FC236}">
                <a16:creationId xmlns:a16="http://schemas.microsoft.com/office/drawing/2014/main" id="{E14EA99C-D00F-4AE5-BAFE-CBC25CB899D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10054" y="3429000"/>
            <a:ext cx="3374796" cy="3374796"/>
          </a:xfrm>
          <a:prstGeom prst="rect">
            <a:avLst/>
          </a:prstGeom>
        </p:spPr>
      </p:pic>
    </p:spTree>
    <p:custDataLst>
      <p:tags r:id="rId1"/>
    </p:custDataLst>
    <p:extLst>
      <p:ext uri="{BB962C8B-B14F-4D97-AF65-F5344CB8AC3E}">
        <p14:creationId xmlns:p14="http://schemas.microsoft.com/office/powerpoint/2010/main" val="2657654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4621530" y="-11141"/>
            <a:ext cx="7640320" cy="6881149"/>
          </a:xfrm>
          <a:prstGeom prst="rect">
            <a:avLst/>
          </a:prstGeom>
          <a:blipFill rotWithShape="1">
            <a:blip r:embed="rId10"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custDataLst>
              <p:tags r:id="rId3"/>
            </p:custDataLst>
          </p:nvPr>
        </p:nvSpPr>
        <p:spPr>
          <a:xfrm>
            <a:off x="0" y="-22860"/>
            <a:ext cx="5052695" cy="6880860"/>
          </a:xfrm>
          <a:custGeom>
            <a:avLst/>
            <a:gdLst>
              <a:gd name="connsiteX0" fmla="*/ 0 w 6119446"/>
              <a:gd name="connsiteY0" fmla="*/ 0 h 6881149"/>
              <a:gd name="connsiteX1" fmla="*/ 5473182 w 6119446"/>
              <a:gd name="connsiteY1" fmla="*/ 0 h 6881149"/>
              <a:gd name="connsiteX2" fmla="*/ 5522799 w 6119446"/>
              <a:gd name="connsiteY2" fmla="*/ 125839 h 6881149"/>
              <a:gd name="connsiteX3" fmla="*/ 6119446 w 6119446"/>
              <a:gd name="connsiteY3" fmla="*/ 3506661 h 6881149"/>
              <a:gd name="connsiteX4" fmla="*/ 5677386 w 6119446"/>
              <a:gd name="connsiteY4" fmla="*/ 6430615 h 6881149"/>
              <a:gd name="connsiteX5" fmla="*/ 5524942 w 6119446"/>
              <a:gd name="connsiteY5" fmla="*/ 6881149 h 6881149"/>
              <a:gd name="connsiteX6" fmla="*/ 0 w 6119446"/>
              <a:gd name="connsiteY6" fmla="*/ 6881149 h 688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19446" h="6881149">
                <a:moveTo>
                  <a:pt x="0" y="0"/>
                </a:moveTo>
                <a:lnTo>
                  <a:pt x="5473182" y="0"/>
                </a:lnTo>
                <a:lnTo>
                  <a:pt x="5522799" y="125839"/>
                </a:lnTo>
                <a:cubicBezTo>
                  <a:pt x="5908791" y="1180033"/>
                  <a:pt x="6119446" y="2318747"/>
                  <a:pt x="6119446" y="3506661"/>
                </a:cubicBezTo>
                <a:cubicBezTo>
                  <a:pt x="6119446" y="4524874"/>
                  <a:pt x="5964679" y="5506939"/>
                  <a:pt x="5677386" y="6430615"/>
                </a:cubicBezTo>
                <a:lnTo>
                  <a:pt x="5524942" y="6881149"/>
                </a:lnTo>
                <a:lnTo>
                  <a:pt x="0" y="6881149"/>
                </a:lnTo>
                <a:close/>
              </a:path>
            </a:pathLst>
          </a:custGeom>
          <a:solidFill>
            <a:srgbClr val="9BB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custDataLst>
              <p:tags r:id="rId4"/>
            </p:custDataLst>
          </p:nvPr>
        </p:nvSpPr>
        <p:spPr>
          <a:xfrm>
            <a:off x="4377970" y="-22860"/>
            <a:ext cx="1173802" cy="6881149"/>
          </a:xfrm>
          <a:custGeom>
            <a:avLst/>
            <a:gdLst>
              <a:gd name="connsiteX0" fmla="*/ 0 w 1173802"/>
              <a:gd name="connsiteY0" fmla="*/ 0 h 6881149"/>
              <a:gd name="connsiteX1" fmla="*/ 553595 w 1173802"/>
              <a:gd name="connsiteY1" fmla="*/ 0 h 6881149"/>
              <a:gd name="connsiteX2" fmla="*/ 577155 w 1173802"/>
              <a:gd name="connsiteY2" fmla="*/ 59753 h 6881149"/>
              <a:gd name="connsiteX3" fmla="*/ 1173802 w 1173802"/>
              <a:gd name="connsiteY3" fmla="*/ 3440575 h 6881149"/>
              <a:gd name="connsiteX4" fmla="*/ 577155 w 1173802"/>
              <a:gd name="connsiteY4" fmla="*/ 6821398 h 6881149"/>
              <a:gd name="connsiteX5" fmla="*/ 553596 w 1173802"/>
              <a:gd name="connsiteY5" fmla="*/ 6881149 h 6881149"/>
              <a:gd name="connsiteX6" fmla="*/ 51760 w 1173802"/>
              <a:gd name="connsiteY6" fmla="*/ 6881149 h 6881149"/>
              <a:gd name="connsiteX7" fmla="*/ 204204 w 1173802"/>
              <a:gd name="connsiteY7" fmla="*/ 6430615 h 6881149"/>
              <a:gd name="connsiteX8" fmla="*/ 646264 w 1173802"/>
              <a:gd name="connsiteY8" fmla="*/ 3506661 h 6881149"/>
              <a:gd name="connsiteX9" fmla="*/ 49617 w 1173802"/>
              <a:gd name="connsiteY9" fmla="*/ 125839 h 6881149"/>
              <a:gd name="connsiteX10" fmla="*/ 0 w 1173802"/>
              <a:gd name="connsiteY10" fmla="*/ 0 h 688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802" h="6881149">
                <a:moveTo>
                  <a:pt x="0" y="0"/>
                </a:moveTo>
                <a:lnTo>
                  <a:pt x="553595" y="0"/>
                </a:lnTo>
                <a:lnTo>
                  <a:pt x="577155" y="59753"/>
                </a:lnTo>
                <a:cubicBezTo>
                  <a:pt x="963147" y="1113947"/>
                  <a:pt x="1173802" y="2252660"/>
                  <a:pt x="1173802" y="3440575"/>
                </a:cubicBezTo>
                <a:cubicBezTo>
                  <a:pt x="1173802" y="4628490"/>
                  <a:pt x="963147" y="5767203"/>
                  <a:pt x="577155" y="6821398"/>
                </a:cubicBezTo>
                <a:lnTo>
                  <a:pt x="553596" y="6881149"/>
                </a:lnTo>
                <a:lnTo>
                  <a:pt x="51760" y="6881149"/>
                </a:lnTo>
                <a:lnTo>
                  <a:pt x="204204" y="6430615"/>
                </a:lnTo>
                <a:cubicBezTo>
                  <a:pt x="491497" y="5506939"/>
                  <a:pt x="646264" y="4524874"/>
                  <a:pt x="646264" y="3506661"/>
                </a:cubicBezTo>
                <a:cubicBezTo>
                  <a:pt x="646264" y="2318747"/>
                  <a:pt x="435609" y="1180033"/>
                  <a:pt x="49617" y="125839"/>
                </a:cubicBezTo>
                <a:lnTo>
                  <a:pt x="0" y="0"/>
                </a:lnTo>
                <a:close/>
              </a:path>
            </a:pathLst>
          </a:cu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custDataLst>
              <p:tags r:id="rId5"/>
            </p:custDataLst>
          </p:nvPr>
        </p:nvSpPr>
        <p:spPr>
          <a:xfrm>
            <a:off x="507357" y="708380"/>
            <a:ext cx="3252486" cy="645160"/>
          </a:xfrm>
          <a:prstGeom prst="rect">
            <a:avLst/>
          </a:prstGeom>
          <a:noFill/>
        </p:spPr>
        <p:txBody>
          <a:bodyPr wrap="square"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PART 2</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custDataLst>
              <p:tags r:id="rId6"/>
            </p:custDataLst>
          </p:nvPr>
        </p:nvSpPr>
        <p:spPr>
          <a:xfrm>
            <a:off x="383904" y="2796195"/>
            <a:ext cx="4748168" cy="769441"/>
          </a:xfrm>
          <a:prstGeom prst="rect">
            <a:avLst/>
          </a:prstGeom>
          <a:noFill/>
        </p:spPr>
        <p:txBody>
          <a:bodyPr wrap="square" rtlCol="0">
            <a:spAutoFit/>
          </a:bodyPr>
          <a:lstStyle/>
          <a:p>
            <a:r>
              <a:rPr lang="zh-CN" altLang="en-US" sz="4400" b="1" dirty="0">
                <a:solidFill>
                  <a:srgbClr val="00518E"/>
                </a:solidFill>
                <a:latin typeface="微软雅黑" panose="020B0503020204020204" pitchFamily="34" charset="-122"/>
                <a:ea typeface="微软雅黑" panose="020B0503020204020204" pitchFamily="34" charset="-122"/>
              </a:rPr>
              <a:t>强化学习简介</a:t>
            </a:r>
          </a:p>
        </p:txBody>
      </p:sp>
      <p:cxnSp>
        <p:nvCxnSpPr>
          <p:cNvPr id="22" name="直接连接符 21"/>
          <p:cNvCxnSpPr/>
          <p:nvPr>
            <p:custDataLst>
              <p:tags r:id="rId7"/>
            </p:custDataLst>
          </p:nvPr>
        </p:nvCxnSpPr>
        <p:spPr>
          <a:xfrm>
            <a:off x="622893" y="4730692"/>
            <a:ext cx="76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1"/>
          <p:cNvSpPr>
            <a:spLocks noChangeArrowheads="1"/>
          </p:cNvSpPr>
          <p:nvPr>
            <p:custDataLst>
              <p:tags r:id="rId8"/>
            </p:custDataLst>
          </p:nvPr>
        </p:nvSpPr>
        <p:spPr bwMode="auto">
          <a:xfrm>
            <a:off x="704704" y="3169417"/>
            <a:ext cx="4106569" cy="294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20000"/>
              </a:lnSpc>
              <a:spcBef>
                <a:spcPct val="20000"/>
              </a:spcBef>
            </a:pPr>
            <a:endParaRPr lang="zh-CN" altLang="en-US" sz="1600" dirty="0">
              <a:solidFill>
                <a:schemeClr val="bg1"/>
              </a:solidFill>
              <a:sym typeface="Arial" panose="020B0604020202020204" pitchFamily="34" charset="0"/>
            </a:endParaRPr>
          </a:p>
        </p:txBody>
      </p:sp>
      <p:pic>
        <p:nvPicPr>
          <p:cNvPr id="15" name="图片 14"/>
          <p:cNvPicPr>
            <a:picLocks noChangeAspect="1"/>
          </p:cNvPicPr>
          <p:nvPr/>
        </p:nvPicPr>
        <p:blipFill>
          <a:blip r:embed="rId11" cstate="print"/>
          <a:stretch>
            <a:fillRect/>
          </a:stretch>
        </p:blipFill>
        <p:spPr>
          <a:xfrm>
            <a:off x="205740" y="6332220"/>
            <a:ext cx="2263588" cy="384810"/>
          </a:xfrm>
          <a:prstGeom prst="rect">
            <a:avLst/>
          </a:prstGeom>
        </p:spPr>
      </p:pic>
      <p:pic>
        <p:nvPicPr>
          <p:cNvPr id="17" name="图片 16" descr="WeChat 圖片_20210401191348"/>
          <p:cNvPicPr>
            <a:picLocks noChangeAspect="1"/>
          </p:cNvPicPr>
          <p:nvPr/>
        </p:nvPicPr>
        <p:blipFill>
          <a:blip r:embed="rId12" cstate="print"/>
          <a:stretch>
            <a:fillRect/>
          </a:stretch>
        </p:blipFill>
        <p:spPr>
          <a:xfrm>
            <a:off x="10028555" y="-569862"/>
            <a:ext cx="2163445" cy="2034540"/>
          </a:xfrm>
          <a:prstGeom prst="rect">
            <a:avLst/>
          </a:prstGeom>
        </p:spPr>
      </p:pic>
    </p:spTree>
    <p:custDataLst>
      <p:tags r:id="rId1"/>
    </p:custDataLst>
    <p:extLst>
      <p:ext uri="{BB962C8B-B14F-4D97-AF65-F5344CB8AC3E}">
        <p14:creationId xmlns:p14="http://schemas.microsoft.com/office/powerpoint/2010/main" val="39502302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8872DC4D-9C92-43C4-8F84-89B5BE6C72F9}"/>
              </a:ext>
            </a:extLst>
          </p:cNvPr>
          <p:cNvSpPr>
            <a:spLocks noChangeArrowheads="1"/>
          </p:cNvSpPr>
          <p:nvPr>
            <p:custDataLst>
              <p:tags r:id="rId2"/>
            </p:custDataLst>
          </p:nvPr>
        </p:nvSpPr>
        <p:spPr bwMode="auto">
          <a:xfrm>
            <a:off x="586196" y="502958"/>
            <a:ext cx="517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强化学习简介</a:t>
            </a:r>
          </a:p>
        </p:txBody>
      </p:sp>
      <p:sp>
        <p:nvSpPr>
          <p:cNvPr id="24" name="矩形 23">
            <a:extLst>
              <a:ext uri="{FF2B5EF4-FFF2-40B4-BE49-F238E27FC236}">
                <a16:creationId xmlns:a16="http://schemas.microsoft.com/office/drawing/2014/main" id="{9210D31E-44EE-4DB7-9015-B0DE6C46D074}"/>
              </a:ext>
            </a:extLst>
          </p:cNvPr>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 name="矩形 27">
            <a:extLst>
              <a:ext uri="{FF2B5EF4-FFF2-40B4-BE49-F238E27FC236}">
                <a16:creationId xmlns:a16="http://schemas.microsoft.com/office/drawing/2014/main" id="{026E257F-73E5-4D82-AC5F-DDEFE0A3EE60}"/>
              </a:ext>
            </a:extLst>
          </p:cNvPr>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 name="矩形 28">
            <a:extLst>
              <a:ext uri="{FF2B5EF4-FFF2-40B4-BE49-F238E27FC236}">
                <a16:creationId xmlns:a16="http://schemas.microsoft.com/office/drawing/2014/main" id="{E7AB470C-500A-4B7C-9181-7A20CAFCDC41}"/>
              </a:ext>
            </a:extLst>
          </p:cNvPr>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4" name="文本框 13">
            <a:extLst>
              <a:ext uri="{FF2B5EF4-FFF2-40B4-BE49-F238E27FC236}">
                <a16:creationId xmlns:a16="http://schemas.microsoft.com/office/drawing/2014/main" id="{A9DC48D5-DBD1-439F-B511-D4BDC4CE2DE8}"/>
              </a:ext>
            </a:extLst>
          </p:cNvPr>
          <p:cNvSpPr txBox="1"/>
          <p:nvPr/>
        </p:nvSpPr>
        <p:spPr>
          <a:xfrm>
            <a:off x="0" y="979043"/>
            <a:ext cx="11784850" cy="662554"/>
          </a:xfrm>
          <a:prstGeom prst="rect">
            <a:avLst/>
          </a:prstGeom>
          <a:noFill/>
        </p:spPr>
        <p:txBody>
          <a:bodyPr wrap="square" rtlCol="0">
            <a:spAutoFit/>
          </a:bodyPr>
          <a:lstStyle/>
          <a:p>
            <a:pPr marL="914400" lvl="1" indent="-457200">
              <a:lnSpc>
                <a:spcPct val="150000"/>
              </a:lnSpc>
              <a:buFont typeface="Wingdings" panose="05000000000000000000" pitchFamily="2" charset="2"/>
              <a:buChar char="u"/>
            </a:pP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与监督学习的区别</a:t>
            </a:r>
            <a:endPar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0936F660-2B29-425D-9292-B5360AE28E64}"/>
              </a:ext>
            </a:extLst>
          </p:cNvPr>
          <p:cNvPicPr>
            <a:picLocks noChangeAspect="1"/>
          </p:cNvPicPr>
          <p:nvPr/>
        </p:nvPicPr>
        <p:blipFill>
          <a:blip r:embed="rId8"/>
          <a:stretch>
            <a:fillRect/>
          </a:stretch>
        </p:blipFill>
        <p:spPr>
          <a:xfrm>
            <a:off x="246637" y="1802931"/>
            <a:ext cx="11698727" cy="4076026"/>
          </a:xfrm>
          <a:prstGeom prst="rect">
            <a:avLst/>
          </a:prstGeom>
        </p:spPr>
      </p:pic>
    </p:spTree>
    <p:custDataLst>
      <p:tags r:id="rId1"/>
    </p:custDataLst>
    <p:extLst>
      <p:ext uri="{BB962C8B-B14F-4D97-AF65-F5344CB8AC3E}">
        <p14:creationId xmlns:p14="http://schemas.microsoft.com/office/powerpoint/2010/main" val="30726830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8872DC4D-9C92-43C4-8F84-89B5BE6C72F9}"/>
              </a:ext>
            </a:extLst>
          </p:cNvPr>
          <p:cNvSpPr>
            <a:spLocks noChangeArrowheads="1"/>
          </p:cNvSpPr>
          <p:nvPr>
            <p:custDataLst>
              <p:tags r:id="rId2"/>
            </p:custDataLst>
          </p:nvPr>
        </p:nvSpPr>
        <p:spPr bwMode="auto">
          <a:xfrm>
            <a:off x="586196" y="502958"/>
            <a:ext cx="517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强化学习简介</a:t>
            </a:r>
          </a:p>
        </p:txBody>
      </p:sp>
      <p:sp>
        <p:nvSpPr>
          <p:cNvPr id="24" name="矩形 23">
            <a:extLst>
              <a:ext uri="{FF2B5EF4-FFF2-40B4-BE49-F238E27FC236}">
                <a16:creationId xmlns:a16="http://schemas.microsoft.com/office/drawing/2014/main" id="{9210D31E-44EE-4DB7-9015-B0DE6C46D074}"/>
              </a:ext>
            </a:extLst>
          </p:cNvPr>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 name="矩形 27">
            <a:extLst>
              <a:ext uri="{FF2B5EF4-FFF2-40B4-BE49-F238E27FC236}">
                <a16:creationId xmlns:a16="http://schemas.microsoft.com/office/drawing/2014/main" id="{026E257F-73E5-4D82-AC5F-DDEFE0A3EE60}"/>
              </a:ext>
            </a:extLst>
          </p:cNvPr>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 name="矩形 28">
            <a:extLst>
              <a:ext uri="{FF2B5EF4-FFF2-40B4-BE49-F238E27FC236}">
                <a16:creationId xmlns:a16="http://schemas.microsoft.com/office/drawing/2014/main" id="{E7AB470C-500A-4B7C-9181-7A20CAFCDC41}"/>
              </a:ext>
            </a:extLst>
          </p:cNvPr>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4" name="文本框 13">
            <a:extLst>
              <a:ext uri="{FF2B5EF4-FFF2-40B4-BE49-F238E27FC236}">
                <a16:creationId xmlns:a16="http://schemas.microsoft.com/office/drawing/2014/main" id="{A9DC48D5-DBD1-439F-B511-D4BDC4CE2DE8}"/>
              </a:ext>
            </a:extLst>
          </p:cNvPr>
          <p:cNvSpPr txBox="1"/>
          <p:nvPr/>
        </p:nvSpPr>
        <p:spPr>
          <a:xfrm>
            <a:off x="0" y="979043"/>
            <a:ext cx="11784850" cy="662554"/>
          </a:xfrm>
          <a:prstGeom prst="rect">
            <a:avLst/>
          </a:prstGeom>
          <a:noFill/>
        </p:spPr>
        <p:txBody>
          <a:bodyPr wrap="square" rtlCol="0">
            <a:spAutoFit/>
          </a:bodyPr>
          <a:lstStyle/>
          <a:p>
            <a:pPr marL="914400" lvl="1" indent="-457200">
              <a:lnSpc>
                <a:spcPct val="150000"/>
              </a:lnSpc>
              <a:buFont typeface="Wingdings" panose="05000000000000000000" pitchFamily="2" charset="2"/>
              <a:buChar char="u"/>
            </a:pP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与监督学习的区别</a:t>
            </a:r>
            <a:endPar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86E4E3E5-858F-447E-B237-C8C42F044CE6}"/>
              </a:ext>
            </a:extLst>
          </p:cNvPr>
          <p:cNvPicPr>
            <a:picLocks noChangeAspect="1"/>
          </p:cNvPicPr>
          <p:nvPr/>
        </p:nvPicPr>
        <p:blipFill>
          <a:blip r:embed="rId8"/>
          <a:stretch>
            <a:fillRect/>
          </a:stretch>
        </p:blipFill>
        <p:spPr>
          <a:xfrm>
            <a:off x="1056351" y="1737972"/>
            <a:ext cx="10079298" cy="4627314"/>
          </a:xfrm>
          <a:prstGeom prst="rect">
            <a:avLst/>
          </a:prstGeom>
        </p:spPr>
      </p:pic>
      <p:sp>
        <p:nvSpPr>
          <p:cNvPr id="8" name="文本框 7">
            <a:extLst>
              <a:ext uri="{FF2B5EF4-FFF2-40B4-BE49-F238E27FC236}">
                <a16:creationId xmlns:a16="http://schemas.microsoft.com/office/drawing/2014/main" id="{048AED21-EB1B-41AD-BA86-D818CFA71741}"/>
              </a:ext>
            </a:extLst>
          </p:cNvPr>
          <p:cNvSpPr txBox="1"/>
          <p:nvPr/>
        </p:nvSpPr>
        <p:spPr>
          <a:xfrm>
            <a:off x="4110821" y="490163"/>
            <a:ext cx="8081179" cy="961289"/>
          </a:xfrm>
          <a:prstGeom prst="rect">
            <a:avLst/>
          </a:prstGeom>
          <a:noFill/>
        </p:spPr>
        <p:txBody>
          <a:bodyPr wrap="square" rtlCol="0">
            <a:spAutoFit/>
          </a:bodyPr>
          <a:lstStyle/>
          <a:p>
            <a:pPr>
              <a:lnSpc>
                <a:spcPct val="150000"/>
              </a:lnSpc>
            </a:pPr>
            <a:r>
              <a:rPr lang="zh-CN" altLang="en-US" sz="2000" dirty="0">
                <a:solidFill>
                  <a:srgbClr val="00518E"/>
                </a:solidFill>
                <a:latin typeface="微软雅黑" panose="020B0503020204020204" pitchFamily="34" charset="-122"/>
                <a:ea typeface="微软雅黑" panose="020B0503020204020204" pitchFamily="34" charset="-122"/>
              </a:rPr>
              <a:t>输入一个序列：</a:t>
            </a:r>
            <a:endParaRPr lang="en-US" altLang="zh-CN" sz="2000" dirty="0">
              <a:solidFill>
                <a:srgbClr val="00518E"/>
              </a:solidFill>
              <a:latin typeface="微软雅黑" panose="020B0503020204020204" pitchFamily="34" charset="-122"/>
              <a:ea typeface="微软雅黑" panose="020B0503020204020204" pitchFamily="34" charset="-122"/>
            </a:endParaRPr>
          </a:p>
          <a:p>
            <a:pPr>
              <a:lnSpc>
                <a:spcPct val="150000"/>
              </a:lnSpc>
            </a:pPr>
            <a:r>
              <a:rPr lang="zh-CN" altLang="en-US" sz="2000" b="1" dirty="0">
                <a:solidFill>
                  <a:srgbClr val="00518E"/>
                </a:solidFill>
                <a:latin typeface="微软雅黑" panose="020B0503020204020204" pitchFamily="34" charset="-122"/>
                <a:ea typeface="微软雅黑" panose="020B0503020204020204" pitchFamily="34" charset="-122"/>
              </a:rPr>
              <a:t>第 </a:t>
            </a:r>
            <a:r>
              <a:rPr lang="en-US" altLang="zh-CN" sz="2000" b="1" dirty="0">
                <a:solidFill>
                  <a:srgbClr val="00518E"/>
                </a:solidFill>
                <a:latin typeface="微软雅黑" panose="020B0503020204020204" pitchFamily="34" charset="-122"/>
                <a:ea typeface="微软雅黑" panose="020B0503020204020204" pitchFamily="34" charset="-122"/>
              </a:rPr>
              <a:t>t-2 </a:t>
            </a:r>
            <a:r>
              <a:rPr lang="zh-CN" altLang="en-US" sz="2000" b="1" dirty="0">
                <a:solidFill>
                  <a:srgbClr val="00518E"/>
                </a:solidFill>
                <a:latin typeface="微软雅黑" panose="020B0503020204020204" pitchFamily="34" charset="-122"/>
                <a:ea typeface="微软雅黑" panose="020B0503020204020204" pitchFamily="34" charset="-122"/>
              </a:rPr>
              <a:t>帧数据、第 </a:t>
            </a:r>
            <a:r>
              <a:rPr lang="en-US" altLang="zh-CN" sz="2000" b="1" dirty="0">
                <a:solidFill>
                  <a:srgbClr val="00518E"/>
                </a:solidFill>
                <a:latin typeface="微软雅黑" panose="020B0503020204020204" pitchFamily="34" charset="-122"/>
                <a:ea typeface="微软雅黑" panose="020B0503020204020204" pitchFamily="34" charset="-122"/>
              </a:rPr>
              <a:t>t-1 </a:t>
            </a:r>
            <a:r>
              <a:rPr lang="zh-CN" altLang="en-US" sz="2000" b="1" dirty="0">
                <a:solidFill>
                  <a:srgbClr val="00518E"/>
                </a:solidFill>
                <a:latin typeface="微软雅黑" panose="020B0503020204020204" pitchFamily="34" charset="-122"/>
                <a:ea typeface="微软雅黑" panose="020B0503020204020204" pitchFamily="34" charset="-122"/>
              </a:rPr>
              <a:t>帧画面、第</a:t>
            </a:r>
            <a:r>
              <a:rPr lang="en-US" altLang="zh-CN" sz="2000" b="1" dirty="0">
                <a:solidFill>
                  <a:srgbClr val="00518E"/>
                </a:solidFill>
                <a:latin typeface="微软雅黑" panose="020B0503020204020204" pitchFamily="34" charset="-122"/>
                <a:ea typeface="微软雅黑" panose="020B0503020204020204" pitchFamily="34" charset="-122"/>
              </a:rPr>
              <a:t> t </a:t>
            </a:r>
            <a:r>
              <a:rPr lang="zh-CN" altLang="en-US" sz="2000" b="1" dirty="0">
                <a:solidFill>
                  <a:srgbClr val="00518E"/>
                </a:solidFill>
                <a:latin typeface="微软雅黑" panose="020B0503020204020204" pitchFamily="34" charset="-122"/>
                <a:ea typeface="微软雅黑" panose="020B0503020204020204" pitchFamily="34" charset="-122"/>
              </a:rPr>
              <a:t>帧画面</a:t>
            </a:r>
            <a:r>
              <a:rPr lang="en-US" altLang="zh-CN" sz="2000" b="1" dirty="0">
                <a:solidFill>
                  <a:srgbClr val="00518E"/>
                </a:solidFill>
                <a:latin typeface="微软雅黑" panose="020B0503020204020204" pitchFamily="34" charset="-122"/>
                <a:ea typeface="微软雅黑" panose="020B0503020204020204" pitchFamily="34" charset="-122"/>
              </a:rPr>
              <a:t>… </a:t>
            </a:r>
            <a:r>
              <a:rPr lang="zh-CN" altLang="en-US" sz="2000" b="1" dirty="0">
                <a:solidFill>
                  <a:srgbClr val="00518E"/>
                </a:solidFill>
                <a:latin typeface="微软雅黑" panose="020B0503020204020204" pitchFamily="34" charset="-122"/>
                <a:ea typeface="微软雅黑" panose="020B0503020204020204" pitchFamily="34" charset="-122"/>
              </a:rPr>
              <a:t>决策在 </a:t>
            </a:r>
            <a:r>
              <a:rPr lang="en-US" altLang="zh-CN" sz="2000" b="1" dirty="0">
                <a:solidFill>
                  <a:srgbClr val="00518E"/>
                </a:solidFill>
                <a:latin typeface="微软雅黑" panose="020B0503020204020204" pitchFamily="34" charset="-122"/>
                <a:ea typeface="微软雅黑" panose="020B0503020204020204" pitchFamily="34" charset="-122"/>
              </a:rPr>
              <a:t>t+1 </a:t>
            </a:r>
            <a:r>
              <a:rPr lang="zh-CN" altLang="en-US" sz="2000" b="1" dirty="0">
                <a:solidFill>
                  <a:srgbClr val="00518E"/>
                </a:solidFill>
                <a:latin typeface="微软雅黑" panose="020B0503020204020204" pitchFamily="34" charset="-122"/>
                <a:ea typeface="微软雅黑" panose="020B0503020204020204" pitchFamily="34" charset="-122"/>
              </a:rPr>
              <a:t>做什么动作</a:t>
            </a:r>
            <a:endParaRPr lang="en-US" altLang="zh-CN" sz="1400" b="1" dirty="0">
              <a:solidFill>
                <a:srgbClr val="00518E"/>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2276DDBF-3D3F-44E9-9191-B2FA760D8CE9}"/>
              </a:ext>
            </a:extLst>
          </p:cNvPr>
          <p:cNvSpPr txBox="1"/>
          <p:nvPr/>
        </p:nvSpPr>
        <p:spPr>
          <a:xfrm>
            <a:off x="3858810" y="5874397"/>
            <a:ext cx="4474379" cy="961289"/>
          </a:xfrm>
          <a:prstGeom prst="rect">
            <a:avLst/>
          </a:prstGeom>
          <a:noFill/>
        </p:spPr>
        <p:txBody>
          <a:bodyPr wrap="square" rtlCol="0">
            <a:spAutoFit/>
          </a:bodyPr>
          <a:lstStyle/>
          <a:p>
            <a:pPr>
              <a:lnSpc>
                <a:spcPct val="150000"/>
              </a:lnSpc>
            </a:pPr>
            <a:r>
              <a:rPr lang="zh-CN" altLang="en-US" sz="2000" b="1" dirty="0">
                <a:solidFill>
                  <a:srgbClr val="FF0000"/>
                </a:solidFill>
                <a:latin typeface="微软雅黑" panose="020B0503020204020204" pitchFamily="34" charset="-122"/>
                <a:ea typeface="微软雅黑" panose="020B0503020204020204" pitchFamily="34" charset="-122"/>
              </a:rPr>
              <a:t>如何判断一个动作是好是坏？</a:t>
            </a:r>
            <a:endParaRPr lang="en-US" altLang="zh-CN" sz="2000" b="1"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sz="2000" b="1" dirty="0">
                <a:solidFill>
                  <a:srgbClr val="FF0000"/>
                </a:solidFill>
                <a:latin typeface="微软雅黑" panose="020B0503020204020204" pitchFamily="34" charset="-122"/>
                <a:ea typeface="微软雅黑" panose="020B0503020204020204" pitchFamily="34" charset="-122"/>
              </a:rPr>
              <a:t>只有在本局游戏结束时才能得到反馈。</a:t>
            </a:r>
            <a:endParaRPr lang="en-US" altLang="zh-CN" sz="1400" b="1" dirty="0">
              <a:solidFill>
                <a:srgbClr val="FF0000"/>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61754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5" cstate="print"/>
          <a:stretch>
            <a:fillRect/>
          </a:stretch>
        </p:blipFill>
        <p:spPr>
          <a:xfrm>
            <a:off x="0" y="0"/>
            <a:ext cx="4572000" cy="6858000"/>
          </a:xfrm>
          <a:prstGeom prst="rect">
            <a:avLst/>
          </a:prstGeom>
        </p:spPr>
      </p:pic>
      <p:pic>
        <p:nvPicPr>
          <p:cNvPr id="19" name="图片 18"/>
          <p:cNvPicPr>
            <a:picLocks noChangeAspect="1"/>
          </p:cNvPicPr>
          <p:nvPr/>
        </p:nvPicPr>
        <p:blipFill>
          <a:blip r:embed="rId6" cstate="print"/>
          <a:stretch>
            <a:fillRect/>
          </a:stretch>
        </p:blipFill>
        <p:spPr>
          <a:xfrm>
            <a:off x="167638" y="6332742"/>
            <a:ext cx="2263588" cy="384810"/>
          </a:xfrm>
          <a:prstGeom prst="rect">
            <a:avLst/>
          </a:prstGeom>
        </p:spPr>
      </p:pic>
      <p:sp>
        <p:nvSpPr>
          <p:cNvPr id="30" name="文本框 29">
            <a:extLst>
              <a:ext uri="{FF2B5EF4-FFF2-40B4-BE49-F238E27FC236}">
                <a16:creationId xmlns:a16="http://schemas.microsoft.com/office/drawing/2014/main" id="{30E391F6-88C1-4F2B-8210-6F4102AEC5C5}"/>
              </a:ext>
            </a:extLst>
          </p:cNvPr>
          <p:cNvSpPr txBox="1"/>
          <p:nvPr>
            <p:custDataLst>
              <p:tags r:id="rId1"/>
            </p:custDataLst>
          </p:nvPr>
        </p:nvSpPr>
        <p:spPr>
          <a:xfrm>
            <a:off x="-10822" y="1272963"/>
            <a:ext cx="4756785" cy="1754326"/>
          </a:xfrm>
          <a:prstGeom prst="rect">
            <a:avLst/>
          </a:prstGeom>
          <a:noFill/>
        </p:spPr>
        <p:txBody>
          <a:bodyPr wrap="square" rtlCol="0">
            <a:spAutoFit/>
          </a:bodyPr>
          <a:lstStyle/>
          <a:p>
            <a:pPr algn="ctr"/>
            <a:r>
              <a:rPr lang="zh-CN" altLang="en-US" sz="5400" b="1" dirty="0">
                <a:solidFill>
                  <a:schemeClr val="bg1"/>
                </a:solidFill>
                <a:latin typeface="Arial Black" panose="020B0A04020102020204" charset="0"/>
                <a:ea typeface="方正书宋繁体" panose="03000509000000000000" pitchFamily="65" charset="-122"/>
                <a:cs typeface="Arial Black" panose="020B0A04020102020204" charset="0"/>
              </a:rPr>
              <a:t>目  录</a:t>
            </a:r>
            <a:r>
              <a:rPr lang="en-US" altLang="zh-CN" sz="5400" b="1" dirty="0">
                <a:solidFill>
                  <a:schemeClr val="bg1"/>
                </a:solidFill>
                <a:latin typeface="Arial Black" panose="020B0A04020102020204" charset="0"/>
                <a:ea typeface="方正书宋繁体" panose="03000509000000000000" pitchFamily="65" charset="-122"/>
                <a:cs typeface="Arial Black" panose="020B0A04020102020204" charset="0"/>
              </a:rPr>
              <a:t>CONTENTS</a:t>
            </a:r>
            <a:endParaRPr lang="zh-CN" altLang="en-US" sz="5400" b="1" dirty="0">
              <a:solidFill>
                <a:schemeClr val="bg1"/>
              </a:solidFill>
              <a:latin typeface="Arial Black" panose="020B0A04020102020204" charset="0"/>
              <a:ea typeface="方正书宋繁体" panose="03000509000000000000" pitchFamily="65" charset="-122"/>
              <a:cs typeface="Arial Black" panose="020B0A04020102020204" charset="0"/>
            </a:endParaRPr>
          </a:p>
        </p:txBody>
      </p:sp>
      <p:sp>
        <p:nvSpPr>
          <p:cNvPr id="31" name="文本框 30">
            <a:extLst>
              <a:ext uri="{FF2B5EF4-FFF2-40B4-BE49-F238E27FC236}">
                <a16:creationId xmlns:a16="http://schemas.microsoft.com/office/drawing/2014/main" id="{95DBCA92-D70C-4C66-9FC4-B860A3B564FA}"/>
              </a:ext>
            </a:extLst>
          </p:cNvPr>
          <p:cNvSpPr txBox="1"/>
          <p:nvPr>
            <p:custDataLst>
              <p:tags r:id="rId2"/>
            </p:custDataLst>
          </p:nvPr>
        </p:nvSpPr>
        <p:spPr>
          <a:xfrm>
            <a:off x="5059532" y="1272963"/>
            <a:ext cx="6507139" cy="3247877"/>
          </a:xfrm>
          <a:prstGeom prst="rect">
            <a:avLst/>
          </a:prstGeom>
          <a:noFill/>
        </p:spPr>
        <p:txBody>
          <a:bodyPr wrap="square" rtlCol="0">
            <a:spAutoFit/>
          </a:bodyPr>
          <a:lstStyle/>
          <a:p>
            <a:pPr marL="571500" indent="-571500">
              <a:lnSpc>
                <a:spcPct val="150000"/>
              </a:lnSpc>
              <a:buFont typeface="Wingdings" panose="05000000000000000000" pitchFamily="2" charset="2"/>
              <a:buChar char="Ø"/>
            </a:pPr>
            <a:r>
              <a:rPr lang="en-US" altLang="zh-CN" sz="2800" b="1" dirty="0">
                <a:solidFill>
                  <a:srgbClr val="29415B"/>
                </a:solidFill>
                <a:latin typeface="微软雅黑" panose="020B0503020204020204" pitchFamily="34" charset="-122"/>
                <a:ea typeface="微软雅黑" panose="020B0503020204020204" pitchFamily="34" charset="-122"/>
              </a:rPr>
              <a:t>1 </a:t>
            </a:r>
            <a:r>
              <a:rPr lang="zh-CN" altLang="en-US" sz="2800" b="1" dirty="0">
                <a:solidFill>
                  <a:srgbClr val="29415B"/>
                </a:solidFill>
                <a:latin typeface="微软雅黑" panose="020B0503020204020204" pitchFamily="34" charset="-122"/>
                <a:ea typeface="微软雅黑" panose="020B0503020204020204" pitchFamily="34" charset="-122"/>
              </a:rPr>
              <a:t>引言</a:t>
            </a:r>
            <a:endParaRPr lang="en-US" altLang="zh-CN" sz="2800" b="1" dirty="0">
              <a:solidFill>
                <a:srgbClr val="29415B"/>
              </a:solidFill>
              <a:latin typeface="微软雅黑" panose="020B0503020204020204" pitchFamily="34" charset="-122"/>
              <a:ea typeface="微软雅黑" panose="020B0503020204020204" pitchFamily="34" charset="-122"/>
            </a:endParaRPr>
          </a:p>
          <a:p>
            <a:pPr marL="571500" indent="-571500">
              <a:lnSpc>
                <a:spcPct val="150000"/>
              </a:lnSpc>
              <a:buFont typeface="Wingdings" panose="05000000000000000000" pitchFamily="2" charset="2"/>
              <a:buChar char="Ø"/>
            </a:pPr>
            <a:r>
              <a:rPr lang="en-US" altLang="zh-CN" sz="2800" b="1" dirty="0">
                <a:solidFill>
                  <a:srgbClr val="29415B"/>
                </a:solidFill>
                <a:latin typeface="微软雅黑" panose="020B0503020204020204" pitchFamily="34" charset="-122"/>
                <a:ea typeface="微软雅黑" panose="020B0503020204020204" pitchFamily="34" charset="-122"/>
              </a:rPr>
              <a:t>2 </a:t>
            </a:r>
            <a:r>
              <a:rPr lang="zh-CN" altLang="en-US" sz="2800" b="1" dirty="0">
                <a:solidFill>
                  <a:srgbClr val="29415B"/>
                </a:solidFill>
                <a:latin typeface="微软雅黑" panose="020B0503020204020204" pitchFamily="34" charset="-122"/>
                <a:ea typeface="微软雅黑" panose="020B0503020204020204" pitchFamily="34" charset="-122"/>
              </a:rPr>
              <a:t>强化学习简介</a:t>
            </a:r>
            <a:endParaRPr lang="en-US" altLang="zh-CN" sz="2800" b="1" dirty="0">
              <a:solidFill>
                <a:srgbClr val="29415B"/>
              </a:solidFill>
              <a:latin typeface="微软雅黑" panose="020B0503020204020204" pitchFamily="34" charset="-122"/>
              <a:ea typeface="微软雅黑" panose="020B0503020204020204" pitchFamily="34" charset="-122"/>
            </a:endParaRPr>
          </a:p>
          <a:p>
            <a:pPr marL="571500" indent="-571500">
              <a:lnSpc>
                <a:spcPct val="150000"/>
              </a:lnSpc>
              <a:buFont typeface="Wingdings" panose="05000000000000000000" pitchFamily="2" charset="2"/>
              <a:buChar char="Ø"/>
            </a:pPr>
            <a:r>
              <a:rPr lang="en-US" altLang="zh-CN" sz="2800" b="1" dirty="0">
                <a:solidFill>
                  <a:srgbClr val="29415B"/>
                </a:solidFill>
                <a:latin typeface="微软雅黑" panose="020B0503020204020204" pitchFamily="34" charset="-122"/>
                <a:ea typeface="微软雅黑" panose="020B0503020204020204" pitchFamily="34" charset="-122"/>
              </a:rPr>
              <a:t>3</a:t>
            </a:r>
            <a:r>
              <a:rPr lang="zh-CN" altLang="en-US" sz="2800" b="1" dirty="0">
                <a:solidFill>
                  <a:srgbClr val="29415B"/>
                </a:solidFill>
                <a:latin typeface="微软雅黑" panose="020B0503020204020204" pitchFamily="34" charset="-122"/>
                <a:ea typeface="微软雅黑" panose="020B0503020204020204" pitchFamily="34" charset="-122"/>
              </a:rPr>
              <a:t> 马尔可夫序列决策过程</a:t>
            </a:r>
            <a:endParaRPr lang="en-US" altLang="zh-CN" sz="2800" b="1" dirty="0">
              <a:solidFill>
                <a:srgbClr val="29415B"/>
              </a:solidFill>
              <a:latin typeface="微软雅黑" panose="020B0503020204020204" pitchFamily="34" charset="-122"/>
              <a:ea typeface="微软雅黑" panose="020B0503020204020204" pitchFamily="34" charset="-122"/>
            </a:endParaRPr>
          </a:p>
          <a:p>
            <a:pPr marL="571500" indent="-571500">
              <a:lnSpc>
                <a:spcPct val="150000"/>
              </a:lnSpc>
              <a:buFont typeface="Wingdings" panose="05000000000000000000" pitchFamily="2" charset="2"/>
              <a:buChar char="Ø"/>
            </a:pPr>
            <a:r>
              <a:rPr lang="en-US" altLang="zh-CN" sz="2800" b="1" dirty="0">
                <a:solidFill>
                  <a:srgbClr val="29415B"/>
                </a:solidFill>
                <a:latin typeface="微软雅黑" panose="020B0503020204020204" pitchFamily="34" charset="-122"/>
                <a:ea typeface="微软雅黑" panose="020B0503020204020204" pitchFamily="34" charset="-122"/>
              </a:rPr>
              <a:t>4 </a:t>
            </a:r>
            <a:r>
              <a:rPr lang="zh-CN" altLang="en-US" sz="2800" b="1" dirty="0">
                <a:solidFill>
                  <a:srgbClr val="29415B"/>
                </a:solidFill>
                <a:latin typeface="微软雅黑" panose="020B0503020204020204" pitchFamily="34" charset="-122"/>
                <a:ea typeface="微软雅黑" panose="020B0503020204020204" pitchFamily="34" charset="-122"/>
              </a:rPr>
              <a:t>从离散到连续近似：深度强化学习</a:t>
            </a:r>
            <a:endParaRPr lang="en-US" altLang="zh-CN" sz="2800" b="1" dirty="0">
              <a:solidFill>
                <a:srgbClr val="29415B"/>
              </a:solidFill>
              <a:latin typeface="微软雅黑" panose="020B0503020204020204" pitchFamily="34" charset="-122"/>
              <a:ea typeface="微软雅黑" panose="020B0503020204020204" pitchFamily="34" charset="-122"/>
            </a:endParaRPr>
          </a:p>
          <a:p>
            <a:pPr marL="571500" indent="-571500">
              <a:lnSpc>
                <a:spcPct val="150000"/>
              </a:lnSpc>
              <a:buFont typeface="Wingdings" panose="05000000000000000000" pitchFamily="2" charset="2"/>
              <a:buChar char="Ø"/>
            </a:pPr>
            <a:r>
              <a:rPr lang="en-US" altLang="zh-CN" sz="2800" b="1" dirty="0">
                <a:solidFill>
                  <a:srgbClr val="29415B"/>
                </a:solidFill>
                <a:latin typeface="微软雅黑" panose="020B0503020204020204" pitchFamily="34" charset="-122"/>
                <a:ea typeface="微软雅黑" panose="020B0503020204020204" pitchFamily="34" charset="-122"/>
              </a:rPr>
              <a:t>5 </a:t>
            </a:r>
            <a:r>
              <a:rPr lang="zh-CN" altLang="en-US" sz="2800" b="1" dirty="0">
                <a:solidFill>
                  <a:srgbClr val="29415B"/>
                </a:solidFill>
                <a:latin typeface="微软雅黑" panose="020B0503020204020204" pitchFamily="34" charset="-122"/>
                <a:ea typeface="微软雅黑" panose="020B0503020204020204" pitchFamily="34" charset="-122"/>
              </a:rPr>
              <a:t>强化学习的现在与未来</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8872DC4D-9C92-43C4-8F84-89B5BE6C72F9}"/>
              </a:ext>
            </a:extLst>
          </p:cNvPr>
          <p:cNvSpPr>
            <a:spLocks noChangeArrowheads="1"/>
          </p:cNvSpPr>
          <p:nvPr>
            <p:custDataLst>
              <p:tags r:id="rId2"/>
            </p:custDataLst>
          </p:nvPr>
        </p:nvSpPr>
        <p:spPr bwMode="auto">
          <a:xfrm>
            <a:off x="586196" y="502958"/>
            <a:ext cx="517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强化学习简介</a:t>
            </a:r>
          </a:p>
        </p:txBody>
      </p:sp>
      <p:sp>
        <p:nvSpPr>
          <p:cNvPr id="24" name="矩形 23">
            <a:extLst>
              <a:ext uri="{FF2B5EF4-FFF2-40B4-BE49-F238E27FC236}">
                <a16:creationId xmlns:a16="http://schemas.microsoft.com/office/drawing/2014/main" id="{9210D31E-44EE-4DB7-9015-B0DE6C46D074}"/>
              </a:ext>
            </a:extLst>
          </p:cNvPr>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 name="矩形 27">
            <a:extLst>
              <a:ext uri="{FF2B5EF4-FFF2-40B4-BE49-F238E27FC236}">
                <a16:creationId xmlns:a16="http://schemas.microsoft.com/office/drawing/2014/main" id="{026E257F-73E5-4D82-AC5F-DDEFE0A3EE60}"/>
              </a:ext>
            </a:extLst>
          </p:cNvPr>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 name="矩形 28">
            <a:extLst>
              <a:ext uri="{FF2B5EF4-FFF2-40B4-BE49-F238E27FC236}">
                <a16:creationId xmlns:a16="http://schemas.microsoft.com/office/drawing/2014/main" id="{E7AB470C-500A-4B7C-9181-7A20CAFCDC41}"/>
              </a:ext>
            </a:extLst>
          </p:cNvPr>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4" name="文本框 13">
            <a:extLst>
              <a:ext uri="{FF2B5EF4-FFF2-40B4-BE49-F238E27FC236}">
                <a16:creationId xmlns:a16="http://schemas.microsoft.com/office/drawing/2014/main" id="{A9DC48D5-DBD1-439F-B511-D4BDC4CE2DE8}"/>
              </a:ext>
            </a:extLst>
          </p:cNvPr>
          <p:cNvSpPr txBox="1"/>
          <p:nvPr/>
        </p:nvSpPr>
        <p:spPr>
          <a:xfrm>
            <a:off x="0" y="979043"/>
            <a:ext cx="11784850" cy="662554"/>
          </a:xfrm>
          <a:prstGeom prst="rect">
            <a:avLst/>
          </a:prstGeom>
          <a:noFill/>
        </p:spPr>
        <p:txBody>
          <a:bodyPr wrap="square" rtlCol="0">
            <a:spAutoFit/>
          </a:bodyPr>
          <a:lstStyle/>
          <a:p>
            <a:pPr marL="914400" lvl="1" indent="-457200">
              <a:lnSpc>
                <a:spcPct val="150000"/>
              </a:lnSpc>
              <a:buFont typeface="Wingdings" panose="05000000000000000000" pitchFamily="2" charset="2"/>
              <a:buChar char="u"/>
            </a:pP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与监督学习的区别</a:t>
            </a:r>
            <a:endPar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文本框 7">
            <a:extLst>
              <a:ext uri="{FF2B5EF4-FFF2-40B4-BE49-F238E27FC236}">
                <a16:creationId xmlns:a16="http://schemas.microsoft.com/office/drawing/2014/main" id="{59B77309-C39E-44AE-A344-F55667DB6501}"/>
              </a:ext>
            </a:extLst>
          </p:cNvPr>
          <p:cNvSpPr txBox="1"/>
          <p:nvPr/>
        </p:nvSpPr>
        <p:spPr>
          <a:xfrm>
            <a:off x="528636" y="1894933"/>
            <a:ext cx="11256214" cy="280794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强化学习需要输入序列数据，而监督学习需要输入独立同分布的数据（</a:t>
            </a:r>
            <a:r>
              <a:rPr lang="en-US" altLang="zh-CN" sz="2000" dirty="0" err="1">
                <a:solidFill>
                  <a:srgbClr val="00518E"/>
                </a:solidFill>
                <a:latin typeface="微软雅黑" panose="020B0503020204020204" pitchFamily="34" charset="-122"/>
                <a:ea typeface="微软雅黑" panose="020B0503020204020204" pitchFamily="34" charset="-122"/>
              </a:rPr>
              <a:t>i.i.d</a:t>
            </a:r>
            <a:r>
              <a:rPr lang="zh-CN" altLang="en-US" sz="2000" dirty="0">
                <a:solidFill>
                  <a:srgbClr val="00518E"/>
                </a:solidFill>
                <a:latin typeface="微软雅黑" panose="020B0503020204020204" pitchFamily="34" charset="-122"/>
                <a:ea typeface="微软雅黑" panose="020B0503020204020204" pitchFamily="34" charset="-122"/>
              </a:rPr>
              <a:t>）</a:t>
            </a:r>
            <a:endParaRPr lang="en-US" altLang="zh-CN" sz="2000" dirty="0">
              <a:solidFill>
                <a:srgbClr val="00518E"/>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强化学习中，学习器不会被告知去做哪个动作，而是必须去自己探索发现做哪个动作可以获得最大的回报</a:t>
            </a:r>
            <a:endParaRPr lang="en-US" altLang="zh-CN" sz="2000" dirty="0">
              <a:solidFill>
                <a:srgbClr val="00518E"/>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因为并没有“标签”或者“分数”，所以强化学习并不能像监督学习一样使用 </a:t>
            </a:r>
            <a:r>
              <a:rPr lang="en-US" altLang="zh-CN" sz="2000" dirty="0">
                <a:solidFill>
                  <a:srgbClr val="00518E"/>
                </a:solidFill>
                <a:latin typeface="微软雅黑" panose="020B0503020204020204" pitchFamily="34" charset="-122"/>
                <a:ea typeface="微软雅黑" panose="020B0503020204020204" pitchFamily="34" charset="-122"/>
              </a:rPr>
              <a:t>MSE </a:t>
            </a:r>
            <a:r>
              <a:rPr lang="zh-CN" altLang="en-US" sz="2000" dirty="0">
                <a:solidFill>
                  <a:srgbClr val="00518E"/>
                </a:solidFill>
                <a:latin typeface="微软雅黑" panose="020B0503020204020204" pitchFamily="34" charset="-122"/>
                <a:ea typeface="微软雅黑" panose="020B0503020204020204" pitchFamily="34" charset="-122"/>
              </a:rPr>
              <a:t>或者 交叉熵 等指标评估、训练</a:t>
            </a:r>
            <a:endParaRPr lang="en-US" altLang="zh-CN" sz="2000" dirty="0">
              <a:solidFill>
                <a:srgbClr val="00518E"/>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强化学习需要注意在“探索”和“利用”间找到平衡</a:t>
            </a:r>
            <a:endParaRPr lang="en-US" altLang="zh-CN" sz="1400" dirty="0">
              <a:solidFill>
                <a:srgbClr val="00518E"/>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7099563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8872DC4D-9C92-43C4-8F84-89B5BE6C72F9}"/>
              </a:ext>
            </a:extLst>
          </p:cNvPr>
          <p:cNvSpPr>
            <a:spLocks noChangeArrowheads="1"/>
          </p:cNvSpPr>
          <p:nvPr>
            <p:custDataLst>
              <p:tags r:id="rId2"/>
            </p:custDataLst>
          </p:nvPr>
        </p:nvSpPr>
        <p:spPr bwMode="auto">
          <a:xfrm>
            <a:off x="586196" y="502958"/>
            <a:ext cx="517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强化学习简介</a:t>
            </a:r>
          </a:p>
        </p:txBody>
      </p:sp>
      <p:sp>
        <p:nvSpPr>
          <p:cNvPr id="24" name="矩形 23">
            <a:extLst>
              <a:ext uri="{FF2B5EF4-FFF2-40B4-BE49-F238E27FC236}">
                <a16:creationId xmlns:a16="http://schemas.microsoft.com/office/drawing/2014/main" id="{9210D31E-44EE-4DB7-9015-B0DE6C46D074}"/>
              </a:ext>
            </a:extLst>
          </p:cNvPr>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 name="矩形 27">
            <a:extLst>
              <a:ext uri="{FF2B5EF4-FFF2-40B4-BE49-F238E27FC236}">
                <a16:creationId xmlns:a16="http://schemas.microsoft.com/office/drawing/2014/main" id="{026E257F-73E5-4D82-AC5F-DDEFE0A3EE60}"/>
              </a:ext>
            </a:extLst>
          </p:cNvPr>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 name="矩形 28">
            <a:extLst>
              <a:ext uri="{FF2B5EF4-FFF2-40B4-BE49-F238E27FC236}">
                <a16:creationId xmlns:a16="http://schemas.microsoft.com/office/drawing/2014/main" id="{E7AB470C-500A-4B7C-9181-7A20CAFCDC41}"/>
              </a:ext>
            </a:extLst>
          </p:cNvPr>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4" name="文本框 13">
            <a:extLst>
              <a:ext uri="{FF2B5EF4-FFF2-40B4-BE49-F238E27FC236}">
                <a16:creationId xmlns:a16="http://schemas.microsoft.com/office/drawing/2014/main" id="{A9DC48D5-DBD1-439F-B511-D4BDC4CE2DE8}"/>
              </a:ext>
            </a:extLst>
          </p:cNvPr>
          <p:cNvSpPr txBox="1"/>
          <p:nvPr/>
        </p:nvSpPr>
        <p:spPr>
          <a:xfrm>
            <a:off x="0" y="979043"/>
            <a:ext cx="11784850" cy="662554"/>
          </a:xfrm>
          <a:prstGeom prst="rect">
            <a:avLst/>
          </a:prstGeom>
          <a:noFill/>
        </p:spPr>
        <p:txBody>
          <a:bodyPr wrap="square" rtlCol="0">
            <a:spAutoFit/>
          </a:bodyPr>
          <a:lstStyle/>
          <a:p>
            <a:pPr marL="914400" lvl="1" indent="-457200">
              <a:lnSpc>
                <a:spcPct val="150000"/>
              </a:lnSpc>
              <a:buFont typeface="Wingdings" panose="05000000000000000000" pitchFamily="2" charset="2"/>
              <a:buChar char="u"/>
            </a:pP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为什么强化学习？</a:t>
            </a:r>
            <a:endPar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文本框 7">
            <a:extLst>
              <a:ext uri="{FF2B5EF4-FFF2-40B4-BE49-F238E27FC236}">
                <a16:creationId xmlns:a16="http://schemas.microsoft.com/office/drawing/2014/main" id="{D2E328D9-EFD3-4F50-A25B-099F21D07B63}"/>
              </a:ext>
            </a:extLst>
          </p:cNvPr>
          <p:cNvSpPr txBox="1"/>
          <p:nvPr/>
        </p:nvSpPr>
        <p:spPr>
          <a:xfrm>
            <a:off x="495298" y="1607986"/>
            <a:ext cx="11256214" cy="96128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强化学习可以取得超过人类的表现</a:t>
            </a:r>
            <a:endParaRPr lang="en-US" altLang="zh-CN" sz="2000" dirty="0">
              <a:solidFill>
                <a:srgbClr val="00518E"/>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监督学习只能“模仿”人类，无法超越数据的表现</a:t>
            </a:r>
            <a:endParaRPr lang="en-US" altLang="zh-CN" sz="1400" dirty="0">
              <a:solidFill>
                <a:srgbClr val="00518E"/>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6D9D5F16-F8EE-49A6-9335-470167C5C478}"/>
              </a:ext>
            </a:extLst>
          </p:cNvPr>
          <p:cNvPicPr>
            <a:picLocks noChangeAspect="1"/>
          </p:cNvPicPr>
          <p:nvPr/>
        </p:nvPicPr>
        <p:blipFill>
          <a:blip r:embed="rId8"/>
          <a:stretch>
            <a:fillRect/>
          </a:stretch>
        </p:blipFill>
        <p:spPr>
          <a:xfrm>
            <a:off x="421956" y="2768061"/>
            <a:ext cx="5043258" cy="3387548"/>
          </a:xfrm>
          <a:prstGeom prst="rect">
            <a:avLst/>
          </a:prstGeom>
        </p:spPr>
      </p:pic>
      <p:pic>
        <p:nvPicPr>
          <p:cNvPr id="4" name="图片 3">
            <a:extLst>
              <a:ext uri="{FF2B5EF4-FFF2-40B4-BE49-F238E27FC236}">
                <a16:creationId xmlns:a16="http://schemas.microsoft.com/office/drawing/2014/main" id="{0ED26387-4F85-4C38-B565-564A1C74A5F0}"/>
              </a:ext>
            </a:extLst>
          </p:cNvPr>
          <p:cNvPicPr>
            <a:picLocks noChangeAspect="1"/>
          </p:cNvPicPr>
          <p:nvPr/>
        </p:nvPicPr>
        <p:blipFill>
          <a:blip r:embed="rId9"/>
          <a:stretch>
            <a:fillRect/>
          </a:stretch>
        </p:blipFill>
        <p:spPr>
          <a:xfrm>
            <a:off x="5765971" y="2768062"/>
            <a:ext cx="6046376" cy="3387547"/>
          </a:xfrm>
          <a:prstGeom prst="rect">
            <a:avLst/>
          </a:prstGeom>
        </p:spPr>
      </p:pic>
    </p:spTree>
    <p:custDataLst>
      <p:tags r:id="rId1"/>
    </p:custDataLst>
    <p:extLst>
      <p:ext uri="{BB962C8B-B14F-4D97-AF65-F5344CB8AC3E}">
        <p14:creationId xmlns:p14="http://schemas.microsoft.com/office/powerpoint/2010/main" val="19629638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8872DC4D-9C92-43C4-8F84-89B5BE6C72F9}"/>
              </a:ext>
            </a:extLst>
          </p:cNvPr>
          <p:cNvSpPr>
            <a:spLocks noChangeArrowheads="1"/>
          </p:cNvSpPr>
          <p:nvPr>
            <p:custDataLst>
              <p:tags r:id="rId2"/>
            </p:custDataLst>
          </p:nvPr>
        </p:nvSpPr>
        <p:spPr bwMode="auto">
          <a:xfrm>
            <a:off x="586196" y="502958"/>
            <a:ext cx="517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强化学习简介</a:t>
            </a:r>
          </a:p>
        </p:txBody>
      </p:sp>
      <p:sp>
        <p:nvSpPr>
          <p:cNvPr id="24" name="矩形 23">
            <a:extLst>
              <a:ext uri="{FF2B5EF4-FFF2-40B4-BE49-F238E27FC236}">
                <a16:creationId xmlns:a16="http://schemas.microsoft.com/office/drawing/2014/main" id="{9210D31E-44EE-4DB7-9015-B0DE6C46D074}"/>
              </a:ext>
            </a:extLst>
          </p:cNvPr>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 name="矩形 27">
            <a:extLst>
              <a:ext uri="{FF2B5EF4-FFF2-40B4-BE49-F238E27FC236}">
                <a16:creationId xmlns:a16="http://schemas.microsoft.com/office/drawing/2014/main" id="{026E257F-73E5-4D82-AC5F-DDEFE0A3EE60}"/>
              </a:ext>
            </a:extLst>
          </p:cNvPr>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 name="矩形 28">
            <a:extLst>
              <a:ext uri="{FF2B5EF4-FFF2-40B4-BE49-F238E27FC236}">
                <a16:creationId xmlns:a16="http://schemas.microsoft.com/office/drawing/2014/main" id="{E7AB470C-500A-4B7C-9181-7A20CAFCDC41}"/>
              </a:ext>
            </a:extLst>
          </p:cNvPr>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4" name="文本框 13">
            <a:extLst>
              <a:ext uri="{FF2B5EF4-FFF2-40B4-BE49-F238E27FC236}">
                <a16:creationId xmlns:a16="http://schemas.microsoft.com/office/drawing/2014/main" id="{A9DC48D5-DBD1-439F-B511-D4BDC4CE2DE8}"/>
              </a:ext>
            </a:extLst>
          </p:cNvPr>
          <p:cNvSpPr txBox="1"/>
          <p:nvPr/>
        </p:nvSpPr>
        <p:spPr>
          <a:xfrm>
            <a:off x="0" y="979043"/>
            <a:ext cx="11784850" cy="662554"/>
          </a:xfrm>
          <a:prstGeom prst="rect">
            <a:avLst/>
          </a:prstGeom>
          <a:noFill/>
        </p:spPr>
        <p:txBody>
          <a:bodyPr wrap="square" rtlCol="0">
            <a:spAutoFit/>
          </a:bodyPr>
          <a:lstStyle/>
          <a:p>
            <a:pPr marL="914400" lvl="1" indent="-457200">
              <a:lnSpc>
                <a:spcPct val="150000"/>
              </a:lnSpc>
              <a:buFont typeface="Wingdings" panose="05000000000000000000" pitchFamily="2" charset="2"/>
              <a:buChar char="u"/>
            </a:pP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为什么强化学习？</a:t>
            </a:r>
            <a:endPar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文本框 7">
            <a:extLst>
              <a:ext uri="{FF2B5EF4-FFF2-40B4-BE49-F238E27FC236}">
                <a16:creationId xmlns:a16="http://schemas.microsoft.com/office/drawing/2014/main" id="{05B9EEDF-B1C6-4DAD-A4C3-0B1A99994891}"/>
              </a:ext>
            </a:extLst>
          </p:cNvPr>
          <p:cNvSpPr txBox="1"/>
          <p:nvPr/>
        </p:nvSpPr>
        <p:spPr>
          <a:xfrm>
            <a:off x="495298" y="1607986"/>
            <a:ext cx="11256214" cy="1884618"/>
          </a:xfrm>
          <a:prstGeom prst="rect">
            <a:avLst/>
          </a:prstGeom>
          <a:noFill/>
        </p:spPr>
        <p:txBody>
          <a:bodyPr wrap="square" rtlCol="0">
            <a:spAutoFit/>
          </a:bodyPr>
          <a:lstStyle/>
          <a:p>
            <a:pPr>
              <a:lnSpc>
                <a:spcPct val="150000"/>
              </a:lnSpc>
            </a:pPr>
            <a:r>
              <a:rPr lang="zh-CN" altLang="en-US" sz="2000" dirty="0">
                <a:solidFill>
                  <a:srgbClr val="00518E"/>
                </a:solidFill>
                <a:latin typeface="微软雅黑" panose="020B0503020204020204" pitchFamily="34" charset="-122"/>
                <a:ea typeface="微软雅黑" panose="020B0503020204020204" pitchFamily="34" charset="-122"/>
              </a:rPr>
              <a:t>强化学习在上个实际就被提出，为什么在 </a:t>
            </a:r>
            <a:r>
              <a:rPr lang="en-US" altLang="zh-CN" sz="2000" dirty="0">
                <a:solidFill>
                  <a:srgbClr val="00518E"/>
                </a:solidFill>
                <a:latin typeface="微软雅黑" panose="020B0503020204020204" pitchFamily="34" charset="-122"/>
                <a:ea typeface="微软雅黑" panose="020B0503020204020204" pitchFamily="34" charset="-122"/>
              </a:rPr>
              <a:t>2013 </a:t>
            </a:r>
            <a:r>
              <a:rPr lang="zh-CN" altLang="en-US" sz="2000" dirty="0">
                <a:solidFill>
                  <a:srgbClr val="00518E"/>
                </a:solidFill>
                <a:latin typeface="微软雅黑" panose="020B0503020204020204" pitchFamily="34" charset="-122"/>
                <a:ea typeface="微软雅黑" panose="020B0503020204020204" pitchFamily="34" charset="-122"/>
              </a:rPr>
              <a:t>年后才又火热起来？</a:t>
            </a:r>
            <a:endParaRPr lang="en-US" altLang="zh-CN" sz="2000" dirty="0">
              <a:solidFill>
                <a:srgbClr val="00518E"/>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强大的计算力： </a:t>
            </a:r>
            <a:r>
              <a:rPr lang="en-US" altLang="zh-CN" sz="2000" dirty="0">
                <a:solidFill>
                  <a:srgbClr val="00518E"/>
                </a:solidFill>
                <a:latin typeface="微软雅黑" panose="020B0503020204020204" pitchFamily="34" charset="-122"/>
                <a:ea typeface="微软雅黑" panose="020B0503020204020204" pitchFamily="34" charset="-122"/>
              </a:rPr>
              <a:t>CPU </a:t>
            </a:r>
            <a:r>
              <a:rPr lang="zh-CN" altLang="en-US" sz="2000" dirty="0">
                <a:solidFill>
                  <a:srgbClr val="00518E"/>
                </a:solidFill>
                <a:latin typeface="微软雅黑" panose="020B0503020204020204" pitchFamily="34" charset="-122"/>
                <a:ea typeface="微软雅黑" panose="020B0503020204020204" pitchFamily="34" charset="-122"/>
              </a:rPr>
              <a:t>更加强力，可以更快进行仿真推演计算</a:t>
            </a:r>
            <a:endParaRPr lang="en-US" altLang="zh-CN" sz="2000" dirty="0">
              <a:solidFill>
                <a:srgbClr val="00518E"/>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神经网络与深度学习的发展</a:t>
            </a:r>
            <a:r>
              <a:rPr lang="en-US" altLang="zh-CN" sz="2000" dirty="0">
                <a:solidFill>
                  <a:srgbClr val="00518E"/>
                </a:solidFill>
                <a:latin typeface="微软雅黑" panose="020B0503020204020204" pitchFamily="34" charset="-122"/>
                <a:ea typeface="微软雅黑" panose="020B0503020204020204" pitchFamily="34" charset="-122"/>
              </a:rPr>
              <a:t>——</a:t>
            </a:r>
            <a:r>
              <a:rPr lang="zh-CN" altLang="en-US" sz="2000" dirty="0">
                <a:solidFill>
                  <a:srgbClr val="00518E"/>
                </a:solidFill>
                <a:latin typeface="微软雅黑" panose="020B0503020204020204" pitchFamily="34" charset="-122"/>
                <a:ea typeface="微软雅黑" panose="020B0503020204020204" pitchFamily="34" charset="-122"/>
              </a:rPr>
              <a:t>深度强化学习</a:t>
            </a:r>
            <a:endParaRPr lang="en-US" altLang="zh-CN" sz="2000" dirty="0">
              <a:solidFill>
                <a:srgbClr val="00518E"/>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现实的需求：游戏</a:t>
            </a:r>
            <a:r>
              <a:rPr lang="en-US" altLang="zh-CN" sz="2000" dirty="0">
                <a:solidFill>
                  <a:srgbClr val="00518E"/>
                </a:solidFill>
                <a:latin typeface="微软雅黑" panose="020B0503020204020204" pitchFamily="34" charset="-122"/>
                <a:ea typeface="微软雅黑" panose="020B0503020204020204" pitchFamily="34" charset="-122"/>
              </a:rPr>
              <a:t>AI</a:t>
            </a:r>
            <a:r>
              <a:rPr lang="zh-CN" altLang="en-US" sz="2000" dirty="0">
                <a:solidFill>
                  <a:srgbClr val="00518E"/>
                </a:solidFill>
                <a:latin typeface="微软雅黑" panose="020B0503020204020204" pitchFamily="34" charset="-122"/>
                <a:ea typeface="微软雅黑" panose="020B0503020204020204" pitchFamily="34" charset="-122"/>
              </a:rPr>
              <a:t>，运筹优化、自动驾驶、自动控制</a:t>
            </a:r>
            <a:r>
              <a:rPr lang="en-US" altLang="zh-CN" sz="2000" dirty="0">
                <a:solidFill>
                  <a:srgbClr val="00518E"/>
                </a:solidFill>
                <a:latin typeface="微软雅黑" panose="020B0503020204020204" pitchFamily="34" charset="-122"/>
                <a:ea typeface="微软雅黑" panose="020B0503020204020204" pitchFamily="34" charset="-122"/>
              </a:rPr>
              <a:t>……</a:t>
            </a:r>
          </a:p>
        </p:txBody>
      </p:sp>
      <p:pic>
        <p:nvPicPr>
          <p:cNvPr id="3" name="图片 2">
            <a:extLst>
              <a:ext uri="{FF2B5EF4-FFF2-40B4-BE49-F238E27FC236}">
                <a16:creationId xmlns:a16="http://schemas.microsoft.com/office/drawing/2014/main" id="{E008B408-78CF-419B-8EEA-7AC57C4E99B6}"/>
              </a:ext>
            </a:extLst>
          </p:cNvPr>
          <p:cNvPicPr>
            <a:picLocks noChangeAspect="1"/>
          </p:cNvPicPr>
          <p:nvPr/>
        </p:nvPicPr>
        <p:blipFill>
          <a:blip r:embed="rId8"/>
          <a:stretch>
            <a:fillRect/>
          </a:stretch>
        </p:blipFill>
        <p:spPr>
          <a:xfrm>
            <a:off x="433518" y="3844220"/>
            <a:ext cx="11324964" cy="2241620"/>
          </a:xfrm>
          <a:prstGeom prst="rect">
            <a:avLst/>
          </a:prstGeom>
        </p:spPr>
      </p:pic>
    </p:spTree>
    <p:custDataLst>
      <p:tags r:id="rId1"/>
    </p:custDataLst>
    <p:extLst>
      <p:ext uri="{BB962C8B-B14F-4D97-AF65-F5344CB8AC3E}">
        <p14:creationId xmlns:p14="http://schemas.microsoft.com/office/powerpoint/2010/main" val="4189951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8872DC4D-9C92-43C4-8F84-89B5BE6C72F9}"/>
              </a:ext>
            </a:extLst>
          </p:cNvPr>
          <p:cNvSpPr>
            <a:spLocks noChangeArrowheads="1"/>
          </p:cNvSpPr>
          <p:nvPr>
            <p:custDataLst>
              <p:tags r:id="rId2"/>
            </p:custDataLst>
          </p:nvPr>
        </p:nvSpPr>
        <p:spPr bwMode="auto">
          <a:xfrm>
            <a:off x="586196" y="502958"/>
            <a:ext cx="517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强化学习简介</a:t>
            </a:r>
          </a:p>
        </p:txBody>
      </p:sp>
      <p:sp>
        <p:nvSpPr>
          <p:cNvPr id="24" name="矩形 23">
            <a:extLst>
              <a:ext uri="{FF2B5EF4-FFF2-40B4-BE49-F238E27FC236}">
                <a16:creationId xmlns:a16="http://schemas.microsoft.com/office/drawing/2014/main" id="{9210D31E-44EE-4DB7-9015-B0DE6C46D074}"/>
              </a:ext>
            </a:extLst>
          </p:cNvPr>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 name="矩形 27">
            <a:extLst>
              <a:ext uri="{FF2B5EF4-FFF2-40B4-BE49-F238E27FC236}">
                <a16:creationId xmlns:a16="http://schemas.microsoft.com/office/drawing/2014/main" id="{026E257F-73E5-4D82-AC5F-DDEFE0A3EE60}"/>
              </a:ext>
            </a:extLst>
          </p:cNvPr>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 name="矩形 28">
            <a:extLst>
              <a:ext uri="{FF2B5EF4-FFF2-40B4-BE49-F238E27FC236}">
                <a16:creationId xmlns:a16="http://schemas.microsoft.com/office/drawing/2014/main" id="{E7AB470C-500A-4B7C-9181-7A20CAFCDC41}"/>
              </a:ext>
            </a:extLst>
          </p:cNvPr>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4" name="文本框 13">
            <a:extLst>
              <a:ext uri="{FF2B5EF4-FFF2-40B4-BE49-F238E27FC236}">
                <a16:creationId xmlns:a16="http://schemas.microsoft.com/office/drawing/2014/main" id="{A9DC48D5-DBD1-439F-B511-D4BDC4CE2DE8}"/>
              </a:ext>
            </a:extLst>
          </p:cNvPr>
          <p:cNvSpPr txBox="1"/>
          <p:nvPr/>
        </p:nvSpPr>
        <p:spPr>
          <a:xfrm>
            <a:off x="0" y="979043"/>
            <a:ext cx="11784850" cy="662554"/>
          </a:xfrm>
          <a:prstGeom prst="rect">
            <a:avLst/>
          </a:prstGeom>
          <a:noFill/>
        </p:spPr>
        <p:txBody>
          <a:bodyPr wrap="square" rtlCol="0">
            <a:spAutoFit/>
          </a:bodyPr>
          <a:lstStyle/>
          <a:p>
            <a:pPr marL="914400" lvl="1" indent="-457200">
              <a:lnSpc>
                <a:spcPct val="150000"/>
              </a:lnSpc>
              <a:buFont typeface="Wingdings" panose="05000000000000000000" pitchFamily="2" charset="2"/>
              <a:buChar char="u"/>
            </a:pP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强化学习应用</a:t>
            </a:r>
            <a:endPar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Google's DeepMind AI Just Taught Itself To Walk">
            <a:hlinkClick r:id="" action="ppaction://media"/>
            <a:extLst>
              <a:ext uri="{FF2B5EF4-FFF2-40B4-BE49-F238E27FC236}">
                <a16:creationId xmlns:a16="http://schemas.microsoft.com/office/drawing/2014/main" id="{288E3E4B-26C2-4C7F-9040-8E0D8B7B6D33}"/>
              </a:ext>
            </a:extLst>
          </p:cNvPr>
          <p:cNvPicPr>
            <a:picLocks noChangeAspect="1"/>
          </p:cNvPicPr>
          <p:nvPr>
            <a:videoFile r:link="rId7"/>
            <p:extLst>
              <p:ext uri="{DAA4B4D4-6D71-4841-9C94-3DE7FCFB9230}">
                <p14:media xmlns:p14="http://schemas.microsoft.com/office/powerpoint/2010/main" r:embed="rId6"/>
              </p:ext>
            </p:extLst>
          </p:nvPr>
        </p:nvPicPr>
        <p:blipFill>
          <a:blip r:embed="rId10"/>
          <a:stretch>
            <a:fillRect/>
          </a:stretch>
        </p:blipFill>
        <p:spPr>
          <a:xfrm>
            <a:off x="1554480" y="1641597"/>
            <a:ext cx="9083040" cy="5109210"/>
          </a:xfrm>
          <a:prstGeom prst="rect">
            <a:avLst/>
          </a:prstGeom>
        </p:spPr>
      </p:pic>
    </p:spTree>
    <p:custDataLst>
      <p:tags r:id="rId1"/>
    </p:custDataLst>
    <p:extLst>
      <p:ext uri="{BB962C8B-B14F-4D97-AF65-F5344CB8AC3E}">
        <p14:creationId xmlns:p14="http://schemas.microsoft.com/office/powerpoint/2010/main" val="794075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8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8872DC4D-9C92-43C4-8F84-89B5BE6C72F9}"/>
              </a:ext>
            </a:extLst>
          </p:cNvPr>
          <p:cNvSpPr>
            <a:spLocks noChangeArrowheads="1"/>
          </p:cNvSpPr>
          <p:nvPr>
            <p:custDataLst>
              <p:tags r:id="rId2"/>
            </p:custDataLst>
          </p:nvPr>
        </p:nvSpPr>
        <p:spPr bwMode="auto">
          <a:xfrm>
            <a:off x="586196" y="502958"/>
            <a:ext cx="517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强化学习简介</a:t>
            </a:r>
          </a:p>
        </p:txBody>
      </p:sp>
      <p:sp>
        <p:nvSpPr>
          <p:cNvPr id="24" name="矩形 23">
            <a:extLst>
              <a:ext uri="{FF2B5EF4-FFF2-40B4-BE49-F238E27FC236}">
                <a16:creationId xmlns:a16="http://schemas.microsoft.com/office/drawing/2014/main" id="{9210D31E-44EE-4DB7-9015-B0DE6C46D074}"/>
              </a:ext>
            </a:extLst>
          </p:cNvPr>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 name="矩形 27">
            <a:extLst>
              <a:ext uri="{FF2B5EF4-FFF2-40B4-BE49-F238E27FC236}">
                <a16:creationId xmlns:a16="http://schemas.microsoft.com/office/drawing/2014/main" id="{026E257F-73E5-4D82-AC5F-DDEFE0A3EE60}"/>
              </a:ext>
            </a:extLst>
          </p:cNvPr>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 name="矩形 28">
            <a:extLst>
              <a:ext uri="{FF2B5EF4-FFF2-40B4-BE49-F238E27FC236}">
                <a16:creationId xmlns:a16="http://schemas.microsoft.com/office/drawing/2014/main" id="{E7AB470C-500A-4B7C-9181-7A20CAFCDC41}"/>
              </a:ext>
            </a:extLst>
          </p:cNvPr>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4" name="文本框 13">
            <a:extLst>
              <a:ext uri="{FF2B5EF4-FFF2-40B4-BE49-F238E27FC236}">
                <a16:creationId xmlns:a16="http://schemas.microsoft.com/office/drawing/2014/main" id="{A9DC48D5-DBD1-439F-B511-D4BDC4CE2DE8}"/>
              </a:ext>
            </a:extLst>
          </p:cNvPr>
          <p:cNvSpPr txBox="1"/>
          <p:nvPr/>
        </p:nvSpPr>
        <p:spPr>
          <a:xfrm>
            <a:off x="0" y="979043"/>
            <a:ext cx="11784850" cy="662554"/>
          </a:xfrm>
          <a:prstGeom prst="rect">
            <a:avLst/>
          </a:prstGeom>
          <a:noFill/>
        </p:spPr>
        <p:txBody>
          <a:bodyPr wrap="square" rtlCol="0">
            <a:spAutoFit/>
          </a:bodyPr>
          <a:lstStyle/>
          <a:p>
            <a:pPr marL="914400" lvl="1" indent="-457200">
              <a:lnSpc>
                <a:spcPct val="150000"/>
              </a:lnSpc>
              <a:buFont typeface="Wingdings" panose="05000000000000000000" pitchFamily="2" charset="2"/>
              <a:buChar char="u"/>
            </a:pP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强化学习应用</a:t>
            </a:r>
            <a:endPar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Learning Dexterity">
            <a:hlinkClick r:id="" action="ppaction://media"/>
            <a:extLst>
              <a:ext uri="{FF2B5EF4-FFF2-40B4-BE49-F238E27FC236}">
                <a16:creationId xmlns:a16="http://schemas.microsoft.com/office/drawing/2014/main" id="{B38AF8F0-B0E1-463C-AE8B-AF3FB1CE79D2}"/>
              </a:ext>
            </a:extLst>
          </p:cNvPr>
          <p:cNvPicPr>
            <a:picLocks noChangeAspect="1"/>
          </p:cNvPicPr>
          <p:nvPr>
            <a:videoFile r:link="rId7"/>
            <p:extLst>
              <p:ext uri="{DAA4B4D4-6D71-4841-9C94-3DE7FCFB9230}">
                <p14:media xmlns:p14="http://schemas.microsoft.com/office/powerpoint/2010/main" r:embed="rId6"/>
              </p:ext>
            </p:extLst>
          </p:nvPr>
        </p:nvPicPr>
        <p:blipFill>
          <a:blip r:embed="rId10"/>
          <a:stretch>
            <a:fillRect/>
          </a:stretch>
        </p:blipFill>
        <p:spPr>
          <a:xfrm>
            <a:off x="1595914" y="1641597"/>
            <a:ext cx="9000172" cy="5070024"/>
          </a:xfrm>
          <a:prstGeom prst="rect">
            <a:avLst/>
          </a:prstGeom>
        </p:spPr>
      </p:pic>
    </p:spTree>
    <p:custDataLst>
      <p:tags r:id="rId1"/>
    </p:custDataLst>
    <p:extLst>
      <p:ext uri="{BB962C8B-B14F-4D97-AF65-F5344CB8AC3E}">
        <p14:creationId xmlns:p14="http://schemas.microsoft.com/office/powerpoint/2010/main" val="470662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92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8872DC4D-9C92-43C4-8F84-89B5BE6C72F9}"/>
              </a:ext>
            </a:extLst>
          </p:cNvPr>
          <p:cNvSpPr>
            <a:spLocks noChangeArrowheads="1"/>
          </p:cNvSpPr>
          <p:nvPr>
            <p:custDataLst>
              <p:tags r:id="rId2"/>
            </p:custDataLst>
          </p:nvPr>
        </p:nvSpPr>
        <p:spPr bwMode="auto">
          <a:xfrm>
            <a:off x="586196" y="502958"/>
            <a:ext cx="517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强化学习简介</a:t>
            </a:r>
          </a:p>
        </p:txBody>
      </p:sp>
      <p:sp>
        <p:nvSpPr>
          <p:cNvPr id="24" name="矩形 23">
            <a:extLst>
              <a:ext uri="{FF2B5EF4-FFF2-40B4-BE49-F238E27FC236}">
                <a16:creationId xmlns:a16="http://schemas.microsoft.com/office/drawing/2014/main" id="{9210D31E-44EE-4DB7-9015-B0DE6C46D074}"/>
              </a:ext>
            </a:extLst>
          </p:cNvPr>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 name="矩形 27">
            <a:extLst>
              <a:ext uri="{FF2B5EF4-FFF2-40B4-BE49-F238E27FC236}">
                <a16:creationId xmlns:a16="http://schemas.microsoft.com/office/drawing/2014/main" id="{026E257F-73E5-4D82-AC5F-DDEFE0A3EE60}"/>
              </a:ext>
            </a:extLst>
          </p:cNvPr>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 name="矩形 28">
            <a:extLst>
              <a:ext uri="{FF2B5EF4-FFF2-40B4-BE49-F238E27FC236}">
                <a16:creationId xmlns:a16="http://schemas.microsoft.com/office/drawing/2014/main" id="{E7AB470C-500A-4B7C-9181-7A20CAFCDC41}"/>
              </a:ext>
            </a:extLst>
          </p:cNvPr>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4" name="文本框 13">
            <a:extLst>
              <a:ext uri="{FF2B5EF4-FFF2-40B4-BE49-F238E27FC236}">
                <a16:creationId xmlns:a16="http://schemas.microsoft.com/office/drawing/2014/main" id="{A9DC48D5-DBD1-439F-B511-D4BDC4CE2DE8}"/>
              </a:ext>
            </a:extLst>
          </p:cNvPr>
          <p:cNvSpPr txBox="1"/>
          <p:nvPr/>
        </p:nvSpPr>
        <p:spPr>
          <a:xfrm>
            <a:off x="0" y="979043"/>
            <a:ext cx="11784850" cy="662554"/>
          </a:xfrm>
          <a:prstGeom prst="rect">
            <a:avLst/>
          </a:prstGeom>
          <a:noFill/>
        </p:spPr>
        <p:txBody>
          <a:bodyPr wrap="square" rtlCol="0">
            <a:spAutoFit/>
          </a:bodyPr>
          <a:lstStyle/>
          <a:p>
            <a:pPr marL="914400" lvl="1" indent="-457200">
              <a:lnSpc>
                <a:spcPct val="150000"/>
              </a:lnSpc>
              <a:buFont typeface="Wingdings" panose="05000000000000000000" pitchFamily="2" charset="2"/>
              <a:buChar char="u"/>
            </a:pP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强化学习应用</a:t>
            </a:r>
            <a:endPar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Learning To Dress- Synthesizing Human Dressing Motion via Deep Reinforcement Learning">
            <a:hlinkClick r:id="" action="ppaction://media"/>
            <a:extLst>
              <a:ext uri="{FF2B5EF4-FFF2-40B4-BE49-F238E27FC236}">
                <a16:creationId xmlns:a16="http://schemas.microsoft.com/office/drawing/2014/main" id="{7590E4A7-68F9-46DB-929A-0B30CB461106}"/>
              </a:ext>
            </a:extLst>
          </p:cNvPr>
          <p:cNvPicPr>
            <a:picLocks noChangeAspect="1"/>
          </p:cNvPicPr>
          <p:nvPr>
            <a:videoFile r:link="rId7"/>
            <p:extLst>
              <p:ext uri="{DAA4B4D4-6D71-4841-9C94-3DE7FCFB9230}">
                <p14:media xmlns:p14="http://schemas.microsoft.com/office/powerpoint/2010/main" r:embed="rId6"/>
              </p:ext>
            </p:extLst>
          </p:nvPr>
        </p:nvPicPr>
        <p:blipFill>
          <a:blip r:embed="rId10"/>
          <a:stretch>
            <a:fillRect/>
          </a:stretch>
        </p:blipFill>
        <p:spPr>
          <a:xfrm>
            <a:off x="1565187" y="1641597"/>
            <a:ext cx="9061627" cy="5104643"/>
          </a:xfrm>
          <a:prstGeom prst="rect">
            <a:avLst/>
          </a:prstGeom>
        </p:spPr>
      </p:pic>
    </p:spTree>
    <p:custDataLst>
      <p:tags r:id="rId1"/>
    </p:custDataLst>
    <p:extLst>
      <p:ext uri="{BB962C8B-B14F-4D97-AF65-F5344CB8AC3E}">
        <p14:creationId xmlns:p14="http://schemas.microsoft.com/office/powerpoint/2010/main" val="2226996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779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4621530" y="-11141"/>
            <a:ext cx="7640320" cy="6881149"/>
          </a:xfrm>
          <a:prstGeom prst="rect">
            <a:avLst/>
          </a:prstGeom>
          <a:blipFill rotWithShape="1">
            <a:blip r:embed="rId10"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custDataLst>
              <p:tags r:id="rId3"/>
            </p:custDataLst>
          </p:nvPr>
        </p:nvSpPr>
        <p:spPr>
          <a:xfrm>
            <a:off x="0" y="-22860"/>
            <a:ext cx="5052695" cy="6880860"/>
          </a:xfrm>
          <a:custGeom>
            <a:avLst/>
            <a:gdLst>
              <a:gd name="connsiteX0" fmla="*/ 0 w 6119446"/>
              <a:gd name="connsiteY0" fmla="*/ 0 h 6881149"/>
              <a:gd name="connsiteX1" fmla="*/ 5473182 w 6119446"/>
              <a:gd name="connsiteY1" fmla="*/ 0 h 6881149"/>
              <a:gd name="connsiteX2" fmla="*/ 5522799 w 6119446"/>
              <a:gd name="connsiteY2" fmla="*/ 125839 h 6881149"/>
              <a:gd name="connsiteX3" fmla="*/ 6119446 w 6119446"/>
              <a:gd name="connsiteY3" fmla="*/ 3506661 h 6881149"/>
              <a:gd name="connsiteX4" fmla="*/ 5677386 w 6119446"/>
              <a:gd name="connsiteY4" fmla="*/ 6430615 h 6881149"/>
              <a:gd name="connsiteX5" fmla="*/ 5524942 w 6119446"/>
              <a:gd name="connsiteY5" fmla="*/ 6881149 h 6881149"/>
              <a:gd name="connsiteX6" fmla="*/ 0 w 6119446"/>
              <a:gd name="connsiteY6" fmla="*/ 6881149 h 688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19446" h="6881149">
                <a:moveTo>
                  <a:pt x="0" y="0"/>
                </a:moveTo>
                <a:lnTo>
                  <a:pt x="5473182" y="0"/>
                </a:lnTo>
                <a:lnTo>
                  <a:pt x="5522799" y="125839"/>
                </a:lnTo>
                <a:cubicBezTo>
                  <a:pt x="5908791" y="1180033"/>
                  <a:pt x="6119446" y="2318747"/>
                  <a:pt x="6119446" y="3506661"/>
                </a:cubicBezTo>
                <a:cubicBezTo>
                  <a:pt x="6119446" y="4524874"/>
                  <a:pt x="5964679" y="5506939"/>
                  <a:pt x="5677386" y="6430615"/>
                </a:cubicBezTo>
                <a:lnTo>
                  <a:pt x="5524942" y="6881149"/>
                </a:lnTo>
                <a:lnTo>
                  <a:pt x="0" y="6881149"/>
                </a:lnTo>
                <a:close/>
              </a:path>
            </a:pathLst>
          </a:custGeom>
          <a:solidFill>
            <a:srgbClr val="9BB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custDataLst>
              <p:tags r:id="rId4"/>
            </p:custDataLst>
          </p:nvPr>
        </p:nvSpPr>
        <p:spPr>
          <a:xfrm>
            <a:off x="4377970" y="-22860"/>
            <a:ext cx="1173802" cy="6881149"/>
          </a:xfrm>
          <a:custGeom>
            <a:avLst/>
            <a:gdLst>
              <a:gd name="connsiteX0" fmla="*/ 0 w 1173802"/>
              <a:gd name="connsiteY0" fmla="*/ 0 h 6881149"/>
              <a:gd name="connsiteX1" fmla="*/ 553595 w 1173802"/>
              <a:gd name="connsiteY1" fmla="*/ 0 h 6881149"/>
              <a:gd name="connsiteX2" fmla="*/ 577155 w 1173802"/>
              <a:gd name="connsiteY2" fmla="*/ 59753 h 6881149"/>
              <a:gd name="connsiteX3" fmla="*/ 1173802 w 1173802"/>
              <a:gd name="connsiteY3" fmla="*/ 3440575 h 6881149"/>
              <a:gd name="connsiteX4" fmla="*/ 577155 w 1173802"/>
              <a:gd name="connsiteY4" fmla="*/ 6821398 h 6881149"/>
              <a:gd name="connsiteX5" fmla="*/ 553596 w 1173802"/>
              <a:gd name="connsiteY5" fmla="*/ 6881149 h 6881149"/>
              <a:gd name="connsiteX6" fmla="*/ 51760 w 1173802"/>
              <a:gd name="connsiteY6" fmla="*/ 6881149 h 6881149"/>
              <a:gd name="connsiteX7" fmla="*/ 204204 w 1173802"/>
              <a:gd name="connsiteY7" fmla="*/ 6430615 h 6881149"/>
              <a:gd name="connsiteX8" fmla="*/ 646264 w 1173802"/>
              <a:gd name="connsiteY8" fmla="*/ 3506661 h 6881149"/>
              <a:gd name="connsiteX9" fmla="*/ 49617 w 1173802"/>
              <a:gd name="connsiteY9" fmla="*/ 125839 h 6881149"/>
              <a:gd name="connsiteX10" fmla="*/ 0 w 1173802"/>
              <a:gd name="connsiteY10" fmla="*/ 0 h 688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802" h="6881149">
                <a:moveTo>
                  <a:pt x="0" y="0"/>
                </a:moveTo>
                <a:lnTo>
                  <a:pt x="553595" y="0"/>
                </a:lnTo>
                <a:lnTo>
                  <a:pt x="577155" y="59753"/>
                </a:lnTo>
                <a:cubicBezTo>
                  <a:pt x="963147" y="1113947"/>
                  <a:pt x="1173802" y="2252660"/>
                  <a:pt x="1173802" y="3440575"/>
                </a:cubicBezTo>
                <a:cubicBezTo>
                  <a:pt x="1173802" y="4628490"/>
                  <a:pt x="963147" y="5767203"/>
                  <a:pt x="577155" y="6821398"/>
                </a:cubicBezTo>
                <a:lnTo>
                  <a:pt x="553596" y="6881149"/>
                </a:lnTo>
                <a:lnTo>
                  <a:pt x="51760" y="6881149"/>
                </a:lnTo>
                <a:lnTo>
                  <a:pt x="204204" y="6430615"/>
                </a:lnTo>
                <a:cubicBezTo>
                  <a:pt x="491497" y="5506939"/>
                  <a:pt x="646264" y="4524874"/>
                  <a:pt x="646264" y="3506661"/>
                </a:cubicBezTo>
                <a:cubicBezTo>
                  <a:pt x="646264" y="2318747"/>
                  <a:pt x="435609" y="1180033"/>
                  <a:pt x="49617" y="125839"/>
                </a:cubicBezTo>
                <a:lnTo>
                  <a:pt x="0" y="0"/>
                </a:lnTo>
                <a:close/>
              </a:path>
            </a:pathLst>
          </a:cu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custDataLst>
              <p:tags r:id="rId5"/>
            </p:custDataLst>
          </p:nvPr>
        </p:nvSpPr>
        <p:spPr>
          <a:xfrm>
            <a:off x="507357" y="708380"/>
            <a:ext cx="3252486" cy="645160"/>
          </a:xfrm>
          <a:prstGeom prst="rect">
            <a:avLst/>
          </a:prstGeom>
          <a:noFill/>
        </p:spPr>
        <p:txBody>
          <a:bodyPr wrap="square"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PART 3</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custDataLst>
              <p:tags r:id="rId6"/>
            </p:custDataLst>
          </p:nvPr>
        </p:nvSpPr>
        <p:spPr>
          <a:xfrm>
            <a:off x="383904" y="2796195"/>
            <a:ext cx="4748168" cy="1446550"/>
          </a:xfrm>
          <a:prstGeom prst="rect">
            <a:avLst/>
          </a:prstGeom>
          <a:noFill/>
        </p:spPr>
        <p:txBody>
          <a:bodyPr wrap="square" rtlCol="0">
            <a:spAutoFit/>
          </a:bodyPr>
          <a:lstStyle/>
          <a:p>
            <a:r>
              <a:rPr lang="zh-CN" altLang="en-US" sz="4400" b="1" dirty="0">
                <a:solidFill>
                  <a:srgbClr val="00518E"/>
                </a:solidFill>
                <a:latin typeface="微软雅黑" panose="020B0503020204020204" pitchFamily="34" charset="-122"/>
                <a:ea typeface="微软雅黑" panose="020B0503020204020204" pitchFamily="34" charset="-122"/>
              </a:rPr>
              <a:t>马尔可夫</a:t>
            </a:r>
            <a:endParaRPr lang="en-US" altLang="zh-CN" sz="4400" b="1" dirty="0">
              <a:solidFill>
                <a:srgbClr val="00518E"/>
              </a:solidFill>
              <a:latin typeface="微软雅黑" panose="020B0503020204020204" pitchFamily="34" charset="-122"/>
              <a:ea typeface="微软雅黑" panose="020B0503020204020204" pitchFamily="34" charset="-122"/>
            </a:endParaRPr>
          </a:p>
          <a:p>
            <a:r>
              <a:rPr lang="zh-CN" altLang="en-US" sz="4400" b="1" dirty="0">
                <a:solidFill>
                  <a:srgbClr val="00518E"/>
                </a:solidFill>
                <a:latin typeface="微软雅黑" panose="020B0503020204020204" pitchFamily="34" charset="-122"/>
                <a:ea typeface="微软雅黑" panose="020B0503020204020204" pitchFamily="34" charset="-122"/>
              </a:rPr>
              <a:t>序列决策过程</a:t>
            </a:r>
          </a:p>
        </p:txBody>
      </p:sp>
      <p:cxnSp>
        <p:nvCxnSpPr>
          <p:cNvPr id="22" name="直接连接符 21"/>
          <p:cNvCxnSpPr/>
          <p:nvPr>
            <p:custDataLst>
              <p:tags r:id="rId7"/>
            </p:custDataLst>
          </p:nvPr>
        </p:nvCxnSpPr>
        <p:spPr>
          <a:xfrm>
            <a:off x="622893" y="4730692"/>
            <a:ext cx="76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1"/>
          <p:cNvSpPr>
            <a:spLocks noChangeArrowheads="1"/>
          </p:cNvSpPr>
          <p:nvPr>
            <p:custDataLst>
              <p:tags r:id="rId8"/>
            </p:custDataLst>
          </p:nvPr>
        </p:nvSpPr>
        <p:spPr bwMode="auto">
          <a:xfrm>
            <a:off x="704704" y="3169417"/>
            <a:ext cx="4106569" cy="294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20000"/>
              </a:lnSpc>
              <a:spcBef>
                <a:spcPct val="20000"/>
              </a:spcBef>
            </a:pPr>
            <a:endParaRPr lang="zh-CN" altLang="en-US" sz="1600" dirty="0">
              <a:solidFill>
                <a:schemeClr val="bg1"/>
              </a:solidFill>
              <a:sym typeface="Arial" panose="020B0604020202020204" pitchFamily="34" charset="0"/>
            </a:endParaRPr>
          </a:p>
        </p:txBody>
      </p:sp>
      <p:pic>
        <p:nvPicPr>
          <p:cNvPr id="15" name="图片 14"/>
          <p:cNvPicPr>
            <a:picLocks noChangeAspect="1"/>
          </p:cNvPicPr>
          <p:nvPr/>
        </p:nvPicPr>
        <p:blipFill>
          <a:blip r:embed="rId11" cstate="print"/>
          <a:stretch>
            <a:fillRect/>
          </a:stretch>
        </p:blipFill>
        <p:spPr>
          <a:xfrm>
            <a:off x="205740" y="6332220"/>
            <a:ext cx="2263588" cy="384810"/>
          </a:xfrm>
          <a:prstGeom prst="rect">
            <a:avLst/>
          </a:prstGeom>
        </p:spPr>
      </p:pic>
      <p:pic>
        <p:nvPicPr>
          <p:cNvPr id="17" name="图片 16" descr="WeChat 圖片_20210401191348"/>
          <p:cNvPicPr>
            <a:picLocks noChangeAspect="1"/>
          </p:cNvPicPr>
          <p:nvPr/>
        </p:nvPicPr>
        <p:blipFill>
          <a:blip r:embed="rId12" cstate="print"/>
          <a:stretch>
            <a:fillRect/>
          </a:stretch>
        </p:blipFill>
        <p:spPr>
          <a:xfrm>
            <a:off x="10028555" y="-569862"/>
            <a:ext cx="2163445" cy="2034540"/>
          </a:xfrm>
          <a:prstGeom prst="rect">
            <a:avLst/>
          </a:prstGeom>
        </p:spPr>
      </p:pic>
    </p:spTree>
    <p:custDataLst>
      <p:tags r:id="rId1"/>
    </p:custDataLst>
    <p:extLst>
      <p:ext uri="{BB962C8B-B14F-4D97-AF65-F5344CB8AC3E}">
        <p14:creationId xmlns:p14="http://schemas.microsoft.com/office/powerpoint/2010/main" val="14302084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8872DC4D-9C92-43C4-8F84-89B5BE6C72F9}"/>
              </a:ext>
            </a:extLst>
          </p:cNvPr>
          <p:cNvSpPr>
            <a:spLocks noChangeArrowheads="1"/>
          </p:cNvSpPr>
          <p:nvPr>
            <p:custDataLst>
              <p:tags r:id="rId2"/>
            </p:custDataLst>
          </p:nvPr>
        </p:nvSpPr>
        <p:spPr bwMode="auto">
          <a:xfrm>
            <a:off x="586196" y="502958"/>
            <a:ext cx="517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马尔可夫序列决策过程</a:t>
            </a:r>
          </a:p>
        </p:txBody>
      </p:sp>
      <p:sp>
        <p:nvSpPr>
          <p:cNvPr id="24" name="矩形 23">
            <a:extLst>
              <a:ext uri="{FF2B5EF4-FFF2-40B4-BE49-F238E27FC236}">
                <a16:creationId xmlns:a16="http://schemas.microsoft.com/office/drawing/2014/main" id="{9210D31E-44EE-4DB7-9015-B0DE6C46D074}"/>
              </a:ext>
            </a:extLst>
          </p:cNvPr>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 name="矩形 27">
            <a:extLst>
              <a:ext uri="{FF2B5EF4-FFF2-40B4-BE49-F238E27FC236}">
                <a16:creationId xmlns:a16="http://schemas.microsoft.com/office/drawing/2014/main" id="{026E257F-73E5-4D82-AC5F-DDEFE0A3EE60}"/>
              </a:ext>
            </a:extLst>
          </p:cNvPr>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 name="矩形 28">
            <a:extLst>
              <a:ext uri="{FF2B5EF4-FFF2-40B4-BE49-F238E27FC236}">
                <a16:creationId xmlns:a16="http://schemas.microsoft.com/office/drawing/2014/main" id="{E7AB470C-500A-4B7C-9181-7A20CAFCDC41}"/>
              </a:ext>
            </a:extLst>
          </p:cNvPr>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4" name="文本框 13">
            <a:extLst>
              <a:ext uri="{FF2B5EF4-FFF2-40B4-BE49-F238E27FC236}">
                <a16:creationId xmlns:a16="http://schemas.microsoft.com/office/drawing/2014/main" id="{A9DC48D5-DBD1-439F-B511-D4BDC4CE2DE8}"/>
              </a:ext>
            </a:extLst>
          </p:cNvPr>
          <p:cNvSpPr txBox="1"/>
          <p:nvPr/>
        </p:nvSpPr>
        <p:spPr>
          <a:xfrm>
            <a:off x="0" y="979043"/>
            <a:ext cx="11784850" cy="662554"/>
          </a:xfrm>
          <a:prstGeom prst="rect">
            <a:avLst/>
          </a:prstGeom>
          <a:noFill/>
        </p:spPr>
        <p:txBody>
          <a:bodyPr wrap="square" rtlCol="0">
            <a:spAutoFit/>
          </a:bodyPr>
          <a:lstStyle/>
          <a:p>
            <a:pPr marL="914400" lvl="1" indent="-457200">
              <a:lnSpc>
                <a:spcPct val="150000"/>
              </a:lnSpc>
              <a:buFont typeface="Wingdings" panose="05000000000000000000" pitchFamily="2" charset="2"/>
              <a:buChar char="u"/>
            </a:pP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基础元素：智能体与环境</a:t>
            </a:r>
            <a:endPar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9CB29D9B-550C-4CD4-930A-6E4AC3BDFFDD}"/>
              </a:ext>
            </a:extLst>
          </p:cNvPr>
          <p:cNvPicPr>
            <a:picLocks noChangeAspect="1"/>
          </p:cNvPicPr>
          <p:nvPr/>
        </p:nvPicPr>
        <p:blipFill>
          <a:blip r:embed="rId8"/>
          <a:stretch>
            <a:fillRect/>
          </a:stretch>
        </p:blipFill>
        <p:spPr>
          <a:xfrm>
            <a:off x="1023148" y="1747376"/>
            <a:ext cx="10145703" cy="4328304"/>
          </a:xfrm>
          <a:prstGeom prst="rect">
            <a:avLst/>
          </a:prstGeom>
        </p:spPr>
      </p:pic>
    </p:spTree>
    <p:custDataLst>
      <p:tags r:id="rId1"/>
    </p:custDataLst>
    <p:extLst>
      <p:ext uri="{BB962C8B-B14F-4D97-AF65-F5344CB8AC3E}">
        <p14:creationId xmlns:p14="http://schemas.microsoft.com/office/powerpoint/2010/main" val="32391020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8872DC4D-9C92-43C4-8F84-89B5BE6C72F9}"/>
              </a:ext>
            </a:extLst>
          </p:cNvPr>
          <p:cNvSpPr>
            <a:spLocks noChangeArrowheads="1"/>
          </p:cNvSpPr>
          <p:nvPr>
            <p:custDataLst>
              <p:tags r:id="rId2"/>
            </p:custDataLst>
          </p:nvPr>
        </p:nvSpPr>
        <p:spPr bwMode="auto">
          <a:xfrm>
            <a:off x="586196" y="502958"/>
            <a:ext cx="517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马尔可夫序列决策过程</a:t>
            </a:r>
          </a:p>
        </p:txBody>
      </p:sp>
      <p:sp>
        <p:nvSpPr>
          <p:cNvPr id="24" name="矩形 23">
            <a:extLst>
              <a:ext uri="{FF2B5EF4-FFF2-40B4-BE49-F238E27FC236}">
                <a16:creationId xmlns:a16="http://schemas.microsoft.com/office/drawing/2014/main" id="{9210D31E-44EE-4DB7-9015-B0DE6C46D074}"/>
              </a:ext>
            </a:extLst>
          </p:cNvPr>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 name="矩形 27">
            <a:extLst>
              <a:ext uri="{FF2B5EF4-FFF2-40B4-BE49-F238E27FC236}">
                <a16:creationId xmlns:a16="http://schemas.microsoft.com/office/drawing/2014/main" id="{026E257F-73E5-4D82-AC5F-DDEFE0A3EE60}"/>
              </a:ext>
            </a:extLst>
          </p:cNvPr>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 name="矩形 28">
            <a:extLst>
              <a:ext uri="{FF2B5EF4-FFF2-40B4-BE49-F238E27FC236}">
                <a16:creationId xmlns:a16="http://schemas.microsoft.com/office/drawing/2014/main" id="{E7AB470C-500A-4B7C-9181-7A20CAFCDC41}"/>
              </a:ext>
            </a:extLst>
          </p:cNvPr>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4" name="文本框 13">
            <a:extLst>
              <a:ext uri="{FF2B5EF4-FFF2-40B4-BE49-F238E27FC236}">
                <a16:creationId xmlns:a16="http://schemas.microsoft.com/office/drawing/2014/main" id="{A9DC48D5-DBD1-439F-B511-D4BDC4CE2DE8}"/>
              </a:ext>
            </a:extLst>
          </p:cNvPr>
          <p:cNvSpPr txBox="1"/>
          <p:nvPr/>
        </p:nvSpPr>
        <p:spPr>
          <a:xfrm>
            <a:off x="0" y="979043"/>
            <a:ext cx="11784850" cy="662554"/>
          </a:xfrm>
          <a:prstGeom prst="rect">
            <a:avLst/>
          </a:prstGeom>
          <a:noFill/>
        </p:spPr>
        <p:txBody>
          <a:bodyPr wrap="square" rtlCol="0">
            <a:spAutoFit/>
          </a:bodyPr>
          <a:lstStyle/>
          <a:p>
            <a:pPr marL="914400" lvl="1" indent="-457200">
              <a:lnSpc>
                <a:spcPct val="150000"/>
              </a:lnSpc>
              <a:buFont typeface="Wingdings" panose="05000000000000000000" pitchFamily="2" charset="2"/>
              <a:buChar char="u"/>
            </a:pP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基础元素：智能体与环境</a:t>
            </a:r>
            <a:endPar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9CB29D9B-550C-4CD4-930A-6E4AC3BDFFDD}"/>
              </a:ext>
            </a:extLst>
          </p:cNvPr>
          <p:cNvPicPr>
            <a:picLocks noChangeAspect="1"/>
          </p:cNvPicPr>
          <p:nvPr/>
        </p:nvPicPr>
        <p:blipFill>
          <a:blip r:embed="rId8"/>
          <a:stretch>
            <a:fillRect/>
          </a:stretch>
        </p:blipFill>
        <p:spPr>
          <a:xfrm>
            <a:off x="304798" y="2484048"/>
            <a:ext cx="6811545" cy="2905904"/>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40A9668-8850-434F-8C43-2945108CE90C}"/>
                  </a:ext>
                </a:extLst>
              </p:cNvPr>
              <p:cNvSpPr txBox="1"/>
              <p:nvPr/>
            </p:nvSpPr>
            <p:spPr>
              <a:xfrm>
                <a:off x="7119620" y="1026178"/>
                <a:ext cx="4916148" cy="3269613"/>
              </a:xfrm>
              <a:prstGeom prst="rect">
                <a:avLst/>
              </a:prstGeom>
              <a:noFill/>
            </p:spPr>
            <p:txBody>
              <a:bodyPr wrap="square" rtlCol="0">
                <a:spAutoFit/>
              </a:bodyPr>
              <a:lstStyle/>
              <a:p>
                <a:pPr>
                  <a:lnSpc>
                    <a:spcPct val="150000"/>
                  </a:lnSpc>
                </a:pPr>
                <a:r>
                  <a:rPr lang="zh-CN" altLang="en-US" sz="2000" dirty="0">
                    <a:solidFill>
                      <a:srgbClr val="00518E"/>
                    </a:solidFill>
                    <a:ea typeface="微软雅黑" panose="020B0503020204020204" pitchFamily="34" charset="-122"/>
                  </a:rPr>
                  <a:t>机器人处于</a:t>
                </a:r>
                <a14:m>
                  <m:oMath xmlns:m="http://schemas.openxmlformats.org/officeDocument/2006/math">
                    <m:sSub>
                      <m:sSubPr>
                        <m:ctrlPr>
                          <a:rPr lang="en-US" altLang="zh-CN" sz="2000" b="0" i="1" smtClean="0">
                            <a:solidFill>
                              <a:srgbClr val="00518E"/>
                            </a:solidFill>
                            <a:latin typeface="Cambria Math" panose="02040503050406030204" pitchFamily="18" charset="0"/>
                            <a:ea typeface="微软雅黑" panose="020B0503020204020204" pitchFamily="34" charset="-122"/>
                          </a:rPr>
                        </m:ctrlPr>
                      </m:sSubPr>
                      <m:e>
                        <m:r>
                          <a:rPr lang="en-US" altLang="zh-CN" sz="2000" b="0" i="1" smtClean="0">
                            <a:solidFill>
                              <a:srgbClr val="00518E"/>
                            </a:solidFill>
                            <a:latin typeface="Cambria Math" panose="02040503050406030204" pitchFamily="18" charset="0"/>
                            <a:ea typeface="微软雅黑" panose="020B0503020204020204" pitchFamily="34" charset="-122"/>
                          </a:rPr>
                          <m:t>𝑠</m:t>
                        </m:r>
                      </m:e>
                      <m:sub>
                        <m:r>
                          <a:rPr lang="en-US" altLang="zh-CN" sz="2000" b="0" i="1" smtClean="0">
                            <a:solidFill>
                              <a:srgbClr val="00518E"/>
                            </a:solidFill>
                            <a:latin typeface="Cambria Math" panose="02040503050406030204" pitchFamily="18" charset="0"/>
                            <a:ea typeface="微软雅黑" panose="020B0503020204020204" pitchFamily="34" charset="-122"/>
                          </a:rPr>
                          <m:t>1</m:t>
                        </m:r>
                      </m:sub>
                    </m:sSub>
                  </m:oMath>
                </a14:m>
                <a:r>
                  <a:rPr lang="zh-CN" altLang="en-US" sz="2000" dirty="0">
                    <a:solidFill>
                      <a:srgbClr val="00518E"/>
                    </a:solidFill>
                    <a:latin typeface="微软雅黑" panose="020B0503020204020204" pitchFamily="34" charset="-122"/>
                    <a:ea typeface="微软雅黑" panose="020B0503020204020204" pitchFamily="34" charset="-122"/>
                  </a:rPr>
                  <a:t>状态</a:t>
                </a:r>
                <a:endParaRPr lang="en-US" altLang="zh-CN" sz="2000" dirty="0">
                  <a:solidFill>
                    <a:srgbClr val="00518E"/>
                  </a:solidFill>
                  <a:latin typeface="微软雅黑" panose="020B0503020204020204" pitchFamily="34" charset="-122"/>
                  <a:ea typeface="微软雅黑" panose="020B0503020204020204" pitchFamily="34" charset="-122"/>
                </a:endParaRPr>
              </a:p>
              <a:p>
                <a:pPr marL="342900" indent="-342900">
                  <a:lnSpc>
                    <a:spcPct val="150000"/>
                  </a:lnSpc>
                  <a:buFontTx/>
                  <a:buChar char="-"/>
                </a:pPr>
                <a:r>
                  <a:rPr lang="zh-CN" altLang="en-US" sz="2000" dirty="0">
                    <a:solidFill>
                      <a:srgbClr val="00518E"/>
                    </a:solidFill>
                    <a:latin typeface="微软雅黑" panose="020B0503020204020204" pitchFamily="34" charset="-122"/>
                    <a:ea typeface="微软雅黑" panose="020B0503020204020204" pitchFamily="34" charset="-122"/>
                  </a:rPr>
                  <a:t>选择动作</a:t>
                </a:r>
                <a14:m>
                  <m:oMath xmlns:m="http://schemas.openxmlformats.org/officeDocument/2006/math">
                    <m:sSub>
                      <m:sSubPr>
                        <m:ctrlPr>
                          <a:rPr lang="en-US" altLang="zh-CN" sz="2000" b="0" i="1" dirty="0" smtClean="0">
                            <a:solidFill>
                              <a:srgbClr val="00518E"/>
                            </a:solidFill>
                            <a:latin typeface="Cambria Math" panose="02040503050406030204" pitchFamily="18" charset="0"/>
                            <a:ea typeface="微软雅黑" panose="020B0503020204020204" pitchFamily="34" charset="-122"/>
                          </a:rPr>
                        </m:ctrlPr>
                      </m:sSubPr>
                      <m:e>
                        <m:r>
                          <m:rPr>
                            <m:sty m:val="p"/>
                          </m:rPr>
                          <a:rPr lang="en-US" altLang="zh-CN" sz="2000" i="1" dirty="0">
                            <a:solidFill>
                              <a:srgbClr val="00518E"/>
                            </a:solidFill>
                            <a:latin typeface="Cambria Math" panose="02040503050406030204" pitchFamily="18" charset="0"/>
                            <a:ea typeface="微软雅黑" panose="020B0503020204020204" pitchFamily="34" charset="-122"/>
                          </a:rPr>
                          <m:t>a</m:t>
                        </m:r>
                      </m:e>
                      <m:sub>
                        <m:r>
                          <a:rPr lang="en-US" altLang="zh-CN" sz="2000" b="0" i="1" dirty="0" smtClean="0">
                            <a:solidFill>
                              <a:srgbClr val="00518E"/>
                            </a:solidFill>
                            <a:latin typeface="Cambria Math" panose="02040503050406030204" pitchFamily="18" charset="0"/>
                            <a:ea typeface="微软雅黑" panose="020B0503020204020204" pitchFamily="34" charset="-122"/>
                          </a:rPr>
                          <m:t>1</m:t>
                        </m:r>
                      </m:sub>
                    </m:sSub>
                  </m:oMath>
                </a14:m>
                <a:r>
                  <a:rPr lang="zh-CN" altLang="en-US" sz="2000" dirty="0">
                    <a:solidFill>
                      <a:srgbClr val="00518E"/>
                    </a:solidFill>
                    <a:latin typeface="微软雅黑" panose="020B0503020204020204" pitchFamily="34" charset="-122"/>
                    <a:ea typeface="微软雅黑" panose="020B0503020204020204" pitchFamily="34" charset="-122"/>
                  </a:rPr>
                  <a:t>，有可能转移到状态</a:t>
                </a:r>
                <a14:m>
                  <m:oMath xmlns:m="http://schemas.openxmlformats.org/officeDocument/2006/math">
                    <m:sSub>
                      <m:sSubPr>
                        <m:ctrlPr>
                          <a:rPr lang="en-US" altLang="zh-CN" sz="2000" b="0" i="1" smtClean="0">
                            <a:solidFill>
                              <a:srgbClr val="00518E"/>
                            </a:solidFill>
                            <a:latin typeface="Cambria Math" panose="02040503050406030204" pitchFamily="18" charset="0"/>
                            <a:ea typeface="微软雅黑" panose="020B0503020204020204" pitchFamily="34" charset="-122"/>
                          </a:rPr>
                        </m:ctrlPr>
                      </m:sSubPr>
                      <m:e>
                        <m:r>
                          <a:rPr lang="en-US" altLang="zh-CN" sz="2000" b="0" i="1" smtClean="0">
                            <a:solidFill>
                              <a:srgbClr val="00518E"/>
                            </a:solidFill>
                            <a:latin typeface="Cambria Math" panose="02040503050406030204" pitchFamily="18" charset="0"/>
                            <a:ea typeface="微软雅黑" panose="020B0503020204020204" pitchFamily="34" charset="-122"/>
                          </a:rPr>
                          <m:t>𝑠</m:t>
                        </m:r>
                      </m:e>
                      <m:sub>
                        <m:r>
                          <a:rPr lang="en-US" altLang="zh-CN" sz="2000" b="0" i="1" smtClean="0">
                            <a:solidFill>
                              <a:srgbClr val="00518E"/>
                            </a:solidFill>
                            <a:latin typeface="Cambria Math" panose="02040503050406030204" pitchFamily="18" charset="0"/>
                            <a:ea typeface="微软雅黑" panose="020B0503020204020204" pitchFamily="34" charset="-122"/>
                          </a:rPr>
                          <m:t>5</m:t>
                        </m:r>
                      </m:sub>
                    </m:sSub>
                  </m:oMath>
                </a14:m>
                <a:r>
                  <a:rPr lang="zh-CN" altLang="en-US" sz="2000" dirty="0">
                    <a:solidFill>
                      <a:srgbClr val="00518E"/>
                    </a:solidFill>
                    <a:latin typeface="微软雅黑" panose="020B0503020204020204" pitchFamily="34" charset="-122"/>
                    <a:ea typeface="微软雅黑" panose="020B0503020204020204" pitchFamily="34" charset="-122"/>
                  </a:rPr>
                  <a:t>并获得</a:t>
                </a:r>
                <a14:m>
                  <m:oMath xmlns:m="http://schemas.openxmlformats.org/officeDocument/2006/math">
                    <m:sSub>
                      <m:sSubPr>
                        <m:ctrlPr>
                          <a:rPr lang="en-US" altLang="zh-CN" sz="2000" b="0" i="1" smtClean="0">
                            <a:solidFill>
                              <a:srgbClr val="00518E"/>
                            </a:solidFill>
                            <a:latin typeface="Cambria Math" panose="02040503050406030204" pitchFamily="18" charset="0"/>
                            <a:ea typeface="微软雅黑" panose="020B0503020204020204" pitchFamily="34" charset="-122"/>
                          </a:rPr>
                        </m:ctrlPr>
                      </m:sSubPr>
                      <m:e>
                        <m:r>
                          <a:rPr lang="en-US" altLang="zh-CN" sz="2000" b="0" i="1" smtClean="0">
                            <a:solidFill>
                              <a:srgbClr val="00518E"/>
                            </a:solidFill>
                            <a:latin typeface="Cambria Math" panose="02040503050406030204" pitchFamily="18" charset="0"/>
                            <a:ea typeface="微软雅黑" panose="020B0503020204020204" pitchFamily="34" charset="-122"/>
                          </a:rPr>
                          <m:t>𝑟</m:t>
                        </m:r>
                      </m:e>
                      <m:sub>
                        <m:r>
                          <a:rPr lang="en-US" altLang="zh-CN" sz="2000" b="0" i="1" smtClean="0">
                            <a:solidFill>
                              <a:srgbClr val="00518E"/>
                            </a:solidFill>
                            <a:latin typeface="Cambria Math" panose="02040503050406030204" pitchFamily="18" charset="0"/>
                            <a:ea typeface="微软雅黑" panose="020B0503020204020204" pitchFamily="34" charset="-122"/>
                          </a:rPr>
                          <m:t>4</m:t>
                        </m:r>
                      </m:sub>
                    </m:sSub>
                  </m:oMath>
                </a14:m>
                <a:r>
                  <a:rPr lang="zh-CN" altLang="en-US" sz="2000" dirty="0">
                    <a:solidFill>
                      <a:srgbClr val="00518E"/>
                    </a:solidFill>
                    <a:latin typeface="微软雅黑" panose="020B0503020204020204" pitchFamily="34" charset="-122"/>
                    <a:ea typeface="微软雅黑" panose="020B0503020204020204" pitchFamily="34" charset="-122"/>
                  </a:rPr>
                  <a:t>的反馈；也有可能转移到状态</a:t>
                </a:r>
                <a14:m>
                  <m:oMath xmlns:m="http://schemas.openxmlformats.org/officeDocument/2006/math">
                    <m:sSub>
                      <m:sSubPr>
                        <m:ctrlPr>
                          <a:rPr lang="en-US" altLang="zh-CN" sz="2000" i="1">
                            <a:solidFill>
                              <a:srgbClr val="00518E"/>
                            </a:solidFill>
                            <a:latin typeface="Cambria Math" panose="02040503050406030204" pitchFamily="18" charset="0"/>
                            <a:ea typeface="微软雅黑" panose="020B0503020204020204" pitchFamily="34" charset="-122"/>
                          </a:rPr>
                        </m:ctrlPr>
                      </m:sSubPr>
                      <m:e>
                        <m:r>
                          <a:rPr lang="en-US" altLang="zh-CN" sz="2000" i="1">
                            <a:solidFill>
                              <a:srgbClr val="00518E"/>
                            </a:solidFill>
                            <a:latin typeface="Cambria Math" panose="02040503050406030204" pitchFamily="18" charset="0"/>
                            <a:ea typeface="微软雅黑" panose="020B0503020204020204" pitchFamily="34" charset="-122"/>
                          </a:rPr>
                          <m:t>𝑠</m:t>
                        </m:r>
                      </m:e>
                      <m:sub>
                        <m:r>
                          <a:rPr lang="en-US" altLang="zh-CN" sz="2000" b="0" i="1" smtClean="0">
                            <a:solidFill>
                              <a:srgbClr val="00518E"/>
                            </a:solidFill>
                            <a:latin typeface="Cambria Math" panose="02040503050406030204" pitchFamily="18" charset="0"/>
                            <a:ea typeface="微软雅黑" panose="020B0503020204020204" pitchFamily="34" charset="-122"/>
                          </a:rPr>
                          <m:t>4</m:t>
                        </m:r>
                      </m:sub>
                    </m:sSub>
                  </m:oMath>
                </a14:m>
                <a:r>
                  <a:rPr lang="zh-CN" altLang="en-US" sz="2000" dirty="0">
                    <a:solidFill>
                      <a:srgbClr val="00518E"/>
                    </a:solidFill>
                    <a:latin typeface="微软雅黑" panose="020B0503020204020204" pitchFamily="34" charset="-122"/>
                    <a:ea typeface="微软雅黑" panose="020B0503020204020204" pitchFamily="34" charset="-122"/>
                  </a:rPr>
                  <a:t>并获得</a:t>
                </a:r>
                <a14:m>
                  <m:oMath xmlns:m="http://schemas.openxmlformats.org/officeDocument/2006/math">
                    <m:sSub>
                      <m:sSubPr>
                        <m:ctrlPr>
                          <a:rPr lang="en-US" altLang="zh-CN" sz="2000" i="1">
                            <a:solidFill>
                              <a:srgbClr val="00518E"/>
                            </a:solidFill>
                            <a:latin typeface="Cambria Math" panose="02040503050406030204" pitchFamily="18" charset="0"/>
                            <a:ea typeface="微软雅黑" panose="020B0503020204020204" pitchFamily="34" charset="-122"/>
                          </a:rPr>
                        </m:ctrlPr>
                      </m:sSubPr>
                      <m:e>
                        <m:r>
                          <a:rPr lang="en-US" altLang="zh-CN" sz="2000" i="1">
                            <a:solidFill>
                              <a:srgbClr val="00518E"/>
                            </a:solidFill>
                            <a:latin typeface="Cambria Math" panose="02040503050406030204" pitchFamily="18" charset="0"/>
                            <a:ea typeface="微软雅黑" panose="020B0503020204020204" pitchFamily="34" charset="-122"/>
                          </a:rPr>
                          <m:t>𝑟</m:t>
                        </m:r>
                      </m:e>
                      <m:sub>
                        <m:r>
                          <a:rPr lang="en-US" altLang="zh-CN" sz="2000" b="0" i="1" smtClean="0">
                            <a:solidFill>
                              <a:srgbClr val="00518E"/>
                            </a:solidFill>
                            <a:latin typeface="Cambria Math" panose="02040503050406030204" pitchFamily="18" charset="0"/>
                            <a:ea typeface="微软雅黑" panose="020B0503020204020204" pitchFamily="34" charset="-122"/>
                          </a:rPr>
                          <m:t>4</m:t>
                        </m:r>
                      </m:sub>
                    </m:sSub>
                  </m:oMath>
                </a14:m>
                <a:r>
                  <a:rPr lang="zh-CN" altLang="en-US" sz="2000" dirty="0">
                    <a:solidFill>
                      <a:srgbClr val="00518E"/>
                    </a:solidFill>
                    <a:latin typeface="微软雅黑" panose="020B0503020204020204" pitchFamily="34" charset="-122"/>
                    <a:ea typeface="微软雅黑" panose="020B0503020204020204" pitchFamily="34" charset="-122"/>
                  </a:rPr>
                  <a:t>的反馈</a:t>
                </a:r>
                <a:endParaRPr lang="en-US" altLang="zh-CN" sz="2000" b="0" dirty="0">
                  <a:solidFill>
                    <a:srgbClr val="00518E"/>
                  </a:solidFill>
                  <a:latin typeface="微软雅黑" panose="020B0503020204020204" pitchFamily="34" charset="-122"/>
                  <a:ea typeface="微软雅黑" panose="020B0503020204020204" pitchFamily="34" charset="-122"/>
                </a:endParaRPr>
              </a:p>
              <a:p>
                <a:pPr marL="342900" indent="-342900">
                  <a:lnSpc>
                    <a:spcPct val="150000"/>
                  </a:lnSpc>
                  <a:buFontTx/>
                  <a:buChar char="-"/>
                </a:pPr>
                <a:r>
                  <a:rPr lang="zh-CN" altLang="en-US" sz="2000" dirty="0">
                    <a:solidFill>
                      <a:srgbClr val="00518E"/>
                    </a:solidFill>
                    <a:latin typeface="微软雅黑" panose="020B0503020204020204" pitchFamily="34" charset="-122"/>
                    <a:ea typeface="微软雅黑" panose="020B0503020204020204" pitchFamily="34" charset="-122"/>
                  </a:rPr>
                  <a:t>选择动作</a:t>
                </a:r>
                <a14:m>
                  <m:oMath xmlns:m="http://schemas.openxmlformats.org/officeDocument/2006/math">
                    <m:sSub>
                      <m:sSubPr>
                        <m:ctrlPr>
                          <a:rPr lang="en-US" altLang="zh-CN" sz="2000" i="1" dirty="0">
                            <a:solidFill>
                              <a:srgbClr val="00518E"/>
                            </a:solidFill>
                            <a:latin typeface="Cambria Math" panose="02040503050406030204" pitchFamily="18" charset="0"/>
                            <a:ea typeface="微软雅黑" panose="020B0503020204020204" pitchFamily="34" charset="-122"/>
                          </a:rPr>
                        </m:ctrlPr>
                      </m:sSubPr>
                      <m:e>
                        <m:r>
                          <m:rPr>
                            <m:sty m:val="p"/>
                          </m:rPr>
                          <a:rPr lang="en-US" altLang="zh-CN" sz="2000" i="1" dirty="0">
                            <a:solidFill>
                              <a:srgbClr val="00518E"/>
                            </a:solidFill>
                            <a:latin typeface="Cambria Math" panose="02040503050406030204" pitchFamily="18" charset="0"/>
                            <a:ea typeface="微软雅黑" panose="020B0503020204020204" pitchFamily="34" charset="-122"/>
                          </a:rPr>
                          <m:t>a</m:t>
                        </m:r>
                      </m:e>
                      <m:sub>
                        <m:r>
                          <a:rPr lang="en-US" altLang="zh-CN" sz="2000" i="1" dirty="0">
                            <a:solidFill>
                              <a:srgbClr val="00518E"/>
                            </a:solidFill>
                            <a:latin typeface="Cambria Math" panose="02040503050406030204" pitchFamily="18" charset="0"/>
                            <a:ea typeface="微软雅黑" panose="020B0503020204020204" pitchFamily="34" charset="-122"/>
                          </a:rPr>
                          <m:t>1</m:t>
                        </m:r>
                      </m:sub>
                    </m:sSub>
                  </m:oMath>
                </a14:m>
                <a:r>
                  <a:rPr lang="zh-CN" altLang="en-US" sz="2000" dirty="0">
                    <a:solidFill>
                      <a:srgbClr val="00518E"/>
                    </a:solidFill>
                    <a:latin typeface="微软雅黑" panose="020B0503020204020204" pitchFamily="34" charset="-122"/>
                    <a:ea typeface="微软雅黑" panose="020B0503020204020204" pitchFamily="34" charset="-122"/>
                  </a:rPr>
                  <a:t>，有可能转移到状态</a:t>
                </a:r>
                <a14:m>
                  <m:oMath xmlns:m="http://schemas.openxmlformats.org/officeDocument/2006/math">
                    <m:sSub>
                      <m:sSubPr>
                        <m:ctrlPr>
                          <a:rPr lang="en-US" altLang="zh-CN" sz="2000" i="1">
                            <a:solidFill>
                              <a:srgbClr val="00518E"/>
                            </a:solidFill>
                            <a:latin typeface="Cambria Math" panose="02040503050406030204" pitchFamily="18" charset="0"/>
                            <a:ea typeface="微软雅黑" panose="020B0503020204020204" pitchFamily="34" charset="-122"/>
                          </a:rPr>
                        </m:ctrlPr>
                      </m:sSubPr>
                      <m:e>
                        <m:r>
                          <a:rPr lang="en-US" altLang="zh-CN" sz="2000" i="1">
                            <a:solidFill>
                              <a:srgbClr val="00518E"/>
                            </a:solidFill>
                            <a:latin typeface="Cambria Math" panose="02040503050406030204" pitchFamily="18" charset="0"/>
                            <a:ea typeface="微软雅黑" panose="020B0503020204020204" pitchFamily="34" charset="-122"/>
                          </a:rPr>
                          <m:t>𝑠</m:t>
                        </m:r>
                      </m:e>
                      <m:sub>
                        <m:r>
                          <a:rPr lang="en-US" altLang="zh-CN" sz="2000" b="0" i="1" smtClean="0">
                            <a:solidFill>
                              <a:srgbClr val="00518E"/>
                            </a:solidFill>
                            <a:latin typeface="Cambria Math" panose="02040503050406030204" pitchFamily="18" charset="0"/>
                            <a:ea typeface="微软雅黑" panose="020B0503020204020204" pitchFamily="34" charset="-122"/>
                          </a:rPr>
                          <m:t>7</m:t>
                        </m:r>
                      </m:sub>
                    </m:sSub>
                  </m:oMath>
                </a14:m>
                <a:r>
                  <a:rPr lang="zh-CN" altLang="en-US" sz="2000" dirty="0">
                    <a:solidFill>
                      <a:srgbClr val="00518E"/>
                    </a:solidFill>
                    <a:latin typeface="微软雅黑" panose="020B0503020204020204" pitchFamily="34" charset="-122"/>
                    <a:ea typeface="微软雅黑" panose="020B0503020204020204" pitchFamily="34" charset="-122"/>
                  </a:rPr>
                  <a:t>并获得</a:t>
                </a:r>
                <a14:m>
                  <m:oMath xmlns:m="http://schemas.openxmlformats.org/officeDocument/2006/math">
                    <m:sSub>
                      <m:sSubPr>
                        <m:ctrlPr>
                          <a:rPr lang="en-US" altLang="zh-CN" sz="2000" i="1">
                            <a:solidFill>
                              <a:srgbClr val="00518E"/>
                            </a:solidFill>
                            <a:latin typeface="Cambria Math" panose="02040503050406030204" pitchFamily="18" charset="0"/>
                            <a:ea typeface="微软雅黑" panose="020B0503020204020204" pitchFamily="34" charset="-122"/>
                          </a:rPr>
                        </m:ctrlPr>
                      </m:sSubPr>
                      <m:e>
                        <m:r>
                          <a:rPr lang="en-US" altLang="zh-CN" sz="2000" i="1">
                            <a:solidFill>
                              <a:srgbClr val="00518E"/>
                            </a:solidFill>
                            <a:latin typeface="Cambria Math" panose="02040503050406030204" pitchFamily="18" charset="0"/>
                            <a:ea typeface="微软雅黑" panose="020B0503020204020204" pitchFamily="34" charset="-122"/>
                          </a:rPr>
                          <m:t>𝑟</m:t>
                        </m:r>
                      </m:e>
                      <m:sub>
                        <m:r>
                          <a:rPr lang="en-US" altLang="zh-CN" sz="2000" b="0" i="1" smtClean="0">
                            <a:solidFill>
                              <a:srgbClr val="00518E"/>
                            </a:solidFill>
                            <a:latin typeface="Cambria Math" panose="02040503050406030204" pitchFamily="18" charset="0"/>
                            <a:ea typeface="微软雅黑" panose="020B0503020204020204" pitchFamily="34" charset="-122"/>
                          </a:rPr>
                          <m:t>7</m:t>
                        </m:r>
                      </m:sub>
                    </m:sSub>
                  </m:oMath>
                </a14:m>
                <a:r>
                  <a:rPr lang="zh-CN" altLang="en-US" sz="2000" dirty="0">
                    <a:solidFill>
                      <a:srgbClr val="00518E"/>
                    </a:solidFill>
                    <a:latin typeface="微软雅黑" panose="020B0503020204020204" pitchFamily="34" charset="-122"/>
                    <a:ea typeface="微软雅黑" panose="020B0503020204020204" pitchFamily="34" charset="-122"/>
                  </a:rPr>
                  <a:t>的反馈；也有可能转移到状态</a:t>
                </a:r>
                <a14:m>
                  <m:oMath xmlns:m="http://schemas.openxmlformats.org/officeDocument/2006/math">
                    <m:sSub>
                      <m:sSubPr>
                        <m:ctrlPr>
                          <a:rPr lang="en-US" altLang="zh-CN" sz="2000" i="1">
                            <a:solidFill>
                              <a:srgbClr val="00518E"/>
                            </a:solidFill>
                            <a:latin typeface="Cambria Math" panose="02040503050406030204" pitchFamily="18" charset="0"/>
                            <a:ea typeface="微软雅黑" panose="020B0503020204020204" pitchFamily="34" charset="-122"/>
                          </a:rPr>
                        </m:ctrlPr>
                      </m:sSubPr>
                      <m:e>
                        <m:r>
                          <a:rPr lang="en-US" altLang="zh-CN" sz="2000" i="1">
                            <a:solidFill>
                              <a:srgbClr val="00518E"/>
                            </a:solidFill>
                            <a:latin typeface="Cambria Math" panose="02040503050406030204" pitchFamily="18" charset="0"/>
                            <a:ea typeface="微软雅黑" panose="020B0503020204020204" pitchFamily="34" charset="-122"/>
                          </a:rPr>
                          <m:t>𝑠</m:t>
                        </m:r>
                      </m:e>
                      <m:sub>
                        <m:r>
                          <a:rPr lang="en-US" altLang="zh-CN" sz="2000" b="0" i="1" smtClean="0">
                            <a:solidFill>
                              <a:srgbClr val="00518E"/>
                            </a:solidFill>
                            <a:latin typeface="Cambria Math" panose="02040503050406030204" pitchFamily="18" charset="0"/>
                            <a:ea typeface="微软雅黑" panose="020B0503020204020204" pitchFamily="34" charset="-122"/>
                          </a:rPr>
                          <m:t>1</m:t>
                        </m:r>
                      </m:sub>
                    </m:sSub>
                  </m:oMath>
                </a14:m>
                <a:r>
                  <a:rPr lang="zh-CN" altLang="en-US" sz="2000" dirty="0">
                    <a:solidFill>
                      <a:srgbClr val="00518E"/>
                    </a:solidFill>
                    <a:latin typeface="微软雅黑" panose="020B0503020204020204" pitchFamily="34" charset="-122"/>
                    <a:ea typeface="微软雅黑" panose="020B0503020204020204" pitchFamily="34" charset="-122"/>
                  </a:rPr>
                  <a:t>并获得</a:t>
                </a:r>
                <a14:m>
                  <m:oMath xmlns:m="http://schemas.openxmlformats.org/officeDocument/2006/math">
                    <m:sSub>
                      <m:sSubPr>
                        <m:ctrlPr>
                          <a:rPr lang="en-US" altLang="zh-CN" sz="2000" i="1">
                            <a:solidFill>
                              <a:srgbClr val="00518E"/>
                            </a:solidFill>
                            <a:latin typeface="Cambria Math" panose="02040503050406030204" pitchFamily="18" charset="0"/>
                            <a:ea typeface="微软雅黑" panose="020B0503020204020204" pitchFamily="34" charset="-122"/>
                          </a:rPr>
                        </m:ctrlPr>
                      </m:sSubPr>
                      <m:e>
                        <m:r>
                          <a:rPr lang="en-US" altLang="zh-CN" sz="2000" i="1">
                            <a:solidFill>
                              <a:srgbClr val="00518E"/>
                            </a:solidFill>
                            <a:latin typeface="Cambria Math" panose="02040503050406030204" pitchFamily="18" charset="0"/>
                            <a:ea typeface="微软雅黑" panose="020B0503020204020204" pitchFamily="34" charset="-122"/>
                          </a:rPr>
                          <m:t>𝑟</m:t>
                        </m:r>
                      </m:e>
                      <m:sub>
                        <m:r>
                          <a:rPr lang="en-US" altLang="zh-CN" sz="2000" b="0" i="1" smtClean="0">
                            <a:solidFill>
                              <a:srgbClr val="00518E"/>
                            </a:solidFill>
                            <a:latin typeface="Cambria Math" panose="02040503050406030204" pitchFamily="18" charset="0"/>
                            <a:ea typeface="微软雅黑" panose="020B0503020204020204" pitchFamily="34" charset="-122"/>
                          </a:rPr>
                          <m:t>1</m:t>
                        </m:r>
                      </m:sub>
                    </m:sSub>
                  </m:oMath>
                </a14:m>
                <a:r>
                  <a:rPr lang="zh-CN" altLang="en-US" sz="2000" dirty="0">
                    <a:solidFill>
                      <a:srgbClr val="00518E"/>
                    </a:solidFill>
                    <a:latin typeface="微软雅黑" panose="020B0503020204020204" pitchFamily="34" charset="-122"/>
                    <a:ea typeface="微软雅黑" panose="020B0503020204020204" pitchFamily="34" charset="-122"/>
                  </a:rPr>
                  <a:t>的反馈</a:t>
                </a:r>
                <a:endParaRPr lang="en-US" altLang="zh-CN" sz="2000" dirty="0">
                  <a:solidFill>
                    <a:srgbClr val="00518E"/>
                  </a:solidFill>
                  <a:latin typeface="微软雅黑" panose="020B0503020204020204" pitchFamily="34" charset="-122"/>
                  <a:ea typeface="微软雅黑" panose="020B0503020204020204" pitchFamily="34" charset="-122"/>
                </a:endParaRPr>
              </a:p>
            </p:txBody>
          </p:sp>
        </mc:Choice>
        <mc:Fallback xmlns="">
          <p:sp>
            <p:nvSpPr>
              <p:cNvPr id="8" name="文本框 7">
                <a:extLst>
                  <a:ext uri="{FF2B5EF4-FFF2-40B4-BE49-F238E27FC236}">
                    <a16:creationId xmlns:a16="http://schemas.microsoft.com/office/drawing/2014/main" id="{F40A9668-8850-434F-8C43-2945108CE90C}"/>
                  </a:ext>
                </a:extLst>
              </p:cNvPr>
              <p:cNvSpPr txBox="1">
                <a:spLocks noRot="1" noChangeAspect="1" noMove="1" noResize="1" noEditPoints="1" noAdjustHandles="1" noChangeArrowheads="1" noChangeShapeType="1" noTextEdit="1"/>
              </p:cNvSpPr>
              <p:nvPr/>
            </p:nvSpPr>
            <p:spPr>
              <a:xfrm>
                <a:off x="7119620" y="1026178"/>
                <a:ext cx="4916148" cy="3269613"/>
              </a:xfrm>
              <a:prstGeom prst="rect">
                <a:avLst/>
              </a:prstGeom>
              <a:blipFill>
                <a:blip r:embed="rId9"/>
                <a:stretch>
                  <a:fillRect l="-1613" b="-2235"/>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2427624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8872DC4D-9C92-43C4-8F84-89B5BE6C72F9}"/>
              </a:ext>
            </a:extLst>
          </p:cNvPr>
          <p:cNvSpPr>
            <a:spLocks noChangeArrowheads="1"/>
          </p:cNvSpPr>
          <p:nvPr>
            <p:custDataLst>
              <p:tags r:id="rId2"/>
            </p:custDataLst>
          </p:nvPr>
        </p:nvSpPr>
        <p:spPr bwMode="auto">
          <a:xfrm>
            <a:off x="586196" y="502958"/>
            <a:ext cx="517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马尔可夫序列决策过程</a:t>
            </a:r>
          </a:p>
        </p:txBody>
      </p:sp>
      <p:sp>
        <p:nvSpPr>
          <p:cNvPr id="24" name="矩形 23">
            <a:extLst>
              <a:ext uri="{FF2B5EF4-FFF2-40B4-BE49-F238E27FC236}">
                <a16:creationId xmlns:a16="http://schemas.microsoft.com/office/drawing/2014/main" id="{9210D31E-44EE-4DB7-9015-B0DE6C46D074}"/>
              </a:ext>
            </a:extLst>
          </p:cNvPr>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 name="矩形 27">
            <a:extLst>
              <a:ext uri="{FF2B5EF4-FFF2-40B4-BE49-F238E27FC236}">
                <a16:creationId xmlns:a16="http://schemas.microsoft.com/office/drawing/2014/main" id="{026E257F-73E5-4D82-AC5F-DDEFE0A3EE60}"/>
              </a:ext>
            </a:extLst>
          </p:cNvPr>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 name="矩形 28">
            <a:extLst>
              <a:ext uri="{FF2B5EF4-FFF2-40B4-BE49-F238E27FC236}">
                <a16:creationId xmlns:a16="http://schemas.microsoft.com/office/drawing/2014/main" id="{E7AB470C-500A-4B7C-9181-7A20CAFCDC41}"/>
              </a:ext>
            </a:extLst>
          </p:cNvPr>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4" name="文本框 13">
            <a:extLst>
              <a:ext uri="{FF2B5EF4-FFF2-40B4-BE49-F238E27FC236}">
                <a16:creationId xmlns:a16="http://schemas.microsoft.com/office/drawing/2014/main" id="{A9DC48D5-DBD1-439F-B511-D4BDC4CE2DE8}"/>
              </a:ext>
            </a:extLst>
          </p:cNvPr>
          <p:cNvSpPr txBox="1"/>
          <p:nvPr/>
        </p:nvSpPr>
        <p:spPr>
          <a:xfrm>
            <a:off x="0" y="979043"/>
            <a:ext cx="11784850" cy="662554"/>
          </a:xfrm>
          <a:prstGeom prst="rect">
            <a:avLst/>
          </a:prstGeom>
          <a:noFill/>
        </p:spPr>
        <p:txBody>
          <a:bodyPr wrap="square" rtlCol="0">
            <a:spAutoFit/>
          </a:bodyPr>
          <a:lstStyle/>
          <a:p>
            <a:pPr marL="914400" lvl="1" indent="-457200">
              <a:lnSpc>
                <a:spcPct val="150000"/>
              </a:lnSpc>
              <a:buFont typeface="Wingdings" panose="05000000000000000000" pitchFamily="2" charset="2"/>
              <a:buChar char="u"/>
            </a:pP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基础元素：智能体与环境</a:t>
            </a:r>
            <a:endPar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9CB29D9B-550C-4CD4-930A-6E4AC3BDFFDD}"/>
              </a:ext>
            </a:extLst>
          </p:cNvPr>
          <p:cNvPicPr>
            <a:picLocks noChangeAspect="1"/>
          </p:cNvPicPr>
          <p:nvPr/>
        </p:nvPicPr>
        <p:blipFill>
          <a:blip r:embed="rId8"/>
          <a:stretch>
            <a:fillRect/>
          </a:stretch>
        </p:blipFill>
        <p:spPr>
          <a:xfrm>
            <a:off x="304798" y="2484048"/>
            <a:ext cx="6811545" cy="2905904"/>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40A9668-8850-434F-8C43-2945108CE90C}"/>
                  </a:ext>
                </a:extLst>
              </p:cNvPr>
              <p:cNvSpPr txBox="1"/>
              <p:nvPr/>
            </p:nvSpPr>
            <p:spPr>
              <a:xfrm>
                <a:off x="7044668" y="1026178"/>
                <a:ext cx="4991100" cy="5670270"/>
              </a:xfrm>
              <a:prstGeom prst="rect">
                <a:avLst/>
              </a:prstGeom>
              <a:noFill/>
            </p:spPr>
            <p:txBody>
              <a:bodyPr wrap="square" rtlCol="0">
                <a:spAutoFit/>
              </a:bodyPr>
              <a:lstStyle/>
              <a:p>
                <a:pPr>
                  <a:lnSpc>
                    <a:spcPct val="150000"/>
                  </a:lnSpc>
                </a:pPr>
                <a:r>
                  <a:rPr lang="zh-CN" altLang="en-US" sz="2000" dirty="0">
                    <a:solidFill>
                      <a:srgbClr val="00518E"/>
                    </a:solidFill>
                    <a:ea typeface="微软雅黑" panose="020B0503020204020204" pitchFamily="34" charset="-122"/>
                  </a:rPr>
                  <a:t>机器人处于</a:t>
                </a:r>
                <a14:m>
                  <m:oMath xmlns:m="http://schemas.openxmlformats.org/officeDocument/2006/math">
                    <m:sSub>
                      <m:sSubPr>
                        <m:ctrlPr>
                          <a:rPr lang="en-US" altLang="zh-CN" sz="2000" b="0" i="1" smtClean="0">
                            <a:solidFill>
                              <a:srgbClr val="00518E"/>
                            </a:solidFill>
                            <a:latin typeface="Cambria Math" panose="02040503050406030204" pitchFamily="18" charset="0"/>
                            <a:ea typeface="微软雅黑" panose="020B0503020204020204" pitchFamily="34" charset="-122"/>
                          </a:rPr>
                        </m:ctrlPr>
                      </m:sSubPr>
                      <m:e>
                        <m:r>
                          <a:rPr lang="en-US" altLang="zh-CN" sz="2000" b="0" i="1" smtClean="0">
                            <a:solidFill>
                              <a:srgbClr val="00518E"/>
                            </a:solidFill>
                            <a:latin typeface="Cambria Math" panose="02040503050406030204" pitchFamily="18" charset="0"/>
                            <a:ea typeface="微软雅黑" panose="020B0503020204020204" pitchFamily="34" charset="-122"/>
                          </a:rPr>
                          <m:t>𝑠</m:t>
                        </m:r>
                      </m:e>
                      <m:sub>
                        <m:r>
                          <a:rPr lang="en-US" altLang="zh-CN" sz="2000" b="0" i="1" smtClean="0">
                            <a:solidFill>
                              <a:srgbClr val="00518E"/>
                            </a:solidFill>
                            <a:latin typeface="Cambria Math" panose="02040503050406030204" pitchFamily="18" charset="0"/>
                            <a:ea typeface="微软雅黑" panose="020B0503020204020204" pitchFamily="34" charset="-122"/>
                          </a:rPr>
                          <m:t>1</m:t>
                        </m:r>
                      </m:sub>
                    </m:sSub>
                  </m:oMath>
                </a14:m>
                <a:r>
                  <a:rPr lang="zh-CN" altLang="en-US" sz="2000" dirty="0">
                    <a:solidFill>
                      <a:srgbClr val="00518E"/>
                    </a:solidFill>
                    <a:latin typeface="微软雅黑" panose="020B0503020204020204" pitchFamily="34" charset="-122"/>
                    <a:ea typeface="微软雅黑" panose="020B0503020204020204" pitchFamily="34" charset="-122"/>
                  </a:rPr>
                  <a:t>状态</a:t>
                </a:r>
                <a:endParaRPr lang="en-US" altLang="zh-CN" sz="2000" dirty="0">
                  <a:solidFill>
                    <a:srgbClr val="00518E"/>
                  </a:solidFill>
                  <a:latin typeface="微软雅黑" panose="020B0503020204020204" pitchFamily="34" charset="-122"/>
                  <a:ea typeface="微软雅黑" panose="020B0503020204020204" pitchFamily="34" charset="-122"/>
                </a:endParaRPr>
              </a:p>
              <a:p>
                <a:pPr marL="342900" indent="-342900">
                  <a:lnSpc>
                    <a:spcPct val="150000"/>
                  </a:lnSpc>
                  <a:buFontTx/>
                  <a:buChar char="-"/>
                </a:pPr>
                <a:r>
                  <a:rPr lang="zh-CN" altLang="en-US" sz="2000" dirty="0">
                    <a:solidFill>
                      <a:srgbClr val="00518E"/>
                    </a:solidFill>
                    <a:latin typeface="微软雅黑" panose="020B0503020204020204" pitchFamily="34" charset="-122"/>
                    <a:ea typeface="微软雅黑" panose="020B0503020204020204" pitchFamily="34" charset="-122"/>
                  </a:rPr>
                  <a:t>选择动作</a:t>
                </a:r>
                <a14:m>
                  <m:oMath xmlns:m="http://schemas.openxmlformats.org/officeDocument/2006/math">
                    <m:sSub>
                      <m:sSubPr>
                        <m:ctrlPr>
                          <a:rPr lang="en-US" altLang="zh-CN" sz="2000" b="0" i="1" dirty="0" smtClean="0">
                            <a:solidFill>
                              <a:srgbClr val="00518E"/>
                            </a:solidFill>
                            <a:latin typeface="Cambria Math" panose="02040503050406030204" pitchFamily="18" charset="0"/>
                            <a:ea typeface="微软雅黑" panose="020B0503020204020204" pitchFamily="34" charset="-122"/>
                          </a:rPr>
                        </m:ctrlPr>
                      </m:sSubPr>
                      <m:e>
                        <m:r>
                          <m:rPr>
                            <m:sty m:val="p"/>
                          </m:rPr>
                          <a:rPr lang="en-US" altLang="zh-CN" sz="2000" i="1" dirty="0">
                            <a:solidFill>
                              <a:srgbClr val="00518E"/>
                            </a:solidFill>
                            <a:latin typeface="Cambria Math" panose="02040503050406030204" pitchFamily="18" charset="0"/>
                            <a:ea typeface="微软雅黑" panose="020B0503020204020204" pitchFamily="34" charset="-122"/>
                          </a:rPr>
                          <m:t>a</m:t>
                        </m:r>
                      </m:e>
                      <m:sub>
                        <m:r>
                          <a:rPr lang="en-US" altLang="zh-CN" sz="2000" b="0" i="1" dirty="0" smtClean="0">
                            <a:solidFill>
                              <a:srgbClr val="00518E"/>
                            </a:solidFill>
                            <a:latin typeface="Cambria Math" panose="02040503050406030204" pitchFamily="18" charset="0"/>
                            <a:ea typeface="微软雅黑" panose="020B0503020204020204" pitchFamily="34" charset="-122"/>
                          </a:rPr>
                          <m:t>1</m:t>
                        </m:r>
                      </m:sub>
                    </m:sSub>
                  </m:oMath>
                </a14:m>
                <a:r>
                  <a:rPr lang="zh-CN" altLang="en-US" sz="2000" dirty="0">
                    <a:solidFill>
                      <a:srgbClr val="00518E"/>
                    </a:solidFill>
                    <a:latin typeface="微软雅黑" panose="020B0503020204020204" pitchFamily="34" charset="-122"/>
                    <a:ea typeface="微软雅黑" panose="020B0503020204020204" pitchFamily="34" charset="-122"/>
                  </a:rPr>
                  <a:t>，有可能转移到状态</a:t>
                </a:r>
                <a14:m>
                  <m:oMath xmlns:m="http://schemas.openxmlformats.org/officeDocument/2006/math">
                    <m:sSub>
                      <m:sSubPr>
                        <m:ctrlPr>
                          <a:rPr lang="en-US" altLang="zh-CN" sz="2000" b="0" i="1" smtClean="0">
                            <a:solidFill>
                              <a:srgbClr val="00518E"/>
                            </a:solidFill>
                            <a:latin typeface="Cambria Math" panose="02040503050406030204" pitchFamily="18" charset="0"/>
                            <a:ea typeface="微软雅黑" panose="020B0503020204020204" pitchFamily="34" charset="-122"/>
                          </a:rPr>
                        </m:ctrlPr>
                      </m:sSubPr>
                      <m:e>
                        <m:r>
                          <a:rPr lang="en-US" altLang="zh-CN" sz="2000" b="0" i="1" smtClean="0">
                            <a:solidFill>
                              <a:srgbClr val="00518E"/>
                            </a:solidFill>
                            <a:latin typeface="Cambria Math" panose="02040503050406030204" pitchFamily="18" charset="0"/>
                            <a:ea typeface="微软雅黑" panose="020B0503020204020204" pitchFamily="34" charset="-122"/>
                          </a:rPr>
                          <m:t>𝑠</m:t>
                        </m:r>
                      </m:e>
                      <m:sub>
                        <m:r>
                          <a:rPr lang="en-US" altLang="zh-CN" sz="2000" b="0" i="1" smtClean="0">
                            <a:solidFill>
                              <a:srgbClr val="00518E"/>
                            </a:solidFill>
                            <a:latin typeface="Cambria Math" panose="02040503050406030204" pitchFamily="18" charset="0"/>
                            <a:ea typeface="微软雅黑" panose="020B0503020204020204" pitchFamily="34" charset="-122"/>
                          </a:rPr>
                          <m:t>5</m:t>
                        </m:r>
                      </m:sub>
                    </m:sSub>
                  </m:oMath>
                </a14:m>
                <a:r>
                  <a:rPr lang="zh-CN" altLang="en-US" sz="2000" dirty="0">
                    <a:solidFill>
                      <a:srgbClr val="00518E"/>
                    </a:solidFill>
                    <a:latin typeface="微软雅黑" panose="020B0503020204020204" pitchFamily="34" charset="-122"/>
                    <a:ea typeface="微软雅黑" panose="020B0503020204020204" pitchFamily="34" charset="-122"/>
                  </a:rPr>
                  <a:t>并获得</a:t>
                </a:r>
                <a14:m>
                  <m:oMath xmlns:m="http://schemas.openxmlformats.org/officeDocument/2006/math">
                    <m:sSub>
                      <m:sSubPr>
                        <m:ctrlPr>
                          <a:rPr lang="en-US" altLang="zh-CN" sz="2000" b="0" i="1" smtClean="0">
                            <a:solidFill>
                              <a:srgbClr val="00518E"/>
                            </a:solidFill>
                            <a:latin typeface="Cambria Math" panose="02040503050406030204" pitchFamily="18" charset="0"/>
                            <a:ea typeface="微软雅黑" panose="020B0503020204020204" pitchFamily="34" charset="-122"/>
                          </a:rPr>
                        </m:ctrlPr>
                      </m:sSubPr>
                      <m:e>
                        <m:r>
                          <a:rPr lang="en-US" altLang="zh-CN" sz="2000" b="0" i="1" smtClean="0">
                            <a:solidFill>
                              <a:srgbClr val="00518E"/>
                            </a:solidFill>
                            <a:latin typeface="Cambria Math" panose="02040503050406030204" pitchFamily="18" charset="0"/>
                            <a:ea typeface="微软雅黑" panose="020B0503020204020204" pitchFamily="34" charset="-122"/>
                          </a:rPr>
                          <m:t>𝑟</m:t>
                        </m:r>
                      </m:e>
                      <m:sub>
                        <m:r>
                          <a:rPr lang="en-US" altLang="zh-CN" sz="2000" b="0" i="1" smtClean="0">
                            <a:solidFill>
                              <a:srgbClr val="00518E"/>
                            </a:solidFill>
                            <a:latin typeface="Cambria Math" panose="02040503050406030204" pitchFamily="18" charset="0"/>
                            <a:ea typeface="微软雅黑" panose="020B0503020204020204" pitchFamily="34" charset="-122"/>
                          </a:rPr>
                          <m:t>4</m:t>
                        </m:r>
                      </m:sub>
                    </m:sSub>
                  </m:oMath>
                </a14:m>
                <a:r>
                  <a:rPr lang="zh-CN" altLang="en-US" sz="2000" dirty="0">
                    <a:solidFill>
                      <a:srgbClr val="00518E"/>
                    </a:solidFill>
                    <a:latin typeface="微软雅黑" panose="020B0503020204020204" pitchFamily="34" charset="-122"/>
                    <a:ea typeface="微软雅黑" panose="020B0503020204020204" pitchFamily="34" charset="-122"/>
                  </a:rPr>
                  <a:t>的反馈；也有可能转移到状态</a:t>
                </a:r>
                <a14:m>
                  <m:oMath xmlns:m="http://schemas.openxmlformats.org/officeDocument/2006/math">
                    <m:sSub>
                      <m:sSubPr>
                        <m:ctrlPr>
                          <a:rPr lang="en-US" altLang="zh-CN" sz="2000" i="1">
                            <a:solidFill>
                              <a:srgbClr val="00518E"/>
                            </a:solidFill>
                            <a:latin typeface="Cambria Math" panose="02040503050406030204" pitchFamily="18" charset="0"/>
                            <a:ea typeface="微软雅黑" panose="020B0503020204020204" pitchFamily="34" charset="-122"/>
                          </a:rPr>
                        </m:ctrlPr>
                      </m:sSubPr>
                      <m:e>
                        <m:r>
                          <a:rPr lang="en-US" altLang="zh-CN" sz="2000" i="1">
                            <a:solidFill>
                              <a:srgbClr val="00518E"/>
                            </a:solidFill>
                            <a:latin typeface="Cambria Math" panose="02040503050406030204" pitchFamily="18" charset="0"/>
                            <a:ea typeface="微软雅黑" panose="020B0503020204020204" pitchFamily="34" charset="-122"/>
                          </a:rPr>
                          <m:t>𝑠</m:t>
                        </m:r>
                      </m:e>
                      <m:sub>
                        <m:r>
                          <a:rPr lang="en-US" altLang="zh-CN" sz="2000" b="0" i="1" smtClean="0">
                            <a:solidFill>
                              <a:srgbClr val="00518E"/>
                            </a:solidFill>
                            <a:latin typeface="Cambria Math" panose="02040503050406030204" pitchFamily="18" charset="0"/>
                            <a:ea typeface="微软雅黑" panose="020B0503020204020204" pitchFamily="34" charset="-122"/>
                          </a:rPr>
                          <m:t>4</m:t>
                        </m:r>
                      </m:sub>
                    </m:sSub>
                  </m:oMath>
                </a14:m>
                <a:r>
                  <a:rPr lang="zh-CN" altLang="en-US" sz="2000" dirty="0">
                    <a:solidFill>
                      <a:srgbClr val="00518E"/>
                    </a:solidFill>
                    <a:latin typeface="微软雅黑" panose="020B0503020204020204" pitchFamily="34" charset="-122"/>
                    <a:ea typeface="微软雅黑" panose="020B0503020204020204" pitchFamily="34" charset="-122"/>
                  </a:rPr>
                  <a:t>并获得</a:t>
                </a:r>
                <a14:m>
                  <m:oMath xmlns:m="http://schemas.openxmlformats.org/officeDocument/2006/math">
                    <m:sSub>
                      <m:sSubPr>
                        <m:ctrlPr>
                          <a:rPr lang="en-US" altLang="zh-CN" sz="2000" i="1">
                            <a:solidFill>
                              <a:srgbClr val="00518E"/>
                            </a:solidFill>
                            <a:latin typeface="Cambria Math" panose="02040503050406030204" pitchFamily="18" charset="0"/>
                            <a:ea typeface="微软雅黑" panose="020B0503020204020204" pitchFamily="34" charset="-122"/>
                          </a:rPr>
                        </m:ctrlPr>
                      </m:sSubPr>
                      <m:e>
                        <m:r>
                          <a:rPr lang="en-US" altLang="zh-CN" sz="2000" i="1">
                            <a:solidFill>
                              <a:srgbClr val="00518E"/>
                            </a:solidFill>
                            <a:latin typeface="Cambria Math" panose="02040503050406030204" pitchFamily="18" charset="0"/>
                            <a:ea typeface="微软雅黑" panose="020B0503020204020204" pitchFamily="34" charset="-122"/>
                          </a:rPr>
                          <m:t>𝑟</m:t>
                        </m:r>
                      </m:e>
                      <m:sub>
                        <m:r>
                          <a:rPr lang="en-US" altLang="zh-CN" sz="2000" b="0" i="1" smtClean="0">
                            <a:solidFill>
                              <a:srgbClr val="00518E"/>
                            </a:solidFill>
                            <a:latin typeface="Cambria Math" panose="02040503050406030204" pitchFamily="18" charset="0"/>
                            <a:ea typeface="微软雅黑" panose="020B0503020204020204" pitchFamily="34" charset="-122"/>
                          </a:rPr>
                          <m:t>4</m:t>
                        </m:r>
                      </m:sub>
                    </m:sSub>
                  </m:oMath>
                </a14:m>
                <a:r>
                  <a:rPr lang="zh-CN" altLang="en-US" sz="2000" dirty="0">
                    <a:solidFill>
                      <a:srgbClr val="00518E"/>
                    </a:solidFill>
                    <a:latin typeface="微软雅黑" panose="020B0503020204020204" pitchFamily="34" charset="-122"/>
                    <a:ea typeface="微软雅黑" panose="020B0503020204020204" pitchFamily="34" charset="-122"/>
                  </a:rPr>
                  <a:t>的反馈</a:t>
                </a:r>
                <a:endParaRPr lang="en-US" altLang="zh-CN" sz="2000" b="0" dirty="0">
                  <a:solidFill>
                    <a:srgbClr val="00518E"/>
                  </a:solidFill>
                  <a:latin typeface="微软雅黑" panose="020B0503020204020204" pitchFamily="34" charset="-122"/>
                  <a:ea typeface="微软雅黑" panose="020B0503020204020204" pitchFamily="34" charset="-122"/>
                </a:endParaRPr>
              </a:p>
              <a:p>
                <a:pPr marL="342900" indent="-342900">
                  <a:lnSpc>
                    <a:spcPct val="150000"/>
                  </a:lnSpc>
                  <a:buFontTx/>
                  <a:buChar char="-"/>
                </a:pPr>
                <a:r>
                  <a:rPr lang="zh-CN" altLang="en-US" sz="2000" dirty="0">
                    <a:solidFill>
                      <a:srgbClr val="00518E"/>
                    </a:solidFill>
                    <a:latin typeface="微软雅黑" panose="020B0503020204020204" pitchFamily="34" charset="-122"/>
                    <a:ea typeface="微软雅黑" panose="020B0503020204020204" pitchFamily="34" charset="-122"/>
                  </a:rPr>
                  <a:t>选择动作</a:t>
                </a:r>
                <a14:m>
                  <m:oMath xmlns:m="http://schemas.openxmlformats.org/officeDocument/2006/math">
                    <m:sSub>
                      <m:sSubPr>
                        <m:ctrlPr>
                          <a:rPr lang="en-US" altLang="zh-CN" sz="2000" i="1" dirty="0">
                            <a:solidFill>
                              <a:srgbClr val="00518E"/>
                            </a:solidFill>
                            <a:latin typeface="Cambria Math" panose="02040503050406030204" pitchFamily="18" charset="0"/>
                            <a:ea typeface="微软雅黑" panose="020B0503020204020204" pitchFamily="34" charset="-122"/>
                          </a:rPr>
                        </m:ctrlPr>
                      </m:sSubPr>
                      <m:e>
                        <m:r>
                          <m:rPr>
                            <m:sty m:val="p"/>
                          </m:rPr>
                          <a:rPr lang="en-US" altLang="zh-CN" sz="2000" i="1" dirty="0">
                            <a:solidFill>
                              <a:srgbClr val="00518E"/>
                            </a:solidFill>
                            <a:latin typeface="Cambria Math" panose="02040503050406030204" pitchFamily="18" charset="0"/>
                            <a:ea typeface="微软雅黑" panose="020B0503020204020204" pitchFamily="34" charset="-122"/>
                          </a:rPr>
                          <m:t>a</m:t>
                        </m:r>
                      </m:e>
                      <m:sub>
                        <m:r>
                          <a:rPr lang="en-US" altLang="zh-CN" sz="2000" i="1" dirty="0">
                            <a:solidFill>
                              <a:srgbClr val="00518E"/>
                            </a:solidFill>
                            <a:latin typeface="Cambria Math" panose="02040503050406030204" pitchFamily="18" charset="0"/>
                            <a:ea typeface="微软雅黑" panose="020B0503020204020204" pitchFamily="34" charset="-122"/>
                          </a:rPr>
                          <m:t>1</m:t>
                        </m:r>
                      </m:sub>
                    </m:sSub>
                  </m:oMath>
                </a14:m>
                <a:r>
                  <a:rPr lang="zh-CN" altLang="en-US" sz="2000" dirty="0">
                    <a:solidFill>
                      <a:srgbClr val="00518E"/>
                    </a:solidFill>
                    <a:latin typeface="微软雅黑" panose="020B0503020204020204" pitchFamily="34" charset="-122"/>
                    <a:ea typeface="微软雅黑" panose="020B0503020204020204" pitchFamily="34" charset="-122"/>
                  </a:rPr>
                  <a:t>，有可能转移到状态</a:t>
                </a:r>
                <a14:m>
                  <m:oMath xmlns:m="http://schemas.openxmlformats.org/officeDocument/2006/math">
                    <m:sSub>
                      <m:sSubPr>
                        <m:ctrlPr>
                          <a:rPr lang="en-US" altLang="zh-CN" sz="2000" i="1">
                            <a:solidFill>
                              <a:srgbClr val="00518E"/>
                            </a:solidFill>
                            <a:latin typeface="Cambria Math" panose="02040503050406030204" pitchFamily="18" charset="0"/>
                            <a:ea typeface="微软雅黑" panose="020B0503020204020204" pitchFamily="34" charset="-122"/>
                          </a:rPr>
                        </m:ctrlPr>
                      </m:sSubPr>
                      <m:e>
                        <m:r>
                          <a:rPr lang="en-US" altLang="zh-CN" sz="2000" i="1">
                            <a:solidFill>
                              <a:srgbClr val="00518E"/>
                            </a:solidFill>
                            <a:latin typeface="Cambria Math" panose="02040503050406030204" pitchFamily="18" charset="0"/>
                            <a:ea typeface="微软雅黑" panose="020B0503020204020204" pitchFamily="34" charset="-122"/>
                          </a:rPr>
                          <m:t>𝑠</m:t>
                        </m:r>
                      </m:e>
                      <m:sub>
                        <m:r>
                          <a:rPr lang="en-US" altLang="zh-CN" sz="2000" b="0" i="1" smtClean="0">
                            <a:solidFill>
                              <a:srgbClr val="00518E"/>
                            </a:solidFill>
                            <a:latin typeface="Cambria Math" panose="02040503050406030204" pitchFamily="18" charset="0"/>
                            <a:ea typeface="微软雅黑" panose="020B0503020204020204" pitchFamily="34" charset="-122"/>
                          </a:rPr>
                          <m:t>7</m:t>
                        </m:r>
                      </m:sub>
                    </m:sSub>
                  </m:oMath>
                </a14:m>
                <a:r>
                  <a:rPr lang="zh-CN" altLang="en-US" sz="2000" dirty="0">
                    <a:solidFill>
                      <a:srgbClr val="00518E"/>
                    </a:solidFill>
                    <a:latin typeface="微软雅黑" panose="020B0503020204020204" pitchFamily="34" charset="-122"/>
                    <a:ea typeface="微软雅黑" panose="020B0503020204020204" pitchFamily="34" charset="-122"/>
                  </a:rPr>
                  <a:t>并获得</a:t>
                </a:r>
                <a14:m>
                  <m:oMath xmlns:m="http://schemas.openxmlformats.org/officeDocument/2006/math">
                    <m:sSub>
                      <m:sSubPr>
                        <m:ctrlPr>
                          <a:rPr lang="en-US" altLang="zh-CN" sz="2000" i="1">
                            <a:solidFill>
                              <a:srgbClr val="00518E"/>
                            </a:solidFill>
                            <a:latin typeface="Cambria Math" panose="02040503050406030204" pitchFamily="18" charset="0"/>
                            <a:ea typeface="微软雅黑" panose="020B0503020204020204" pitchFamily="34" charset="-122"/>
                          </a:rPr>
                        </m:ctrlPr>
                      </m:sSubPr>
                      <m:e>
                        <m:r>
                          <a:rPr lang="en-US" altLang="zh-CN" sz="2000" i="1">
                            <a:solidFill>
                              <a:srgbClr val="00518E"/>
                            </a:solidFill>
                            <a:latin typeface="Cambria Math" panose="02040503050406030204" pitchFamily="18" charset="0"/>
                            <a:ea typeface="微软雅黑" panose="020B0503020204020204" pitchFamily="34" charset="-122"/>
                          </a:rPr>
                          <m:t>𝑟</m:t>
                        </m:r>
                      </m:e>
                      <m:sub>
                        <m:r>
                          <a:rPr lang="en-US" altLang="zh-CN" sz="2000" b="0" i="1" smtClean="0">
                            <a:solidFill>
                              <a:srgbClr val="00518E"/>
                            </a:solidFill>
                            <a:latin typeface="Cambria Math" panose="02040503050406030204" pitchFamily="18" charset="0"/>
                            <a:ea typeface="微软雅黑" panose="020B0503020204020204" pitchFamily="34" charset="-122"/>
                          </a:rPr>
                          <m:t>7</m:t>
                        </m:r>
                      </m:sub>
                    </m:sSub>
                  </m:oMath>
                </a14:m>
                <a:r>
                  <a:rPr lang="zh-CN" altLang="en-US" sz="2000" dirty="0">
                    <a:solidFill>
                      <a:srgbClr val="00518E"/>
                    </a:solidFill>
                    <a:latin typeface="微软雅黑" panose="020B0503020204020204" pitchFamily="34" charset="-122"/>
                    <a:ea typeface="微软雅黑" panose="020B0503020204020204" pitchFamily="34" charset="-122"/>
                  </a:rPr>
                  <a:t>的反馈；也有可能转移到状态</a:t>
                </a:r>
                <a14:m>
                  <m:oMath xmlns:m="http://schemas.openxmlformats.org/officeDocument/2006/math">
                    <m:sSub>
                      <m:sSubPr>
                        <m:ctrlPr>
                          <a:rPr lang="en-US" altLang="zh-CN" sz="2000" i="1">
                            <a:solidFill>
                              <a:srgbClr val="00518E"/>
                            </a:solidFill>
                            <a:latin typeface="Cambria Math" panose="02040503050406030204" pitchFamily="18" charset="0"/>
                            <a:ea typeface="微软雅黑" panose="020B0503020204020204" pitchFamily="34" charset="-122"/>
                          </a:rPr>
                        </m:ctrlPr>
                      </m:sSubPr>
                      <m:e>
                        <m:r>
                          <a:rPr lang="en-US" altLang="zh-CN" sz="2000" i="1">
                            <a:solidFill>
                              <a:srgbClr val="00518E"/>
                            </a:solidFill>
                            <a:latin typeface="Cambria Math" panose="02040503050406030204" pitchFamily="18" charset="0"/>
                            <a:ea typeface="微软雅黑" panose="020B0503020204020204" pitchFamily="34" charset="-122"/>
                          </a:rPr>
                          <m:t>𝑠</m:t>
                        </m:r>
                      </m:e>
                      <m:sub>
                        <m:r>
                          <a:rPr lang="en-US" altLang="zh-CN" sz="2000" b="0" i="1" smtClean="0">
                            <a:solidFill>
                              <a:srgbClr val="00518E"/>
                            </a:solidFill>
                            <a:latin typeface="Cambria Math" panose="02040503050406030204" pitchFamily="18" charset="0"/>
                            <a:ea typeface="微软雅黑" panose="020B0503020204020204" pitchFamily="34" charset="-122"/>
                          </a:rPr>
                          <m:t>1</m:t>
                        </m:r>
                      </m:sub>
                    </m:sSub>
                  </m:oMath>
                </a14:m>
                <a:r>
                  <a:rPr lang="zh-CN" altLang="en-US" sz="2000" dirty="0">
                    <a:solidFill>
                      <a:srgbClr val="00518E"/>
                    </a:solidFill>
                    <a:latin typeface="微软雅黑" panose="020B0503020204020204" pitchFamily="34" charset="-122"/>
                    <a:ea typeface="微软雅黑" panose="020B0503020204020204" pitchFamily="34" charset="-122"/>
                  </a:rPr>
                  <a:t>并获得</a:t>
                </a:r>
                <a14:m>
                  <m:oMath xmlns:m="http://schemas.openxmlformats.org/officeDocument/2006/math">
                    <m:sSub>
                      <m:sSubPr>
                        <m:ctrlPr>
                          <a:rPr lang="en-US" altLang="zh-CN" sz="2000" i="1">
                            <a:solidFill>
                              <a:srgbClr val="00518E"/>
                            </a:solidFill>
                            <a:latin typeface="Cambria Math" panose="02040503050406030204" pitchFamily="18" charset="0"/>
                            <a:ea typeface="微软雅黑" panose="020B0503020204020204" pitchFamily="34" charset="-122"/>
                          </a:rPr>
                        </m:ctrlPr>
                      </m:sSubPr>
                      <m:e>
                        <m:r>
                          <a:rPr lang="en-US" altLang="zh-CN" sz="2000" i="1">
                            <a:solidFill>
                              <a:srgbClr val="00518E"/>
                            </a:solidFill>
                            <a:latin typeface="Cambria Math" panose="02040503050406030204" pitchFamily="18" charset="0"/>
                            <a:ea typeface="微软雅黑" panose="020B0503020204020204" pitchFamily="34" charset="-122"/>
                          </a:rPr>
                          <m:t>𝑟</m:t>
                        </m:r>
                      </m:e>
                      <m:sub>
                        <m:r>
                          <a:rPr lang="en-US" altLang="zh-CN" sz="2000" b="0" i="1" smtClean="0">
                            <a:solidFill>
                              <a:srgbClr val="00518E"/>
                            </a:solidFill>
                            <a:latin typeface="Cambria Math" panose="02040503050406030204" pitchFamily="18" charset="0"/>
                            <a:ea typeface="微软雅黑" panose="020B0503020204020204" pitchFamily="34" charset="-122"/>
                          </a:rPr>
                          <m:t>1</m:t>
                        </m:r>
                      </m:sub>
                    </m:sSub>
                  </m:oMath>
                </a14:m>
                <a:r>
                  <a:rPr lang="zh-CN" altLang="en-US" sz="2000" dirty="0">
                    <a:solidFill>
                      <a:srgbClr val="00518E"/>
                    </a:solidFill>
                    <a:latin typeface="微软雅黑" panose="020B0503020204020204" pitchFamily="34" charset="-122"/>
                    <a:ea typeface="微软雅黑" panose="020B0503020204020204" pitchFamily="34" charset="-122"/>
                  </a:rPr>
                  <a:t>的反馈</a:t>
                </a:r>
                <a:endParaRPr lang="en-US" altLang="zh-CN" sz="2000" dirty="0">
                  <a:solidFill>
                    <a:srgbClr val="00518E"/>
                  </a:solidFill>
                  <a:latin typeface="微软雅黑" panose="020B0503020204020204" pitchFamily="34" charset="-122"/>
                  <a:ea typeface="微软雅黑" panose="020B0503020204020204" pitchFamily="34" charset="-122"/>
                </a:endParaRPr>
              </a:p>
              <a:p>
                <a:pPr marL="342900" indent="-342900">
                  <a:lnSpc>
                    <a:spcPct val="150000"/>
                  </a:lnSpc>
                  <a:buFontTx/>
                  <a:buChar char="-"/>
                </a:pPr>
                <a:endParaRPr lang="en-US" altLang="zh-CN" sz="2000" dirty="0">
                  <a:solidFill>
                    <a:srgbClr val="00518E"/>
                  </a:solidFill>
                  <a:latin typeface="微软雅黑" panose="020B0503020204020204" pitchFamily="34" charset="-122"/>
                  <a:ea typeface="微软雅黑" panose="020B0503020204020204" pitchFamily="34" charset="-122"/>
                </a:endParaRPr>
              </a:p>
              <a:p>
                <a:pPr>
                  <a:lnSpc>
                    <a:spcPct val="150000"/>
                  </a:lnSpc>
                </a:pPr>
                <a:r>
                  <a:rPr lang="zh-CN" altLang="en-US" sz="2000" b="1" dirty="0">
                    <a:solidFill>
                      <a:srgbClr val="FF0000"/>
                    </a:solidFill>
                    <a:latin typeface="微软雅黑" panose="020B0503020204020204" pitchFamily="34" charset="-122"/>
                    <a:ea typeface="微软雅黑" panose="020B0503020204020204" pitchFamily="34" charset="-122"/>
                  </a:rPr>
                  <a:t>环境的数学表达可以理解为</a:t>
                </a:r>
                <a:r>
                  <a:rPr lang="zh-CN" altLang="en-US" sz="2400" b="1" dirty="0">
                    <a:solidFill>
                      <a:srgbClr val="FF0000"/>
                    </a:solidFill>
                    <a:latin typeface="微软雅黑" panose="020B0503020204020204" pitchFamily="34" charset="-122"/>
                    <a:ea typeface="微软雅黑" panose="020B0503020204020204" pitchFamily="34" charset="-122"/>
                  </a:rPr>
                  <a:t>条件概率</a:t>
                </a:r>
                <a:endParaRPr lang="en-US" altLang="zh-CN" sz="2000" b="1" dirty="0">
                  <a:solidFill>
                    <a:srgbClr val="FF0000"/>
                  </a:solidFill>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sz="2000" b="0" i="1" smtClean="0">
                          <a:solidFill>
                            <a:srgbClr val="00518E"/>
                          </a:solidFill>
                          <a:latin typeface="Cambria Math" panose="02040503050406030204" pitchFamily="18" charset="0"/>
                          <a:ea typeface="微软雅黑" panose="020B0503020204020204" pitchFamily="34" charset="-122"/>
                        </a:rPr>
                        <m:t>𝑝</m:t>
                      </m:r>
                      <m:r>
                        <a:rPr lang="en-US" altLang="zh-CN" sz="2000" b="0" i="1" smtClean="0">
                          <a:solidFill>
                            <a:srgbClr val="00518E"/>
                          </a:solidFill>
                          <a:latin typeface="Cambria Math" panose="02040503050406030204" pitchFamily="18" charset="0"/>
                          <a:ea typeface="微软雅黑" panose="020B0503020204020204" pitchFamily="34" charset="-122"/>
                        </a:rPr>
                        <m:t>(</m:t>
                      </m:r>
                      <m:sSub>
                        <m:sSubPr>
                          <m:ctrlPr>
                            <a:rPr lang="en-US" altLang="zh-CN" sz="2000" b="0" i="1" smtClean="0">
                              <a:solidFill>
                                <a:srgbClr val="00518E"/>
                              </a:solidFill>
                              <a:latin typeface="Cambria Math" panose="02040503050406030204" pitchFamily="18" charset="0"/>
                              <a:ea typeface="微软雅黑" panose="020B0503020204020204" pitchFamily="34" charset="-122"/>
                            </a:rPr>
                          </m:ctrlPr>
                        </m:sSubPr>
                        <m:e>
                          <m:r>
                            <a:rPr lang="en-US" altLang="zh-CN" sz="2000" b="0" i="1" smtClean="0">
                              <a:solidFill>
                                <a:srgbClr val="00518E"/>
                              </a:solidFill>
                              <a:latin typeface="Cambria Math" panose="02040503050406030204" pitchFamily="18" charset="0"/>
                              <a:ea typeface="微软雅黑" panose="020B0503020204020204" pitchFamily="34" charset="-122"/>
                            </a:rPr>
                            <m:t>𝑠</m:t>
                          </m:r>
                        </m:e>
                        <m:sub>
                          <m:r>
                            <a:rPr lang="en-US" altLang="zh-CN" sz="2000" b="0" i="1" smtClean="0">
                              <a:solidFill>
                                <a:srgbClr val="00518E"/>
                              </a:solidFill>
                              <a:latin typeface="Cambria Math" panose="02040503050406030204" pitchFamily="18" charset="0"/>
                              <a:ea typeface="微软雅黑" panose="020B0503020204020204" pitchFamily="34" charset="-122"/>
                            </a:rPr>
                            <m:t>𝑛𝑒𝑥𝑡</m:t>
                          </m:r>
                        </m:sub>
                      </m:sSub>
                      <m:r>
                        <a:rPr lang="en-US" altLang="zh-CN" sz="2000" b="0" i="1" smtClean="0">
                          <a:solidFill>
                            <a:srgbClr val="00518E"/>
                          </a:solidFill>
                          <a:latin typeface="Cambria Math" panose="02040503050406030204" pitchFamily="18" charset="0"/>
                          <a:ea typeface="微软雅黑" panose="020B0503020204020204" pitchFamily="34" charset="-122"/>
                        </a:rPr>
                        <m:t>,</m:t>
                      </m:r>
                      <m:sSub>
                        <m:sSubPr>
                          <m:ctrlPr>
                            <a:rPr lang="en-US" altLang="zh-CN" sz="2000" b="0" i="1" smtClean="0">
                              <a:solidFill>
                                <a:srgbClr val="00518E"/>
                              </a:solidFill>
                              <a:latin typeface="Cambria Math" panose="02040503050406030204" pitchFamily="18" charset="0"/>
                              <a:ea typeface="微软雅黑" panose="020B0503020204020204" pitchFamily="34" charset="-122"/>
                            </a:rPr>
                          </m:ctrlPr>
                        </m:sSubPr>
                        <m:e>
                          <m:r>
                            <a:rPr lang="en-US" altLang="zh-CN" sz="2000" b="0" i="1" smtClean="0">
                              <a:solidFill>
                                <a:srgbClr val="00518E"/>
                              </a:solidFill>
                              <a:latin typeface="Cambria Math" panose="02040503050406030204" pitchFamily="18" charset="0"/>
                              <a:ea typeface="微软雅黑" panose="020B0503020204020204" pitchFamily="34" charset="-122"/>
                            </a:rPr>
                            <m:t>𝑟</m:t>
                          </m:r>
                        </m:e>
                        <m:sub>
                          <m:r>
                            <a:rPr lang="en-US" altLang="zh-CN" sz="2000" b="0" i="1" smtClean="0">
                              <a:solidFill>
                                <a:srgbClr val="00518E"/>
                              </a:solidFill>
                              <a:latin typeface="Cambria Math" panose="02040503050406030204" pitchFamily="18" charset="0"/>
                              <a:ea typeface="微软雅黑" panose="020B0503020204020204" pitchFamily="34" charset="-122"/>
                            </a:rPr>
                            <m:t>𝑛𝑒𝑥𝑡</m:t>
                          </m:r>
                        </m:sub>
                      </m:sSub>
                      <m:r>
                        <a:rPr lang="en-US" altLang="zh-CN" sz="2000" b="0" i="1" smtClean="0">
                          <a:solidFill>
                            <a:srgbClr val="00518E"/>
                          </a:solidFill>
                          <a:latin typeface="Cambria Math" panose="02040503050406030204" pitchFamily="18" charset="0"/>
                          <a:ea typeface="微软雅黑" panose="020B0503020204020204" pitchFamily="34" charset="-122"/>
                        </a:rPr>
                        <m:t>|</m:t>
                      </m:r>
                      <m:sSub>
                        <m:sSubPr>
                          <m:ctrlPr>
                            <a:rPr lang="en-US" altLang="zh-CN" sz="2000" b="0" i="1" smtClean="0">
                              <a:solidFill>
                                <a:srgbClr val="00518E"/>
                              </a:solidFill>
                              <a:latin typeface="Cambria Math" panose="02040503050406030204" pitchFamily="18" charset="0"/>
                              <a:ea typeface="微软雅黑" panose="020B0503020204020204" pitchFamily="34" charset="-122"/>
                            </a:rPr>
                          </m:ctrlPr>
                        </m:sSubPr>
                        <m:e>
                          <m:r>
                            <a:rPr lang="en-US" altLang="zh-CN" sz="2000" b="0" i="1" smtClean="0">
                              <a:solidFill>
                                <a:srgbClr val="00518E"/>
                              </a:solidFill>
                              <a:latin typeface="Cambria Math" panose="02040503050406030204" pitchFamily="18" charset="0"/>
                              <a:ea typeface="微软雅黑" panose="020B0503020204020204" pitchFamily="34" charset="-122"/>
                            </a:rPr>
                            <m:t>𝑠</m:t>
                          </m:r>
                        </m:e>
                        <m:sub>
                          <m:r>
                            <a:rPr lang="en-US" altLang="zh-CN" sz="2000" b="0" i="1" smtClean="0">
                              <a:solidFill>
                                <a:srgbClr val="00518E"/>
                              </a:solidFill>
                              <a:latin typeface="Cambria Math" panose="02040503050406030204" pitchFamily="18" charset="0"/>
                              <a:ea typeface="微软雅黑" panose="020B0503020204020204" pitchFamily="34" charset="-122"/>
                            </a:rPr>
                            <m:t>𝑐𝑢𝑟𝑟</m:t>
                          </m:r>
                        </m:sub>
                      </m:sSub>
                      <m:r>
                        <a:rPr lang="en-US" altLang="zh-CN" sz="2000" b="0" i="1" smtClean="0">
                          <a:solidFill>
                            <a:srgbClr val="00518E"/>
                          </a:solidFill>
                          <a:latin typeface="Cambria Math" panose="02040503050406030204" pitchFamily="18" charset="0"/>
                          <a:ea typeface="微软雅黑" panose="020B0503020204020204" pitchFamily="34" charset="-122"/>
                        </a:rPr>
                        <m:t>,</m:t>
                      </m:r>
                      <m:sSub>
                        <m:sSubPr>
                          <m:ctrlPr>
                            <a:rPr lang="en-US" altLang="zh-CN" sz="2000" b="0" i="1" smtClean="0">
                              <a:solidFill>
                                <a:srgbClr val="00518E"/>
                              </a:solidFill>
                              <a:latin typeface="Cambria Math" panose="02040503050406030204" pitchFamily="18" charset="0"/>
                              <a:ea typeface="微软雅黑" panose="020B0503020204020204" pitchFamily="34" charset="-122"/>
                            </a:rPr>
                          </m:ctrlPr>
                        </m:sSubPr>
                        <m:e>
                          <m:r>
                            <a:rPr lang="en-US" altLang="zh-CN" sz="2000" b="0" i="1" smtClean="0">
                              <a:solidFill>
                                <a:srgbClr val="00518E"/>
                              </a:solidFill>
                              <a:latin typeface="Cambria Math" panose="02040503050406030204" pitchFamily="18" charset="0"/>
                              <a:ea typeface="微软雅黑" panose="020B0503020204020204" pitchFamily="34" charset="-122"/>
                            </a:rPr>
                            <m:t>𝑎</m:t>
                          </m:r>
                        </m:e>
                        <m:sub>
                          <m:r>
                            <a:rPr lang="en-US" altLang="zh-CN" sz="2000" b="0" i="1" smtClean="0">
                              <a:solidFill>
                                <a:srgbClr val="00518E"/>
                              </a:solidFill>
                              <a:latin typeface="Cambria Math" panose="02040503050406030204" pitchFamily="18" charset="0"/>
                              <a:ea typeface="微软雅黑" panose="020B0503020204020204" pitchFamily="34" charset="-122"/>
                            </a:rPr>
                            <m:t>𝑐𝑢𝑟𝑟</m:t>
                          </m:r>
                        </m:sub>
                      </m:sSub>
                      <m:r>
                        <a:rPr lang="en-US" altLang="zh-CN" sz="2000" b="0" i="1" smtClean="0">
                          <a:solidFill>
                            <a:srgbClr val="00518E"/>
                          </a:solidFill>
                          <a:latin typeface="Cambria Math" panose="02040503050406030204" pitchFamily="18" charset="0"/>
                          <a:ea typeface="微软雅黑" panose="020B0503020204020204" pitchFamily="34" charset="-122"/>
                        </a:rPr>
                        <m:t>)</m:t>
                      </m:r>
                    </m:oMath>
                  </m:oMathPara>
                </a14:m>
                <a:endParaRPr lang="en-US" altLang="zh-CN" sz="2000" dirty="0">
                  <a:solidFill>
                    <a:srgbClr val="00518E"/>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00518E"/>
                    </a:solidFill>
                    <a:latin typeface="微软雅黑" panose="020B0503020204020204" pitchFamily="34" charset="-122"/>
                    <a:ea typeface="微软雅黑" panose="020B0503020204020204" pitchFamily="34" charset="-122"/>
                  </a:rPr>
                  <a:t>在当前状态</a:t>
                </a:r>
                <a14:m>
                  <m:oMath xmlns:m="http://schemas.openxmlformats.org/officeDocument/2006/math">
                    <m:sSub>
                      <m:sSubPr>
                        <m:ctrlPr>
                          <a:rPr lang="en-US" altLang="zh-CN" sz="2000" b="0" i="1" dirty="0" smtClean="0">
                            <a:solidFill>
                              <a:srgbClr val="00518E"/>
                            </a:solidFill>
                            <a:latin typeface="Cambria Math" panose="02040503050406030204" pitchFamily="18" charset="0"/>
                            <a:ea typeface="微软雅黑" panose="020B0503020204020204" pitchFamily="34" charset="-122"/>
                          </a:rPr>
                        </m:ctrlPr>
                      </m:sSubPr>
                      <m:e>
                        <m:r>
                          <m:rPr>
                            <m:sty m:val="p"/>
                          </m:rPr>
                          <a:rPr lang="en-US" altLang="zh-CN" sz="2000" i="1" dirty="0">
                            <a:solidFill>
                              <a:srgbClr val="00518E"/>
                            </a:solidFill>
                            <a:latin typeface="Cambria Math" panose="02040503050406030204" pitchFamily="18" charset="0"/>
                            <a:ea typeface="微软雅黑" panose="020B0503020204020204" pitchFamily="34" charset="-122"/>
                          </a:rPr>
                          <m:t>s</m:t>
                        </m:r>
                      </m:e>
                      <m:sub>
                        <m:r>
                          <a:rPr lang="en-US" altLang="zh-CN" sz="2000" b="0" i="1" dirty="0" smtClean="0">
                            <a:solidFill>
                              <a:srgbClr val="00518E"/>
                            </a:solidFill>
                            <a:latin typeface="Cambria Math" panose="02040503050406030204" pitchFamily="18" charset="0"/>
                            <a:ea typeface="微软雅黑" panose="020B0503020204020204" pitchFamily="34" charset="-122"/>
                          </a:rPr>
                          <m:t>𝑐𝑢𝑟𝑟</m:t>
                        </m:r>
                      </m:sub>
                    </m:sSub>
                  </m:oMath>
                </a14:m>
                <a:r>
                  <a:rPr lang="zh-CN" altLang="en-US" sz="2000" dirty="0">
                    <a:solidFill>
                      <a:srgbClr val="00518E"/>
                    </a:solidFill>
                    <a:latin typeface="微软雅黑" panose="020B0503020204020204" pitchFamily="34" charset="-122"/>
                    <a:ea typeface="微软雅黑" panose="020B0503020204020204" pitchFamily="34" charset="-122"/>
                  </a:rPr>
                  <a:t>做出动作</a:t>
                </a:r>
                <a14:m>
                  <m:oMath xmlns:m="http://schemas.openxmlformats.org/officeDocument/2006/math">
                    <m:sSub>
                      <m:sSubPr>
                        <m:ctrlPr>
                          <a:rPr lang="en-US" altLang="zh-CN" sz="2000" b="0" i="1" smtClean="0">
                            <a:solidFill>
                              <a:srgbClr val="00518E"/>
                            </a:solidFill>
                            <a:latin typeface="Cambria Math" panose="02040503050406030204" pitchFamily="18" charset="0"/>
                            <a:ea typeface="微软雅黑" panose="020B0503020204020204" pitchFamily="34" charset="-122"/>
                          </a:rPr>
                        </m:ctrlPr>
                      </m:sSubPr>
                      <m:e>
                        <m:r>
                          <m:rPr>
                            <m:sty m:val="p"/>
                          </m:rPr>
                          <a:rPr lang="en-US" altLang="zh-CN" sz="2000" i="1">
                            <a:solidFill>
                              <a:srgbClr val="00518E"/>
                            </a:solidFill>
                            <a:latin typeface="Cambria Math" panose="02040503050406030204" pitchFamily="18" charset="0"/>
                            <a:ea typeface="微软雅黑" panose="020B0503020204020204" pitchFamily="34" charset="-122"/>
                          </a:rPr>
                          <m:t>a</m:t>
                        </m:r>
                      </m:e>
                      <m:sub>
                        <m:r>
                          <m:rPr>
                            <m:sty m:val="p"/>
                          </m:rPr>
                          <a:rPr lang="en-US" altLang="zh-CN" sz="2000" b="0" i="0" smtClean="0">
                            <a:solidFill>
                              <a:srgbClr val="00518E"/>
                            </a:solidFill>
                            <a:latin typeface="Cambria Math" panose="02040503050406030204" pitchFamily="18" charset="0"/>
                            <a:ea typeface="微软雅黑" panose="020B0503020204020204" pitchFamily="34" charset="-122"/>
                          </a:rPr>
                          <m:t>curr</m:t>
                        </m:r>
                      </m:sub>
                    </m:sSub>
                  </m:oMath>
                </a14:m>
                <a:r>
                  <a:rPr lang="zh-CN" altLang="en-US" sz="2000" dirty="0">
                    <a:solidFill>
                      <a:srgbClr val="00518E"/>
                    </a:solidFill>
                    <a:latin typeface="微软雅黑" panose="020B0503020204020204" pitchFamily="34" charset="-122"/>
                    <a:ea typeface="微软雅黑" panose="020B0503020204020204" pitchFamily="34" charset="-122"/>
                  </a:rPr>
                  <a:t>进入状态</a:t>
                </a:r>
                <a14:m>
                  <m:oMath xmlns:m="http://schemas.openxmlformats.org/officeDocument/2006/math">
                    <m:sSub>
                      <m:sSubPr>
                        <m:ctrlPr>
                          <a:rPr lang="en-US" altLang="zh-CN" sz="2000" b="0" i="1" smtClean="0">
                            <a:solidFill>
                              <a:srgbClr val="00518E"/>
                            </a:solidFill>
                            <a:latin typeface="Cambria Math" panose="02040503050406030204" pitchFamily="18" charset="0"/>
                            <a:ea typeface="微软雅黑" panose="020B0503020204020204" pitchFamily="34" charset="-122"/>
                          </a:rPr>
                        </m:ctrlPr>
                      </m:sSubPr>
                      <m:e>
                        <m:r>
                          <a:rPr lang="en-US" altLang="zh-CN" sz="2000" b="0" i="1" smtClean="0">
                            <a:solidFill>
                              <a:srgbClr val="00518E"/>
                            </a:solidFill>
                            <a:latin typeface="Cambria Math" panose="02040503050406030204" pitchFamily="18" charset="0"/>
                            <a:ea typeface="微软雅黑" panose="020B0503020204020204" pitchFamily="34" charset="-122"/>
                          </a:rPr>
                          <m:t>𝑠</m:t>
                        </m:r>
                      </m:e>
                      <m:sub>
                        <m:r>
                          <a:rPr lang="en-US" altLang="zh-CN" sz="2000" b="0" i="1" smtClean="0">
                            <a:solidFill>
                              <a:srgbClr val="00518E"/>
                            </a:solidFill>
                            <a:latin typeface="Cambria Math" panose="02040503050406030204" pitchFamily="18" charset="0"/>
                            <a:ea typeface="微软雅黑" panose="020B0503020204020204" pitchFamily="34" charset="-122"/>
                          </a:rPr>
                          <m:t>𝑛𝑒𝑥𝑡</m:t>
                        </m:r>
                      </m:sub>
                    </m:sSub>
                  </m:oMath>
                </a14:m>
                <a:r>
                  <a:rPr lang="zh-CN" altLang="en-US" sz="2000" dirty="0">
                    <a:solidFill>
                      <a:srgbClr val="00518E"/>
                    </a:solidFill>
                    <a:latin typeface="微软雅黑" panose="020B0503020204020204" pitchFamily="34" charset="-122"/>
                    <a:ea typeface="微软雅黑" panose="020B0503020204020204" pitchFamily="34" charset="-122"/>
                  </a:rPr>
                  <a:t>并获得奖励</a:t>
                </a:r>
                <a14:m>
                  <m:oMath xmlns:m="http://schemas.openxmlformats.org/officeDocument/2006/math">
                    <m:sSub>
                      <m:sSubPr>
                        <m:ctrlPr>
                          <a:rPr lang="en-US" altLang="zh-CN" sz="2000" b="0" i="1" smtClean="0">
                            <a:solidFill>
                              <a:srgbClr val="00518E"/>
                            </a:solidFill>
                            <a:latin typeface="Cambria Math" panose="02040503050406030204" pitchFamily="18" charset="0"/>
                            <a:ea typeface="微软雅黑" panose="020B0503020204020204" pitchFamily="34" charset="-122"/>
                          </a:rPr>
                        </m:ctrlPr>
                      </m:sSubPr>
                      <m:e>
                        <m:r>
                          <a:rPr lang="en-US" altLang="zh-CN" sz="2000" b="0" i="1" smtClean="0">
                            <a:solidFill>
                              <a:srgbClr val="00518E"/>
                            </a:solidFill>
                            <a:latin typeface="Cambria Math" panose="02040503050406030204" pitchFamily="18" charset="0"/>
                            <a:ea typeface="微软雅黑" panose="020B0503020204020204" pitchFamily="34" charset="-122"/>
                          </a:rPr>
                          <m:t>𝑟</m:t>
                        </m:r>
                      </m:e>
                      <m:sub>
                        <m:r>
                          <a:rPr lang="en-US" altLang="zh-CN" sz="2000" b="0" i="1" smtClean="0">
                            <a:solidFill>
                              <a:srgbClr val="00518E"/>
                            </a:solidFill>
                            <a:latin typeface="Cambria Math" panose="02040503050406030204" pitchFamily="18" charset="0"/>
                            <a:ea typeface="微软雅黑" panose="020B0503020204020204" pitchFamily="34" charset="-122"/>
                          </a:rPr>
                          <m:t>𝑛𝑒𝑥𝑡</m:t>
                        </m:r>
                      </m:sub>
                    </m:sSub>
                  </m:oMath>
                </a14:m>
                <a:r>
                  <a:rPr lang="zh-CN" altLang="en-US" sz="2000" dirty="0">
                    <a:solidFill>
                      <a:srgbClr val="00518E"/>
                    </a:solidFill>
                    <a:latin typeface="微软雅黑" panose="020B0503020204020204" pitchFamily="34" charset="-122"/>
                    <a:ea typeface="微软雅黑" panose="020B0503020204020204" pitchFamily="34" charset="-122"/>
                  </a:rPr>
                  <a:t>的概率是多少。</a:t>
                </a:r>
                <a:endParaRPr lang="en-US" altLang="zh-CN" sz="2000" dirty="0">
                  <a:solidFill>
                    <a:srgbClr val="00518E"/>
                  </a:solidFill>
                  <a:latin typeface="微软雅黑" panose="020B0503020204020204" pitchFamily="34" charset="-122"/>
                  <a:ea typeface="微软雅黑" panose="020B0503020204020204" pitchFamily="34" charset="-122"/>
                </a:endParaRPr>
              </a:p>
            </p:txBody>
          </p:sp>
        </mc:Choice>
        <mc:Fallback xmlns="">
          <p:sp>
            <p:nvSpPr>
              <p:cNvPr id="8" name="文本框 7">
                <a:extLst>
                  <a:ext uri="{FF2B5EF4-FFF2-40B4-BE49-F238E27FC236}">
                    <a16:creationId xmlns:a16="http://schemas.microsoft.com/office/drawing/2014/main" id="{F40A9668-8850-434F-8C43-2945108CE90C}"/>
                  </a:ext>
                </a:extLst>
              </p:cNvPr>
              <p:cNvSpPr txBox="1">
                <a:spLocks noRot="1" noChangeAspect="1" noMove="1" noResize="1" noEditPoints="1" noAdjustHandles="1" noChangeArrowheads="1" noChangeShapeType="1" noTextEdit="1"/>
              </p:cNvSpPr>
              <p:nvPr/>
            </p:nvSpPr>
            <p:spPr>
              <a:xfrm>
                <a:off x="7044668" y="1026178"/>
                <a:ext cx="4991100" cy="5670270"/>
              </a:xfrm>
              <a:prstGeom prst="rect">
                <a:avLst/>
              </a:prstGeom>
              <a:blipFill>
                <a:blip r:embed="rId9"/>
                <a:stretch>
                  <a:fillRect l="-1589" b="-968"/>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1794084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4621530" y="-11141"/>
            <a:ext cx="7640320" cy="6881149"/>
          </a:xfrm>
          <a:prstGeom prst="rect">
            <a:avLst/>
          </a:prstGeom>
          <a:blipFill rotWithShape="1">
            <a:blip r:embed="rId10"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custDataLst>
              <p:tags r:id="rId3"/>
            </p:custDataLst>
          </p:nvPr>
        </p:nvSpPr>
        <p:spPr>
          <a:xfrm>
            <a:off x="0" y="-22860"/>
            <a:ext cx="5052695" cy="6880860"/>
          </a:xfrm>
          <a:custGeom>
            <a:avLst/>
            <a:gdLst>
              <a:gd name="connsiteX0" fmla="*/ 0 w 6119446"/>
              <a:gd name="connsiteY0" fmla="*/ 0 h 6881149"/>
              <a:gd name="connsiteX1" fmla="*/ 5473182 w 6119446"/>
              <a:gd name="connsiteY1" fmla="*/ 0 h 6881149"/>
              <a:gd name="connsiteX2" fmla="*/ 5522799 w 6119446"/>
              <a:gd name="connsiteY2" fmla="*/ 125839 h 6881149"/>
              <a:gd name="connsiteX3" fmla="*/ 6119446 w 6119446"/>
              <a:gd name="connsiteY3" fmla="*/ 3506661 h 6881149"/>
              <a:gd name="connsiteX4" fmla="*/ 5677386 w 6119446"/>
              <a:gd name="connsiteY4" fmla="*/ 6430615 h 6881149"/>
              <a:gd name="connsiteX5" fmla="*/ 5524942 w 6119446"/>
              <a:gd name="connsiteY5" fmla="*/ 6881149 h 6881149"/>
              <a:gd name="connsiteX6" fmla="*/ 0 w 6119446"/>
              <a:gd name="connsiteY6" fmla="*/ 6881149 h 688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19446" h="6881149">
                <a:moveTo>
                  <a:pt x="0" y="0"/>
                </a:moveTo>
                <a:lnTo>
                  <a:pt x="5473182" y="0"/>
                </a:lnTo>
                <a:lnTo>
                  <a:pt x="5522799" y="125839"/>
                </a:lnTo>
                <a:cubicBezTo>
                  <a:pt x="5908791" y="1180033"/>
                  <a:pt x="6119446" y="2318747"/>
                  <a:pt x="6119446" y="3506661"/>
                </a:cubicBezTo>
                <a:cubicBezTo>
                  <a:pt x="6119446" y="4524874"/>
                  <a:pt x="5964679" y="5506939"/>
                  <a:pt x="5677386" y="6430615"/>
                </a:cubicBezTo>
                <a:lnTo>
                  <a:pt x="5524942" y="6881149"/>
                </a:lnTo>
                <a:lnTo>
                  <a:pt x="0" y="6881149"/>
                </a:lnTo>
                <a:close/>
              </a:path>
            </a:pathLst>
          </a:custGeom>
          <a:solidFill>
            <a:srgbClr val="9BB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custDataLst>
              <p:tags r:id="rId4"/>
            </p:custDataLst>
          </p:nvPr>
        </p:nvSpPr>
        <p:spPr>
          <a:xfrm>
            <a:off x="4377970" y="-22860"/>
            <a:ext cx="1173802" cy="6881149"/>
          </a:xfrm>
          <a:custGeom>
            <a:avLst/>
            <a:gdLst>
              <a:gd name="connsiteX0" fmla="*/ 0 w 1173802"/>
              <a:gd name="connsiteY0" fmla="*/ 0 h 6881149"/>
              <a:gd name="connsiteX1" fmla="*/ 553595 w 1173802"/>
              <a:gd name="connsiteY1" fmla="*/ 0 h 6881149"/>
              <a:gd name="connsiteX2" fmla="*/ 577155 w 1173802"/>
              <a:gd name="connsiteY2" fmla="*/ 59753 h 6881149"/>
              <a:gd name="connsiteX3" fmla="*/ 1173802 w 1173802"/>
              <a:gd name="connsiteY3" fmla="*/ 3440575 h 6881149"/>
              <a:gd name="connsiteX4" fmla="*/ 577155 w 1173802"/>
              <a:gd name="connsiteY4" fmla="*/ 6821398 h 6881149"/>
              <a:gd name="connsiteX5" fmla="*/ 553596 w 1173802"/>
              <a:gd name="connsiteY5" fmla="*/ 6881149 h 6881149"/>
              <a:gd name="connsiteX6" fmla="*/ 51760 w 1173802"/>
              <a:gd name="connsiteY6" fmla="*/ 6881149 h 6881149"/>
              <a:gd name="connsiteX7" fmla="*/ 204204 w 1173802"/>
              <a:gd name="connsiteY7" fmla="*/ 6430615 h 6881149"/>
              <a:gd name="connsiteX8" fmla="*/ 646264 w 1173802"/>
              <a:gd name="connsiteY8" fmla="*/ 3506661 h 6881149"/>
              <a:gd name="connsiteX9" fmla="*/ 49617 w 1173802"/>
              <a:gd name="connsiteY9" fmla="*/ 125839 h 6881149"/>
              <a:gd name="connsiteX10" fmla="*/ 0 w 1173802"/>
              <a:gd name="connsiteY10" fmla="*/ 0 h 688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802" h="6881149">
                <a:moveTo>
                  <a:pt x="0" y="0"/>
                </a:moveTo>
                <a:lnTo>
                  <a:pt x="553595" y="0"/>
                </a:lnTo>
                <a:lnTo>
                  <a:pt x="577155" y="59753"/>
                </a:lnTo>
                <a:cubicBezTo>
                  <a:pt x="963147" y="1113947"/>
                  <a:pt x="1173802" y="2252660"/>
                  <a:pt x="1173802" y="3440575"/>
                </a:cubicBezTo>
                <a:cubicBezTo>
                  <a:pt x="1173802" y="4628490"/>
                  <a:pt x="963147" y="5767203"/>
                  <a:pt x="577155" y="6821398"/>
                </a:cubicBezTo>
                <a:lnTo>
                  <a:pt x="553596" y="6881149"/>
                </a:lnTo>
                <a:lnTo>
                  <a:pt x="51760" y="6881149"/>
                </a:lnTo>
                <a:lnTo>
                  <a:pt x="204204" y="6430615"/>
                </a:lnTo>
                <a:cubicBezTo>
                  <a:pt x="491497" y="5506939"/>
                  <a:pt x="646264" y="4524874"/>
                  <a:pt x="646264" y="3506661"/>
                </a:cubicBezTo>
                <a:cubicBezTo>
                  <a:pt x="646264" y="2318747"/>
                  <a:pt x="435609" y="1180033"/>
                  <a:pt x="49617" y="125839"/>
                </a:cubicBezTo>
                <a:lnTo>
                  <a:pt x="0" y="0"/>
                </a:lnTo>
                <a:close/>
              </a:path>
            </a:pathLst>
          </a:cu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custDataLst>
              <p:tags r:id="rId5"/>
            </p:custDataLst>
          </p:nvPr>
        </p:nvSpPr>
        <p:spPr>
          <a:xfrm>
            <a:off x="507357" y="708380"/>
            <a:ext cx="3252486" cy="645160"/>
          </a:xfrm>
          <a:prstGeom prst="rect">
            <a:avLst/>
          </a:prstGeom>
          <a:noFill/>
        </p:spPr>
        <p:txBody>
          <a:bodyPr wrap="square"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PART 1</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custDataLst>
              <p:tags r:id="rId6"/>
            </p:custDataLst>
          </p:nvPr>
        </p:nvSpPr>
        <p:spPr>
          <a:xfrm>
            <a:off x="383904" y="2796195"/>
            <a:ext cx="4748168" cy="769441"/>
          </a:xfrm>
          <a:prstGeom prst="rect">
            <a:avLst/>
          </a:prstGeom>
          <a:noFill/>
        </p:spPr>
        <p:txBody>
          <a:bodyPr wrap="square" rtlCol="0">
            <a:spAutoFit/>
          </a:bodyPr>
          <a:lstStyle/>
          <a:p>
            <a:r>
              <a:rPr lang="zh-CN" altLang="en-US" sz="4400" b="1" dirty="0">
                <a:solidFill>
                  <a:srgbClr val="00518E"/>
                </a:solidFill>
                <a:latin typeface="微软雅黑" panose="020B0503020204020204" pitchFamily="34" charset="-122"/>
                <a:ea typeface="微软雅黑" panose="020B0503020204020204" pitchFamily="34" charset="-122"/>
              </a:rPr>
              <a:t>引言</a:t>
            </a:r>
          </a:p>
        </p:txBody>
      </p:sp>
      <p:cxnSp>
        <p:nvCxnSpPr>
          <p:cNvPr id="22" name="直接连接符 21"/>
          <p:cNvCxnSpPr/>
          <p:nvPr>
            <p:custDataLst>
              <p:tags r:id="rId7"/>
            </p:custDataLst>
          </p:nvPr>
        </p:nvCxnSpPr>
        <p:spPr>
          <a:xfrm>
            <a:off x="622893" y="4730692"/>
            <a:ext cx="76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1"/>
          <p:cNvSpPr>
            <a:spLocks noChangeArrowheads="1"/>
          </p:cNvSpPr>
          <p:nvPr>
            <p:custDataLst>
              <p:tags r:id="rId8"/>
            </p:custDataLst>
          </p:nvPr>
        </p:nvSpPr>
        <p:spPr bwMode="auto">
          <a:xfrm>
            <a:off x="704704" y="3169417"/>
            <a:ext cx="4106569" cy="294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20000"/>
              </a:lnSpc>
              <a:spcBef>
                <a:spcPct val="20000"/>
              </a:spcBef>
            </a:pPr>
            <a:endParaRPr lang="zh-CN" altLang="en-US" sz="1600" dirty="0">
              <a:solidFill>
                <a:schemeClr val="bg1"/>
              </a:solidFill>
              <a:sym typeface="Arial" panose="020B0604020202020204" pitchFamily="34" charset="0"/>
            </a:endParaRPr>
          </a:p>
        </p:txBody>
      </p:sp>
      <p:pic>
        <p:nvPicPr>
          <p:cNvPr id="15" name="图片 14"/>
          <p:cNvPicPr>
            <a:picLocks noChangeAspect="1"/>
          </p:cNvPicPr>
          <p:nvPr/>
        </p:nvPicPr>
        <p:blipFill>
          <a:blip r:embed="rId11" cstate="print"/>
          <a:stretch>
            <a:fillRect/>
          </a:stretch>
        </p:blipFill>
        <p:spPr>
          <a:xfrm>
            <a:off x="205740" y="6332220"/>
            <a:ext cx="2263588" cy="384810"/>
          </a:xfrm>
          <a:prstGeom prst="rect">
            <a:avLst/>
          </a:prstGeom>
        </p:spPr>
      </p:pic>
      <p:pic>
        <p:nvPicPr>
          <p:cNvPr id="17" name="图片 16" descr="WeChat 圖片_20210401191348"/>
          <p:cNvPicPr>
            <a:picLocks noChangeAspect="1"/>
          </p:cNvPicPr>
          <p:nvPr/>
        </p:nvPicPr>
        <p:blipFill>
          <a:blip r:embed="rId12" cstate="print"/>
          <a:stretch>
            <a:fillRect/>
          </a:stretch>
        </p:blipFill>
        <p:spPr>
          <a:xfrm>
            <a:off x="10028555" y="-569862"/>
            <a:ext cx="2163445" cy="2034540"/>
          </a:xfrm>
          <a:prstGeom prst="rect">
            <a:avLst/>
          </a:prstGeom>
        </p:spPr>
      </p:pic>
    </p:spTree>
    <p:custDataLst>
      <p:tags r:id="rId1"/>
    </p:custDataLst>
    <p:extLst>
      <p:ext uri="{BB962C8B-B14F-4D97-AF65-F5344CB8AC3E}">
        <p14:creationId xmlns:p14="http://schemas.microsoft.com/office/powerpoint/2010/main" val="30027101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8872DC4D-9C92-43C4-8F84-89B5BE6C72F9}"/>
              </a:ext>
            </a:extLst>
          </p:cNvPr>
          <p:cNvSpPr>
            <a:spLocks noChangeArrowheads="1"/>
          </p:cNvSpPr>
          <p:nvPr>
            <p:custDataLst>
              <p:tags r:id="rId2"/>
            </p:custDataLst>
          </p:nvPr>
        </p:nvSpPr>
        <p:spPr bwMode="auto">
          <a:xfrm>
            <a:off x="586196" y="502958"/>
            <a:ext cx="517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马尔可夫序列决策过程</a:t>
            </a:r>
          </a:p>
        </p:txBody>
      </p:sp>
      <p:sp>
        <p:nvSpPr>
          <p:cNvPr id="24" name="矩形 23">
            <a:extLst>
              <a:ext uri="{FF2B5EF4-FFF2-40B4-BE49-F238E27FC236}">
                <a16:creationId xmlns:a16="http://schemas.microsoft.com/office/drawing/2014/main" id="{9210D31E-44EE-4DB7-9015-B0DE6C46D074}"/>
              </a:ext>
            </a:extLst>
          </p:cNvPr>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 name="矩形 27">
            <a:extLst>
              <a:ext uri="{FF2B5EF4-FFF2-40B4-BE49-F238E27FC236}">
                <a16:creationId xmlns:a16="http://schemas.microsoft.com/office/drawing/2014/main" id="{026E257F-73E5-4D82-AC5F-DDEFE0A3EE60}"/>
              </a:ext>
            </a:extLst>
          </p:cNvPr>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 name="矩形 28">
            <a:extLst>
              <a:ext uri="{FF2B5EF4-FFF2-40B4-BE49-F238E27FC236}">
                <a16:creationId xmlns:a16="http://schemas.microsoft.com/office/drawing/2014/main" id="{E7AB470C-500A-4B7C-9181-7A20CAFCDC41}"/>
              </a:ext>
            </a:extLst>
          </p:cNvPr>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4" name="文本框 13">
            <a:extLst>
              <a:ext uri="{FF2B5EF4-FFF2-40B4-BE49-F238E27FC236}">
                <a16:creationId xmlns:a16="http://schemas.microsoft.com/office/drawing/2014/main" id="{A9DC48D5-DBD1-439F-B511-D4BDC4CE2DE8}"/>
              </a:ext>
            </a:extLst>
          </p:cNvPr>
          <p:cNvSpPr txBox="1"/>
          <p:nvPr/>
        </p:nvSpPr>
        <p:spPr>
          <a:xfrm>
            <a:off x="0" y="979043"/>
            <a:ext cx="11784850" cy="662554"/>
          </a:xfrm>
          <a:prstGeom prst="rect">
            <a:avLst/>
          </a:prstGeom>
          <a:noFill/>
        </p:spPr>
        <p:txBody>
          <a:bodyPr wrap="square" rtlCol="0">
            <a:spAutoFit/>
          </a:bodyPr>
          <a:lstStyle/>
          <a:p>
            <a:pPr marL="914400" lvl="1" indent="-457200">
              <a:lnSpc>
                <a:spcPct val="150000"/>
              </a:lnSpc>
              <a:buFont typeface="Wingdings" panose="05000000000000000000" pitchFamily="2" charset="2"/>
              <a:buChar char="u"/>
            </a:pP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基础元素：奖励</a:t>
            </a:r>
            <a:endPar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D7B0948-2793-4998-97BB-50F8DA8C7173}"/>
                  </a:ext>
                </a:extLst>
              </p:cNvPr>
              <p:cNvSpPr txBox="1"/>
              <p:nvPr/>
            </p:nvSpPr>
            <p:spPr>
              <a:xfrm>
                <a:off x="495298" y="1790866"/>
                <a:ext cx="11256214" cy="290028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奖励值是一种被标准缩放后的</a:t>
                </a:r>
                <a:r>
                  <a:rPr lang="zh-CN" altLang="en-US" sz="2400" b="1" dirty="0">
                    <a:solidFill>
                      <a:srgbClr val="FF0000"/>
                    </a:solidFill>
                    <a:latin typeface="微软雅黑" panose="020B0503020204020204" pitchFamily="34" charset="-122"/>
                    <a:ea typeface="微软雅黑" panose="020B0503020204020204" pitchFamily="34" charset="-122"/>
                  </a:rPr>
                  <a:t>反馈信号</a:t>
                </a:r>
                <a:endParaRPr lang="en-US" altLang="zh-CN" sz="2000" b="1" dirty="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奖励值用来反映智能体在时间</a:t>
                </a:r>
                <a14:m>
                  <m:oMath xmlns:m="http://schemas.openxmlformats.org/officeDocument/2006/math">
                    <m:r>
                      <a:rPr lang="en-US" altLang="zh-CN" sz="2000" b="0" i="1" smtClean="0">
                        <a:solidFill>
                          <a:srgbClr val="00518E"/>
                        </a:solidFill>
                        <a:latin typeface="Cambria Math" panose="02040503050406030204" pitchFamily="18" charset="0"/>
                        <a:ea typeface="微软雅黑" panose="020B0503020204020204" pitchFamily="34" charset="-122"/>
                      </a:rPr>
                      <m:t>𝑡</m:t>
                    </m:r>
                  </m:oMath>
                </a14:m>
                <a:r>
                  <a:rPr lang="zh-CN" altLang="en-US" sz="2000" dirty="0">
                    <a:solidFill>
                      <a:srgbClr val="00518E"/>
                    </a:solidFill>
                    <a:latin typeface="微软雅黑" panose="020B0503020204020204" pitchFamily="34" charset="-122"/>
                    <a:ea typeface="微软雅黑" panose="020B0503020204020204" pitchFamily="34" charset="-122"/>
                  </a:rPr>
                  <a:t>的表现</a:t>
                </a:r>
                <a:endParaRPr lang="en-US" altLang="zh-CN" sz="2000" dirty="0">
                  <a:solidFill>
                    <a:srgbClr val="00518E"/>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强化学习算法的目标永远是最大化本局游戏的奖励值，即智能体可以被描述为总是想着让自己的累计奖励值最高</a:t>
                </a:r>
                <a:endParaRPr lang="en-US" altLang="zh-CN" sz="2000" dirty="0">
                  <a:solidFill>
                    <a:srgbClr val="00518E"/>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奖励值具有延迟效应，比如你希望智能体自主学习到如何赢下本局游戏，那智能体可能只能在本局游戏最后得到一个</a:t>
                </a:r>
                <a14:m>
                  <m:oMath xmlns:m="http://schemas.openxmlformats.org/officeDocument/2006/math">
                    <m:r>
                      <a:rPr lang="en-US" altLang="zh-CN" sz="2000" i="1" dirty="0" smtClean="0">
                        <a:solidFill>
                          <a:srgbClr val="00518E"/>
                        </a:solidFill>
                        <a:latin typeface="Cambria Math" panose="02040503050406030204" pitchFamily="18" charset="0"/>
                        <a:ea typeface="微软雅黑" panose="020B0503020204020204" pitchFamily="34" charset="-122"/>
                      </a:rPr>
                      <m:t>+1/−1</m:t>
                    </m:r>
                  </m:oMath>
                </a14:m>
                <a:r>
                  <a:rPr lang="zh-CN" altLang="en-US" sz="2000" dirty="0">
                    <a:solidFill>
                      <a:srgbClr val="00518E"/>
                    </a:solidFill>
                    <a:latin typeface="微软雅黑" panose="020B0503020204020204" pitchFamily="34" charset="-122"/>
                    <a:ea typeface="微软雅黑" panose="020B0503020204020204" pitchFamily="34" charset="-122"/>
                  </a:rPr>
                  <a:t>的奖励值，其他时刻智能体做出</a:t>
                </a:r>
                <a14:m>
                  <m:oMath xmlns:m="http://schemas.openxmlformats.org/officeDocument/2006/math">
                    <m:sSub>
                      <m:sSubPr>
                        <m:ctrlPr>
                          <a:rPr lang="en-US" altLang="zh-CN" sz="2000" b="0" i="1" smtClean="0">
                            <a:solidFill>
                              <a:srgbClr val="00518E"/>
                            </a:solidFill>
                            <a:latin typeface="Cambria Math" panose="02040503050406030204" pitchFamily="18" charset="0"/>
                            <a:ea typeface="微软雅黑" panose="020B0503020204020204" pitchFamily="34" charset="-122"/>
                          </a:rPr>
                        </m:ctrlPr>
                      </m:sSubPr>
                      <m:e>
                        <m:r>
                          <a:rPr lang="en-US" altLang="zh-CN" sz="2000" b="0" i="1" smtClean="0">
                            <a:solidFill>
                              <a:srgbClr val="00518E"/>
                            </a:solidFill>
                            <a:latin typeface="Cambria Math" panose="02040503050406030204" pitchFamily="18" charset="0"/>
                            <a:ea typeface="微软雅黑" panose="020B0503020204020204" pitchFamily="34" charset="-122"/>
                          </a:rPr>
                          <m:t>𝑎</m:t>
                        </m:r>
                      </m:e>
                      <m:sub>
                        <m:r>
                          <a:rPr lang="en-US" altLang="zh-CN" sz="2000" b="0" i="1" smtClean="0">
                            <a:solidFill>
                              <a:srgbClr val="00518E"/>
                            </a:solidFill>
                            <a:latin typeface="Cambria Math" panose="02040503050406030204" pitchFamily="18" charset="0"/>
                            <a:ea typeface="微软雅黑" panose="020B0503020204020204" pitchFamily="34" charset="-122"/>
                          </a:rPr>
                          <m:t>𝑡</m:t>
                        </m:r>
                      </m:sub>
                    </m:sSub>
                  </m:oMath>
                </a14:m>
                <a:r>
                  <a:rPr lang="zh-CN" altLang="en-US" sz="2000" dirty="0">
                    <a:solidFill>
                      <a:srgbClr val="00518E"/>
                    </a:solidFill>
                    <a:latin typeface="微软雅黑" panose="020B0503020204020204" pitchFamily="34" charset="-122"/>
                    <a:ea typeface="微软雅黑" panose="020B0503020204020204" pitchFamily="34" charset="-122"/>
                  </a:rPr>
                  <a:t>得到的奖励值总是</a:t>
                </a:r>
                <a14:m>
                  <m:oMath xmlns:m="http://schemas.openxmlformats.org/officeDocument/2006/math">
                    <m:r>
                      <a:rPr lang="en-US" altLang="zh-CN" sz="2000" i="1" dirty="0" smtClean="0">
                        <a:solidFill>
                          <a:srgbClr val="00518E"/>
                        </a:solidFill>
                        <a:latin typeface="Cambria Math" panose="02040503050406030204" pitchFamily="18" charset="0"/>
                        <a:ea typeface="微软雅黑" panose="020B0503020204020204" pitchFamily="34" charset="-122"/>
                      </a:rPr>
                      <m:t>0</m:t>
                    </m:r>
                  </m:oMath>
                </a14:m>
                <a:endParaRPr lang="en-US" altLang="zh-CN" sz="2000" dirty="0">
                  <a:solidFill>
                    <a:srgbClr val="00518E"/>
                  </a:solidFill>
                  <a:latin typeface="微软雅黑" panose="020B0503020204020204" pitchFamily="34" charset="-122"/>
                  <a:ea typeface="微软雅黑" panose="020B0503020204020204" pitchFamily="34" charset="-122"/>
                </a:endParaRPr>
              </a:p>
            </p:txBody>
          </p:sp>
        </mc:Choice>
        <mc:Fallback xmlns="">
          <p:sp>
            <p:nvSpPr>
              <p:cNvPr id="8" name="文本框 7">
                <a:extLst>
                  <a:ext uri="{FF2B5EF4-FFF2-40B4-BE49-F238E27FC236}">
                    <a16:creationId xmlns:a16="http://schemas.microsoft.com/office/drawing/2014/main" id="{9D7B0948-2793-4998-97BB-50F8DA8C7173}"/>
                  </a:ext>
                </a:extLst>
              </p:cNvPr>
              <p:cNvSpPr txBox="1">
                <a:spLocks noRot="1" noChangeAspect="1" noMove="1" noResize="1" noEditPoints="1" noAdjustHandles="1" noChangeArrowheads="1" noChangeShapeType="1" noTextEdit="1"/>
              </p:cNvSpPr>
              <p:nvPr/>
            </p:nvSpPr>
            <p:spPr>
              <a:xfrm>
                <a:off x="495298" y="1790866"/>
                <a:ext cx="11256214" cy="2900281"/>
              </a:xfrm>
              <a:prstGeom prst="rect">
                <a:avLst/>
              </a:prstGeom>
              <a:blipFill>
                <a:blip r:embed="rId8"/>
                <a:stretch>
                  <a:fillRect l="-487" b="-2731"/>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13237709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8872DC4D-9C92-43C4-8F84-89B5BE6C72F9}"/>
              </a:ext>
            </a:extLst>
          </p:cNvPr>
          <p:cNvSpPr>
            <a:spLocks noChangeArrowheads="1"/>
          </p:cNvSpPr>
          <p:nvPr>
            <p:custDataLst>
              <p:tags r:id="rId2"/>
            </p:custDataLst>
          </p:nvPr>
        </p:nvSpPr>
        <p:spPr bwMode="auto">
          <a:xfrm>
            <a:off x="586196" y="502958"/>
            <a:ext cx="517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马尔可夫序列决策过程</a:t>
            </a:r>
          </a:p>
        </p:txBody>
      </p:sp>
      <p:sp>
        <p:nvSpPr>
          <p:cNvPr id="24" name="矩形 23">
            <a:extLst>
              <a:ext uri="{FF2B5EF4-FFF2-40B4-BE49-F238E27FC236}">
                <a16:creationId xmlns:a16="http://schemas.microsoft.com/office/drawing/2014/main" id="{9210D31E-44EE-4DB7-9015-B0DE6C46D074}"/>
              </a:ext>
            </a:extLst>
          </p:cNvPr>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 name="矩形 27">
            <a:extLst>
              <a:ext uri="{FF2B5EF4-FFF2-40B4-BE49-F238E27FC236}">
                <a16:creationId xmlns:a16="http://schemas.microsoft.com/office/drawing/2014/main" id="{026E257F-73E5-4D82-AC5F-DDEFE0A3EE60}"/>
              </a:ext>
            </a:extLst>
          </p:cNvPr>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 name="矩形 28">
            <a:extLst>
              <a:ext uri="{FF2B5EF4-FFF2-40B4-BE49-F238E27FC236}">
                <a16:creationId xmlns:a16="http://schemas.microsoft.com/office/drawing/2014/main" id="{E7AB470C-500A-4B7C-9181-7A20CAFCDC41}"/>
              </a:ext>
            </a:extLst>
          </p:cNvPr>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4" name="文本框 13">
            <a:extLst>
              <a:ext uri="{FF2B5EF4-FFF2-40B4-BE49-F238E27FC236}">
                <a16:creationId xmlns:a16="http://schemas.microsoft.com/office/drawing/2014/main" id="{A9DC48D5-DBD1-439F-B511-D4BDC4CE2DE8}"/>
              </a:ext>
            </a:extLst>
          </p:cNvPr>
          <p:cNvSpPr txBox="1"/>
          <p:nvPr/>
        </p:nvSpPr>
        <p:spPr>
          <a:xfrm>
            <a:off x="0" y="979043"/>
            <a:ext cx="11784850" cy="662554"/>
          </a:xfrm>
          <a:prstGeom prst="rect">
            <a:avLst/>
          </a:prstGeom>
          <a:noFill/>
        </p:spPr>
        <p:txBody>
          <a:bodyPr wrap="square" rtlCol="0">
            <a:spAutoFit/>
          </a:bodyPr>
          <a:lstStyle/>
          <a:p>
            <a:pPr marL="914400" lvl="1" indent="-457200">
              <a:lnSpc>
                <a:spcPct val="150000"/>
              </a:lnSpc>
              <a:buFont typeface="Wingdings" panose="05000000000000000000" pitchFamily="2" charset="2"/>
              <a:buChar char="u"/>
            </a:pP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基础元素：奖励</a:t>
            </a:r>
            <a:endPar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文本框 7">
            <a:extLst>
              <a:ext uri="{FF2B5EF4-FFF2-40B4-BE49-F238E27FC236}">
                <a16:creationId xmlns:a16="http://schemas.microsoft.com/office/drawing/2014/main" id="{9D7B0948-2793-4998-97BB-50F8DA8C7173}"/>
              </a:ext>
            </a:extLst>
          </p:cNvPr>
          <p:cNvSpPr txBox="1"/>
          <p:nvPr/>
        </p:nvSpPr>
        <p:spPr>
          <a:xfrm>
            <a:off x="495298" y="1790866"/>
            <a:ext cx="11256214" cy="4192943"/>
          </a:xfrm>
          <a:prstGeom prst="rect">
            <a:avLst/>
          </a:prstGeom>
          <a:noFill/>
        </p:spPr>
        <p:txBody>
          <a:bodyPr wrap="square" rtlCol="0">
            <a:spAutoFit/>
          </a:bodyPr>
          <a:lstStyle/>
          <a:p>
            <a:pPr>
              <a:lnSpc>
                <a:spcPct val="150000"/>
              </a:lnSpc>
            </a:pPr>
            <a:r>
              <a:rPr lang="zh-CN" altLang="en-US" sz="2000" dirty="0">
                <a:solidFill>
                  <a:srgbClr val="00518E"/>
                </a:solidFill>
                <a:latin typeface="微软雅黑" panose="020B0503020204020204" pitchFamily="34" charset="-122"/>
                <a:ea typeface="微软雅黑" panose="020B0503020204020204" pitchFamily="34" charset="-122"/>
              </a:rPr>
              <a:t>奖励值示例：</a:t>
            </a:r>
            <a:endParaRPr lang="en-US" altLang="zh-CN" sz="2000" b="1" dirty="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棋类游戏中：</a:t>
            </a:r>
            <a:endParaRPr lang="en-US" altLang="zh-CN" sz="2000" dirty="0">
              <a:solidFill>
                <a:srgbClr val="00518E"/>
              </a:solidFill>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在赢得或者输掉游戏后获得</a:t>
            </a:r>
            <a:r>
              <a:rPr lang="en-US" altLang="zh-CN" sz="2000" dirty="0">
                <a:solidFill>
                  <a:srgbClr val="00518E"/>
                </a:solidFill>
                <a:latin typeface="微软雅黑" panose="020B0503020204020204" pitchFamily="34" charset="-122"/>
                <a:ea typeface="微软雅黑" panose="020B0503020204020204" pitchFamily="34" charset="-122"/>
              </a:rPr>
              <a:t>+/-</a:t>
            </a:r>
            <a:r>
              <a:rPr lang="zh-CN" altLang="en-US" sz="2000" dirty="0">
                <a:solidFill>
                  <a:srgbClr val="00518E"/>
                </a:solidFill>
                <a:latin typeface="微软雅黑" panose="020B0503020204020204" pitchFamily="34" charset="-122"/>
                <a:ea typeface="微软雅黑" panose="020B0503020204020204" pitchFamily="34" charset="-122"/>
              </a:rPr>
              <a:t>奖励</a:t>
            </a:r>
            <a:endParaRPr lang="en-US" altLang="zh-CN" sz="2000" dirty="0">
              <a:solidFill>
                <a:srgbClr val="00518E"/>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初生的小鹿挣扎着站起来</a:t>
            </a:r>
            <a:endParaRPr lang="en-US" altLang="zh-CN" sz="2000" dirty="0">
              <a:solidFill>
                <a:srgbClr val="00518E"/>
              </a:solidFill>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跟着它妈妈一起跑或被肉食动物吃掉后获得</a:t>
            </a:r>
            <a:r>
              <a:rPr lang="en-US" altLang="zh-CN" sz="2000" dirty="0">
                <a:solidFill>
                  <a:srgbClr val="00518E"/>
                </a:solidFill>
                <a:latin typeface="微软雅黑" panose="020B0503020204020204" pitchFamily="34" charset="-122"/>
                <a:ea typeface="微软雅黑" panose="020B0503020204020204" pitchFamily="34" charset="-122"/>
              </a:rPr>
              <a:t>+/-</a:t>
            </a:r>
            <a:r>
              <a:rPr lang="zh-CN" altLang="en-US" sz="2000" dirty="0">
                <a:solidFill>
                  <a:srgbClr val="00518E"/>
                </a:solidFill>
                <a:latin typeface="微软雅黑" panose="020B0503020204020204" pitchFamily="34" charset="-122"/>
                <a:ea typeface="微软雅黑" panose="020B0503020204020204" pitchFamily="34" charset="-122"/>
              </a:rPr>
              <a:t>奖励</a:t>
            </a:r>
            <a:endParaRPr lang="en-US" altLang="zh-CN" sz="2000" dirty="0">
              <a:solidFill>
                <a:srgbClr val="00518E"/>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股票投资</a:t>
            </a:r>
            <a:endParaRPr lang="en-US" altLang="zh-CN" sz="2000" dirty="0">
              <a:solidFill>
                <a:srgbClr val="00518E"/>
              </a:solidFill>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赚钱</a:t>
            </a:r>
            <a:r>
              <a:rPr lang="en-US" altLang="zh-CN" sz="2000" dirty="0">
                <a:solidFill>
                  <a:srgbClr val="00518E"/>
                </a:solidFill>
                <a:latin typeface="微软雅黑" panose="020B0503020204020204" pitchFamily="34" charset="-122"/>
                <a:ea typeface="微软雅黑" panose="020B0503020204020204" pitchFamily="34" charset="-122"/>
              </a:rPr>
              <a:t>/</a:t>
            </a:r>
            <a:r>
              <a:rPr lang="zh-CN" altLang="en-US" sz="2000" dirty="0">
                <a:solidFill>
                  <a:srgbClr val="00518E"/>
                </a:solidFill>
                <a:latin typeface="微软雅黑" panose="020B0503020204020204" pitchFamily="34" charset="-122"/>
                <a:ea typeface="微软雅黑" panose="020B0503020204020204" pitchFamily="34" charset="-122"/>
              </a:rPr>
              <a:t>损失获得</a:t>
            </a:r>
            <a:r>
              <a:rPr lang="en-US" altLang="zh-CN" sz="2000" dirty="0">
                <a:solidFill>
                  <a:srgbClr val="00518E"/>
                </a:solidFill>
                <a:latin typeface="微软雅黑" panose="020B0503020204020204" pitchFamily="34" charset="-122"/>
                <a:ea typeface="微软雅黑" panose="020B0503020204020204" pitchFamily="34" charset="-122"/>
              </a:rPr>
              <a:t>+/-</a:t>
            </a:r>
            <a:r>
              <a:rPr lang="zh-CN" altLang="en-US" sz="2000" dirty="0">
                <a:solidFill>
                  <a:srgbClr val="00518E"/>
                </a:solidFill>
                <a:latin typeface="微软雅黑" panose="020B0503020204020204" pitchFamily="34" charset="-122"/>
                <a:ea typeface="微软雅黑" panose="020B0503020204020204" pitchFamily="34" charset="-122"/>
              </a:rPr>
              <a:t>奖励，赚的</a:t>
            </a:r>
            <a:r>
              <a:rPr lang="en-US" altLang="zh-CN" sz="2000" dirty="0">
                <a:solidFill>
                  <a:srgbClr val="00518E"/>
                </a:solidFill>
                <a:latin typeface="微软雅黑" panose="020B0503020204020204" pitchFamily="34" charset="-122"/>
                <a:ea typeface="微软雅黑" panose="020B0503020204020204" pitchFamily="34" charset="-122"/>
              </a:rPr>
              <a:t>/</a:t>
            </a:r>
            <a:r>
              <a:rPr lang="zh-CN" altLang="en-US" sz="2000" dirty="0">
                <a:solidFill>
                  <a:srgbClr val="00518E"/>
                </a:solidFill>
                <a:latin typeface="微软雅黑" panose="020B0503020204020204" pitchFamily="34" charset="-122"/>
                <a:ea typeface="微软雅黑" panose="020B0503020204020204" pitchFamily="34" charset="-122"/>
              </a:rPr>
              <a:t>损失越多，奖励值绝对值越高</a:t>
            </a:r>
            <a:endParaRPr lang="en-US" altLang="zh-CN" sz="2000" dirty="0">
              <a:solidFill>
                <a:srgbClr val="00518E"/>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玩电子游戏</a:t>
            </a:r>
            <a:endParaRPr lang="en-US" altLang="zh-CN" sz="2000" dirty="0">
              <a:solidFill>
                <a:srgbClr val="00518E"/>
              </a:solidFill>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分数增加</a:t>
            </a:r>
            <a:r>
              <a:rPr lang="en-US" altLang="zh-CN" sz="2000" dirty="0">
                <a:solidFill>
                  <a:srgbClr val="00518E"/>
                </a:solidFill>
                <a:latin typeface="微软雅黑" panose="020B0503020204020204" pitchFamily="34" charset="-122"/>
                <a:ea typeface="微软雅黑" panose="020B0503020204020204" pitchFamily="34" charset="-122"/>
              </a:rPr>
              <a:t>/</a:t>
            </a:r>
            <a:r>
              <a:rPr lang="zh-CN" altLang="en-US" sz="2000" dirty="0">
                <a:solidFill>
                  <a:srgbClr val="00518E"/>
                </a:solidFill>
                <a:latin typeface="微软雅黑" panose="020B0503020204020204" pitchFamily="34" charset="-122"/>
                <a:ea typeface="微软雅黑" panose="020B0503020204020204" pitchFamily="34" charset="-122"/>
              </a:rPr>
              <a:t>分数降低获得</a:t>
            </a:r>
            <a:r>
              <a:rPr lang="en-US" altLang="zh-CN" sz="2000" dirty="0">
                <a:solidFill>
                  <a:srgbClr val="00518E"/>
                </a:solidFill>
                <a:latin typeface="微软雅黑" panose="020B0503020204020204" pitchFamily="34" charset="-122"/>
                <a:ea typeface="微软雅黑" panose="020B0503020204020204" pitchFamily="34" charset="-122"/>
              </a:rPr>
              <a:t>+/-</a:t>
            </a:r>
            <a:r>
              <a:rPr lang="zh-CN" altLang="en-US" sz="2000" dirty="0">
                <a:solidFill>
                  <a:srgbClr val="00518E"/>
                </a:solidFill>
                <a:latin typeface="微软雅黑" panose="020B0503020204020204" pitchFamily="34" charset="-122"/>
                <a:ea typeface="微软雅黑" panose="020B0503020204020204" pitchFamily="34" charset="-122"/>
              </a:rPr>
              <a:t>奖励</a:t>
            </a:r>
            <a:endParaRPr lang="en-US" altLang="zh-CN" sz="2000" dirty="0">
              <a:solidFill>
                <a:srgbClr val="00518E"/>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4440426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8872DC4D-9C92-43C4-8F84-89B5BE6C72F9}"/>
              </a:ext>
            </a:extLst>
          </p:cNvPr>
          <p:cNvSpPr>
            <a:spLocks noChangeArrowheads="1"/>
          </p:cNvSpPr>
          <p:nvPr>
            <p:custDataLst>
              <p:tags r:id="rId2"/>
            </p:custDataLst>
          </p:nvPr>
        </p:nvSpPr>
        <p:spPr bwMode="auto">
          <a:xfrm>
            <a:off x="586196" y="502958"/>
            <a:ext cx="517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马尔可夫序列决策过程</a:t>
            </a:r>
          </a:p>
        </p:txBody>
      </p:sp>
      <p:sp>
        <p:nvSpPr>
          <p:cNvPr id="24" name="矩形 23">
            <a:extLst>
              <a:ext uri="{FF2B5EF4-FFF2-40B4-BE49-F238E27FC236}">
                <a16:creationId xmlns:a16="http://schemas.microsoft.com/office/drawing/2014/main" id="{9210D31E-44EE-4DB7-9015-B0DE6C46D074}"/>
              </a:ext>
            </a:extLst>
          </p:cNvPr>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 name="矩形 27">
            <a:extLst>
              <a:ext uri="{FF2B5EF4-FFF2-40B4-BE49-F238E27FC236}">
                <a16:creationId xmlns:a16="http://schemas.microsoft.com/office/drawing/2014/main" id="{026E257F-73E5-4D82-AC5F-DDEFE0A3EE60}"/>
              </a:ext>
            </a:extLst>
          </p:cNvPr>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 name="矩形 28">
            <a:extLst>
              <a:ext uri="{FF2B5EF4-FFF2-40B4-BE49-F238E27FC236}">
                <a16:creationId xmlns:a16="http://schemas.microsoft.com/office/drawing/2014/main" id="{E7AB470C-500A-4B7C-9181-7A20CAFCDC41}"/>
              </a:ext>
            </a:extLst>
          </p:cNvPr>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4" name="文本框 13">
            <a:extLst>
              <a:ext uri="{FF2B5EF4-FFF2-40B4-BE49-F238E27FC236}">
                <a16:creationId xmlns:a16="http://schemas.microsoft.com/office/drawing/2014/main" id="{A9DC48D5-DBD1-439F-B511-D4BDC4CE2DE8}"/>
              </a:ext>
            </a:extLst>
          </p:cNvPr>
          <p:cNvSpPr txBox="1"/>
          <p:nvPr/>
        </p:nvSpPr>
        <p:spPr>
          <a:xfrm>
            <a:off x="0" y="979043"/>
            <a:ext cx="11784850" cy="662554"/>
          </a:xfrm>
          <a:prstGeom prst="rect">
            <a:avLst/>
          </a:prstGeom>
          <a:noFill/>
        </p:spPr>
        <p:txBody>
          <a:bodyPr wrap="square" rtlCol="0">
            <a:spAutoFit/>
          </a:bodyPr>
          <a:lstStyle/>
          <a:p>
            <a:pPr marL="914400" lvl="1" indent="-457200">
              <a:lnSpc>
                <a:spcPct val="150000"/>
              </a:lnSpc>
              <a:buFont typeface="Wingdings" panose="05000000000000000000" pitchFamily="2" charset="2"/>
              <a:buChar char="u"/>
            </a:pP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基础元素：序列决策</a:t>
            </a:r>
            <a:endPar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Picture 4">
            <a:extLst>
              <a:ext uri="{FF2B5EF4-FFF2-40B4-BE49-F238E27FC236}">
                <a16:creationId xmlns:a16="http://schemas.microsoft.com/office/drawing/2014/main" id="{252381C0-7D14-4029-8E57-C17857D4BCC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04644" y="2139421"/>
            <a:ext cx="4782713" cy="257915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2D6A526E-1089-4183-863C-A4005DC40F66}"/>
              </a:ext>
            </a:extLst>
          </p:cNvPr>
          <p:cNvSpPr txBox="1"/>
          <p:nvPr/>
        </p:nvSpPr>
        <p:spPr>
          <a:xfrm>
            <a:off x="586196" y="5216404"/>
            <a:ext cx="11256214" cy="499624"/>
          </a:xfrm>
          <a:prstGeom prst="rect">
            <a:avLst/>
          </a:prstGeom>
          <a:noFill/>
        </p:spPr>
        <p:txBody>
          <a:bodyPr wrap="square" rtlCol="0">
            <a:spAutoFit/>
          </a:bodyPr>
          <a:lstStyle/>
          <a:p>
            <a:pPr>
              <a:lnSpc>
                <a:spcPct val="150000"/>
              </a:lnSpc>
            </a:pPr>
            <a:r>
              <a:rPr lang="zh-CN" altLang="en-US" sz="2000" dirty="0">
                <a:solidFill>
                  <a:srgbClr val="00518E"/>
                </a:solidFill>
                <a:latin typeface="微软雅黑" panose="020B0503020204020204" pitchFamily="34" charset="-122"/>
                <a:ea typeface="微软雅黑" panose="020B0503020204020204" pitchFamily="34" charset="-122"/>
              </a:rPr>
              <a:t>考虑之前“乒乓球”的例子，其状态、动作如何表示？</a:t>
            </a:r>
            <a:endParaRPr lang="en-US" altLang="zh-CN" sz="2000" dirty="0">
              <a:solidFill>
                <a:srgbClr val="00518E"/>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40612802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8872DC4D-9C92-43C4-8F84-89B5BE6C72F9}"/>
              </a:ext>
            </a:extLst>
          </p:cNvPr>
          <p:cNvSpPr>
            <a:spLocks noChangeArrowheads="1"/>
          </p:cNvSpPr>
          <p:nvPr>
            <p:custDataLst>
              <p:tags r:id="rId2"/>
            </p:custDataLst>
          </p:nvPr>
        </p:nvSpPr>
        <p:spPr bwMode="auto">
          <a:xfrm>
            <a:off x="586196" y="502958"/>
            <a:ext cx="517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马尔可夫序列决策过程</a:t>
            </a:r>
          </a:p>
        </p:txBody>
      </p:sp>
      <p:sp>
        <p:nvSpPr>
          <p:cNvPr id="24" name="矩形 23">
            <a:extLst>
              <a:ext uri="{FF2B5EF4-FFF2-40B4-BE49-F238E27FC236}">
                <a16:creationId xmlns:a16="http://schemas.microsoft.com/office/drawing/2014/main" id="{9210D31E-44EE-4DB7-9015-B0DE6C46D074}"/>
              </a:ext>
            </a:extLst>
          </p:cNvPr>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 name="矩形 27">
            <a:extLst>
              <a:ext uri="{FF2B5EF4-FFF2-40B4-BE49-F238E27FC236}">
                <a16:creationId xmlns:a16="http://schemas.microsoft.com/office/drawing/2014/main" id="{026E257F-73E5-4D82-AC5F-DDEFE0A3EE60}"/>
              </a:ext>
            </a:extLst>
          </p:cNvPr>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 name="矩形 28">
            <a:extLst>
              <a:ext uri="{FF2B5EF4-FFF2-40B4-BE49-F238E27FC236}">
                <a16:creationId xmlns:a16="http://schemas.microsoft.com/office/drawing/2014/main" id="{E7AB470C-500A-4B7C-9181-7A20CAFCDC41}"/>
              </a:ext>
            </a:extLst>
          </p:cNvPr>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4" name="文本框 13">
            <a:extLst>
              <a:ext uri="{FF2B5EF4-FFF2-40B4-BE49-F238E27FC236}">
                <a16:creationId xmlns:a16="http://schemas.microsoft.com/office/drawing/2014/main" id="{A9DC48D5-DBD1-439F-B511-D4BDC4CE2DE8}"/>
              </a:ext>
            </a:extLst>
          </p:cNvPr>
          <p:cNvSpPr txBox="1"/>
          <p:nvPr/>
        </p:nvSpPr>
        <p:spPr>
          <a:xfrm>
            <a:off x="0" y="979043"/>
            <a:ext cx="11784850" cy="662554"/>
          </a:xfrm>
          <a:prstGeom prst="rect">
            <a:avLst/>
          </a:prstGeom>
          <a:noFill/>
        </p:spPr>
        <p:txBody>
          <a:bodyPr wrap="square" rtlCol="0">
            <a:spAutoFit/>
          </a:bodyPr>
          <a:lstStyle/>
          <a:p>
            <a:pPr marL="914400" lvl="1" indent="-457200">
              <a:lnSpc>
                <a:spcPct val="150000"/>
              </a:lnSpc>
              <a:buFont typeface="Wingdings" panose="05000000000000000000" pitchFamily="2" charset="2"/>
              <a:buChar char="u"/>
            </a:pP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基础元素：序列决策</a:t>
            </a:r>
            <a:endPar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2D6A526E-1089-4183-863C-A4005DC40F66}"/>
                  </a:ext>
                </a:extLst>
              </p:cNvPr>
              <p:cNvSpPr txBox="1"/>
              <p:nvPr/>
            </p:nvSpPr>
            <p:spPr>
              <a:xfrm>
                <a:off x="586196" y="5216404"/>
                <a:ext cx="11256214" cy="499624"/>
              </a:xfrm>
              <a:prstGeom prst="rect">
                <a:avLst/>
              </a:prstGeom>
              <a:noFill/>
            </p:spPr>
            <p:txBody>
              <a:bodyPr wrap="square" rtlCol="0">
                <a:spAutoFit/>
              </a:bodyPr>
              <a:lstStyle/>
              <a:p>
                <a:pPr>
                  <a:lnSpc>
                    <a:spcPct val="150000"/>
                  </a:lnSpc>
                </a:pPr>
                <a:r>
                  <a:rPr lang="zh-CN" altLang="en-US" sz="2000" dirty="0">
                    <a:solidFill>
                      <a:srgbClr val="00518E"/>
                    </a:solidFill>
                    <a:latin typeface="微软雅黑" panose="020B0503020204020204" pitchFamily="34" charset="-122"/>
                    <a:ea typeface="微软雅黑" panose="020B0503020204020204" pitchFamily="34" charset="-122"/>
                  </a:rPr>
                  <a:t>考虑之前“乒乓球”的例子，其状态、动作如何表示？</a:t>
                </a:r>
                <a:r>
                  <a:rPr lang="zh-CN" altLang="en-US" sz="2000" b="1" dirty="0">
                    <a:solidFill>
                      <a:srgbClr val="FF0000"/>
                    </a:solidFill>
                    <a:latin typeface="微软雅黑" panose="020B0503020204020204" pitchFamily="34" charset="-122"/>
                    <a:ea typeface="微软雅黑" panose="020B0503020204020204" pitchFamily="34" charset="-122"/>
                  </a:rPr>
                  <a:t>每一帧画面是一个</a:t>
                </a:r>
                <a14:m>
                  <m:oMath xmlns:m="http://schemas.openxmlformats.org/officeDocument/2006/math">
                    <m:sSub>
                      <m:sSubPr>
                        <m:ctrlPr>
                          <a:rPr lang="en-US" altLang="zh-CN" sz="2000" b="1" i="1" dirty="0" smtClean="0">
                            <a:solidFill>
                              <a:srgbClr val="FF0000"/>
                            </a:solidFill>
                            <a:latin typeface="Cambria Math" panose="02040503050406030204" pitchFamily="18" charset="0"/>
                            <a:ea typeface="微软雅黑" panose="020B0503020204020204" pitchFamily="34" charset="-122"/>
                          </a:rPr>
                        </m:ctrlPr>
                      </m:sSubPr>
                      <m:e>
                        <m:r>
                          <a:rPr lang="en-US" altLang="zh-CN" sz="2000" b="1" i="1" dirty="0">
                            <a:solidFill>
                              <a:srgbClr val="FF0000"/>
                            </a:solidFill>
                            <a:latin typeface="Cambria Math" panose="02040503050406030204" pitchFamily="18" charset="0"/>
                            <a:ea typeface="微软雅黑" panose="020B0503020204020204" pitchFamily="34" charset="-122"/>
                          </a:rPr>
                          <m:t>𝒔</m:t>
                        </m:r>
                      </m:e>
                      <m:sub>
                        <m:r>
                          <a:rPr lang="en-US" altLang="zh-CN" sz="2000" b="1" i="1" dirty="0" smtClean="0">
                            <a:solidFill>
                              <a:srgbClr val="FF0000"/>
                            </a:solidFill>
                            <a:latin typeface="Cambria Math" panose="02040503050406030204" pitchFamily="18" charset="0"/>
                            <a:ea typeface="微软雅黑" panose="020B0503020204020204" pitchFamily="34" charset="-122"/>
                          </a:rPr>
                          <m:t>𝒊</m:t>
                        </m:r>
                      </m:sub>
                    </m:sSub>
                  </m:oMath>
                </a14:m>
                <a:r>
                  <a:rPr lang="zh-CN" altLang="en-US" sz="2000" b="1" dirty="0">
                    <a:solidFill>
                      <a:srgbClr val="FF0000"/>
                    </a:solidFill>
                    <a:latin typeface="微软雅黑" panose="020B0503020204020204" pitchFamily="34" charset="-122"/>
                    <a:ea typeface="微软雅黑" panose="020B0503020204020204" pitchFamily="34" charset="-122"/>
                  </a:rPr>
                  <a:t>，动作在上</a:t>
                </a:r>
                <a:r>
                  <a:rPr lang="en-US" altLang="zh-CN"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下中选择。</a:t>
                </a:r>
                <a:endParaRPr lang="en-US" altLang="zh-CN" sz="2000" b="1" dirty="0">
                  <a:solidFill>
                    <a:srgbClr val="00518E"/>
                  </a:solidFill>
                  <a:latin typeface="微软雅黑" panose="020B0503020204020204" pitchFamily="34" charset="-122"/>
                  <a:ea typeface="微软雅黑" panose="020B0503020204020204" pitchFamily="34" charset="-122"/>
                </a:endParaRPr>
              </a:p>
            </p:txBody>
          </p:sp>
        </mc:Choice>
        <mc:Fallback xmlns="">
          <p:sp>
            <p:nvSpPr>
              <p:cNvPr id="9" name="文本框 8">
                <a:extLst>
                  <a:ext uri="{FF2B5EF4-FFF2-40B4-BE49-F238E27FC236}">
                    <a16:creationId xmlns:a16="http://schemas.microsoft.com/office/drawing/2014/main" id="{2D6A526E-1089-4183-863C-A4005DC40F66}"/>
                  </a:ext>
                </a:extLst>
              </p:cNvPr>
              <p:cNvSpPr txBox="1">
                <a:spLocks noRot="1" noChangeAspect="1" noMove="1" noResize="1" noEditPoints="1" noAdjustHandles="1" noChangeArrowheads="1" noChangeShapeType="1" noTextEdit="1"/>
              </p:cNvSpPr>
              <p:nvPr/>
            </p:nvSpPr>
            <p:spPr>
              <a:xfrm>
                <a:off x="586196" y="5216404"/>
                <a:ext cx="11256214" cy="499624"/>
              </a:xfrm>
              <a:prstGeom prst="rect">
                <a:avLst/>
              </a:prstGeom>
              <a:blipFill>
                <a:blip r:embed="rId8"/>
                <a:stretch>
                  <a:fillRect l="-541" r="-54" b="-20732"/>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25ACAABF-718D-44E0-88A8-830537849053}"/>
              </a:ext>
            </a:extLst>
          </p:cNvPr>
          <p:cNvPicPr>
            <a:picLocks noChangeAspect="1"/>
          </p:cNvPicPr>
          <p:nvPr/>
        </p:nvPicPr>
        <p:blipFill>
          <a:blip r:embed="rId9"/>
          <a:stretch>
            <a:fillRect/>
          </a:stretch>
        </p:blipFill>
        <p:spPr>
          <a:xfrm>
            <a:off x="4316576" y="2295752"/>
            <a:ext cx="3558848" cy="1920406"/>
          </a:xfrm>
          <a:prstGeom prst="rect">
            <a:avLst/>
          </a:prstGeom>
        </p:spPr>
      </p:pic>
      <p:pic>
        <p:nvPicPr>
          <p:cNvPr id="3" name="图片 2">
            <a:extLst>
              <a:ext uri="{FF2B5EF4-FFF2-40B4-BE49-F238E27FC236}">
                <a16:creationId xmlns:a16="http://schemas.microsoft.com/office/drawing/2014/main" id="{9BE35B01-D1E5-448E-AAD0-4A82352F6D5A}"/>
              </a:ext>
            </a:extLst>
          </p:cNvPr>
          <p:cNvPicPr>
            <a:picLocks noChangeAspect="1"/>
          </p:cNvPicPr>
          <p:nvPr/>
        </p:nvPicPr>
        <p:blipFill>
          <a:blip r:embed="rId10"/>
          <a:stretch>
            <a:fillRect/>
          </a:stretch>
        </p:blipFill>
        <p:spPr>
          <a:xfrm>
            <a:off x="495298" y="2295752"/>
            <a:ext cx="3551228" cy="1920406"/>
          </a:xfrm>
          <a:prstGeom prst="rect">
            <a:avLst/>
          </a:prstGeom>
        </p:spPr>
      </p:pic>
      <p:pic>
        <p:nvPicPr>
          <p:cNvPr id="4" name="图片 3">
            <a:extLst>
              <a:ext uri="{FF2B5EF4-FFF2-40B4-BE49-F238E27FC236}">
                <a16:creationId xmlns:a16="http://schemas.microsoft.com/office/drawing/2014/main" id="{F127D725-E20C-4267-B8C1-B4DA148DB046}"/>
              </a:ext>
            </a:extLst>
          </p:cNvPr>
          <p:cNvPicPr>
            <a:picLocks noChangeAspect="1"/>
          </p:cNvPicPr>
          <p:nvPr/>
        </p:nvPicPr>
        <p:blipFill>
          <a:blip r:embed="rId11"/>
          <a:stretch>
            <a:fillRect/>
          </a:stretch>
        </p:blipFill>
        <p:spPr>
          <a:xfrm>
            <a:off x="8145474" y="2295752"/>
            <a:ext cx="3566469" cy="1912786"/>
          </a:xfrm>
          <a:prstGeom prst="rect">
            <a:avLst/>
          </a:prstGeom>
        </p:spPr>
      </p:pic>
    </p:spTree>
    <p:custDataLst>
      <p:tags r:id="rId1"/>
    </p:custDataLst>
    <p:extLst>
      <p:ext uri="{BB962C8B-B14F-4D97-AF65-F5344CB8AC3E}">
        <p14:creationId xmlns:p14="http://schemas.microsoft.com/office/powerpoint/2010/main" val="70344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8872DC4D-9C92-43C4-8F84-89B5BE6C72F9}"/>
              </a:ext>
            </a:extLst>
          </p:cNvPr>
          <p:cNvSpPr>
            <a:spLocks noChangeArrowheads="1"/>
          </p:cNvSpPr>
          <p:nvPr>
            <p:custDataLst>
              <p:tags r:id="rId2"/>
            </p:custDataLst>
          </p:nvPr>
        </p:nvSpPr>
        <p:spPr bwMode="auto">
          <a:xfrm>
            <a:off x="586196" y="502958"/>
            <a:ext cx="517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马尔可夫序列决策过程</a:t>
            </a:r>
          </a:p>
        </p:txBody>
      </p:sp>
      <p:sp>
        <p:nvSpPr>
          <p:cNvPr id="24" name="矩形 23">
            <a:extLst>
              <a:ext uri="{FF2B5EF4-FFF2-40B4-BE49-F238E27FC236}">
                <a16:creationId xmlns:a16="http://schemas.microsoft.com/office/drawing/2014/main" id="{9210D31E-44EE-4DB7-9015-B0DE6C46D074}"/>
              </a:ext>
            </a:extLst>
          </p:cNvPr>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 name="矩形 27">
            <a:extLst>
              <a:ext uri="{FF2B5EF4-FFF2-40B4-BE49-F238E27FC236}">
                <a16:creationId xmlns:a16="http://schemas.microsoft.com/office/drawing/2014/main" id="{026E257F-73E5-4D82-AC5F-DDEFE0A3EE60}"/>
              </a:ext>
            </a:extLst>
          </p:cNvPr>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 name="矩形 28">
            <a:extLst>
              <a:ext uri="{FF2B5EF4-FFF2-40B4-BE49-F238E27FC236}">
                <a16:creationId xmlns:a16="http://schemas.microsoft.com/office/drawing/2014/main" id="{E7AB470C-500A-4B7C-9181-7A20CAFCDC41}"/>
              </a:ext>
            </a:extLst>
          </p:cNvPr>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4" name="文本框 13">
            <a:extLst>
              <a:ext uri="{FF2B5EF4-FFF2-40B4-BE49-F238E27FC236}">
                <a16:creationId xmlns:a16="http://schemas.microsoft.com/office/drawing/2014/main" id="{A9DC48D5-DBD1-439F-B511-D4BDC4CE2DE8}"/>
              </a:ext>
            </a:extLst>
          </p:cNvPr>
          <p:cNvSpPr txBox="1"/>
          <p:nvPr/>
        </p:nvSpPr>
        <p:spPr>
          <a:xfrm>
            <a:off x="0" y="979043"/>
            <a:ext cx="11784850" cy="662554"/>
          </a:xfrm>
          <a:prstGeom prst="rect">
            <a:avLst/>
          </a:prstGeom>
          <a:noFill/>
        </p:spPr>
        <p:txBody>
          <a:bodyPr wrap="square" rtlCol="0">
            <a:spAutoFit/>
          </a:bodyPr>
          <a:lstStyle/>
          <a:p>
            <a:pPr marL="914400" lvl="1" indent="-457200">
              <a:lnSpc>
                <a:spcPct val="150000"/>
              </a:lnSpc>
              <a:buFont typeface="Wingdings" panose="05000000000000000000" pitchFamily="2" charset="2"/>
              <a:buChar char="u"/>
            </a:pP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基础元素：序列决策</a:t>
            </a:r>
            <a:endPar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9990B031-0981-40DE-B205-A48A4815CBE8}"/>
              </a:ext>
            </a:extLst>
          </p:cNvPr>
          <p:cNvPicPr>
            <a:picLocks noChangeAspect="1"/>
          </p:cNvPicPr>
          <p:nvPr/>
        </p:nvPicPr>
        <p:blipFill>
          <a:blip r:embed="rId8"/>
          <a:stretch>
            <a:fillRect/>
          </a:stretch>
        </p:blipFill>
        <p:spPr>
          <a:xfrm>
            <a:off x="1986836" y="1944535"/>
            <a:ext cx="7811177" cy="1874682"/>
          </a:xfrm>
          <a:prstGeom prst="rect">
            <a:avLst/>
          </a:prstGeom>
        </p:spPr>
      </p:pic>
      <p:pic>
        <p:nvPicPr>
          <p:cNvPr id="9" name="图片 8">
            <a:extLst>
              <a:ext uri="{FF2B5EF4-FFF2-40B4-BE49-F238E27FC236}">
                <a16:creationId xmlns:a16="http://schemas.microsoft.com/office/drawing/2014/main" id="{5399D44E-B4DA-45F0-A7D6-80ED758FF492}"/>
              </a:ext>
            </a:extLst>
          </p:cNvPr>
          <p:cNvPicPr>
            <a:picLocks noChangeAspect="1"/>
          </p:cNvPicPr>
          <p:nvPr/>
        </p:nvPicPr>
        <p:blipFill>
          <a:blip r:embed="rId9"/>
          <a:stretch>
            <a:fillRect/>
          </a:stretch>
        </p:blipFill>
        <p:spPr>
          <a:xfrm>
            <a:off x="335278" y="4630220"/>
            <a:ext cx="3551228" cy="1920406"/>
          </a:xfrm>
          <a:prstGeom prst="rect">
            <a:avLst/>
          </a:prstGeom>
        </p:spPr>
      </p:pic>
      <p:cxnSp>
        <p:nvCxnSpPr>
          <p:cNvPr id="4" name="直接箭头连接符 3">
            <a:extLst>
              <a:ext uri="{FF2B5EF4-FFF2-40B4-BE49-F238E27FC236}">
                <a16:creationId xmlns:a16="http://schemas.microsoft.com/office/drawing/2014/main" id="{FEA18E3E-B6FC-424F-9030-4BDDF8CC77EA}"/>
              </a:ext>
            </a:extLst>
          </p:cNvPr>
          <p:cNvCxnSpPr>
            <a:cxnSpLocks/>
          </p:cNvCxnSpPr>
          <p:nvPr/>
        </p:nvCxnSpPr>
        <p:spPr>
          <a:xfrm flipV="1">
            <a:off x="2144064" y="3907917"/>
            <a:ext cx="0" cy="63360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A2707B2-8C9D-4F21-9A88-AE0F19D0C53F}"/>
                  </a:ext>
                </a:extLst>
              </p:cNvPr>
              <p:cNvSpPr txBox="1"/>
              <p:nvPr/>
            </p:nvSpPr>
            <p:spPr>
              <a:xfrm>
                <a:off x="467893" y="3858440"/>
                <a:ext cx="11256214" cy="556819"/>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altLang="zh-CN" sz="2000" b="0" i="1" dirty="0" smtClean="0">
                              <a:solidFill>
                                <a:srgbClr val="00518E"/>
                              </a:solidFill>
                              <a:latin typeface="Cambria Math" panose="02040503050406030204" pitchFamily="18" charset="0"/>
                              <a:ea typeface="微软雅黑" panose="020B0503020204020204" pitchFamily="34" charset="-122"/>
                            </a:rPr>
                          </m:ctrlPr>
                        </m:sSubPr>
                        <m:e>
                          <m:r>
                            <a:rPr lang="en-US" altLang="zh-CN" sz="2000" b="0" i="1" dirty="0" smtClean="0">
                              <a:solidFill>
                                <a:srgbClr val="00518E"/>
                              </a:solidFill>
                              <a:latin typeface="Cambria Math" panose="02040503050406030204" pitchFamily="18" charset="0"/>
                              <a:ea typeface="微软雅黑" panose="020B0503020204020204" pitchFamily="34" charset="-122"/>
                            </a:rPr>
                            <m:t>𝑠</m:t>
                          </m:r>
                        </m:e>
                        <m:sub>
                          <m:r>
                            <a:rPr lang="en-US" altLang="zh-CN" sz="2000" b="0" i="1" dirty="0" smtClean="0">
                              <a:solidFill>
                                <a:srgbClr val="00518E"/>
                              </a:solidFill>
                              <a:latin typeface="Cambria Math" panose="02040503050406030204" pitchFamily="18" charset="0"/>
                              <a:ea typeface="微软雅黑" panose="020B0503020204020204" pitchFamily="34" charset="-122"/>
                            </a:rPr>
                            <m:t>0</m:t>
                          </m:r>
                        </m:sub>
                      </m:sSub>
                      <m:r>
                        <a:rPr lang="en-US" altLang="zh-CN" sz="2000" b="0" i="1" dirty="0" smtClean="0">
                          <a:solidFill>
                            <a:srgbClr val="00518E"/>
                          </a:solidFill>
                          <a:latin typeface="Cambria Math" panose="02040503050406030204" pitchFamily="18" charset="0"/>
                          <a:ea typeface="微软雅黑" panose="020B0503020204020204" pitchFamily="34" charset="-122"/>
                        </a:rPr>
                        <m:t>,</m:t>
                      </m:r>
                      <m:sSub>
                        <m:sSubPr>
                          <m:ctrlPr>
                            <a:rPr lang="en-US" altLang="zh-CN" sz="2000" b="0" i="1" dirty="0" smtClean="0">
                              <a:solidFill>
                                <a:srgbClr val="00518E"/>
                              </a:solidFill>
                              <a:latin typeface="Cambria Math" panose="02040503050406030204" pitchFamily="18" charset="0"/>
                              <a:ea typeface="微软雅黑" panose="020B0503020204020204" pitchFamily="34" charset="-122"/>
                            </a:rPr>
                          </m:ctrlPr>
                        </m:sSubPr>
                        <m:e>
                          <m:r>
                            <a:rPr lang="en-US" altLang="zh-CN" sz="2000" b="0" i="1" dirty="0" smtClean="0">
                              <a:solidFill>
                                <a:srgbClr val="00518E"/>
                              </a:solidFill>
                              <a:latin typeface="Cambria Math" panose="02040503050406030204" pitchFamily="18" charset="0"/>
                              <a:ea typeface="微软雅黑" panose="020B0503020204020204" pitchFamily="34" charset="-122"/>
                            </a:rPr>
                            <m:t>𝑎</m:t>
                          </m:r>
                        </m:e>
                        <m:sub>
                          <m:r>
                            <a:rPr lang="en-US" altLang="zh-CN" sz="2000" b="0" i="1" dirty="0" smtClean="0">
                              <a:solidFill>
                                <a:srgbClr val="00518E"/>
                              </a:solidFill>
                              <a:latin typeface="Cambria Math" panose="02040503050406030204" pitchFamily="18" charset="0"/>
                              <a:ea typeface="微软雅黑" panose="020B0503020204020204" pitchFamily="34" charset="-122"/>
                            </a:rPr>
                            <m:t>0</m:t>
                          </m:r>
                        </m:sub>
                      </m:sSub>
                      <m:r>
                        <a:rPr lang="en-US" altLang="zh-CN" sz="2000" b="0" i="1" dirty="0" smtClean="0">
                          <a:solidFill>
                            <a:srgbClr val="00518E"/>
                          </a:solidFill>
                          <a:latin typeface="Cambria Math" panose="02040503050406030204" pitchFamily="18" charset="0"/>
                          <a:ea typeface="微软雅黑" panose="020B0503020204020204" pitchFamily="34" charset="-122"/>
                        </a:rPr>
                        <m:t> →</m:t>
                      </m:r>
                      <m:sSub>
                        <m:sSubPr>
                          <m:ctrlPr>
                            <a:rPr lang="en-US" altLang="zh-CN" sz="2000" b="0" i="1" dirty="0" smtClean="0">
                              <a:solidFill>
                                <a:srgbClr val="00518E"/>
                              </a:solidFill>
                              <a:latin typeface="Cambria Math" panose="02040503050406030204" pitchFamily="18" charset="0"/>
                              <a:ea typeface="微软雅黑" panose="020B0503020204020204" pitchFamily="34" charset="-122"/>
                            </a:rPr>
                          </m:ctrlPr>
                        </m:sSubPr>
                        <m:e>
                          <m:r>
                            <a:rPr lang="en-US" altLang="zh-CN" sz="2000" b="0" i="1" dirty="0" smtClean="0">
                              <a:solidFill>
                                <a:srgbClr val="00518E"/>
                              </a:solidFill>
                              <a:latin typeface="Cambria Math" panose="02040503050406030204" pitchFamily="18" charset="0"/>
                              <a:ea typeface="微软雅黑" panose="020B0503020204020204" pitchFamily="34" charset="-122"/>
                            </a:rPr>
                            <m:t>𝑠</m:t>
                          </m:r>
                        </m:e>
                        <m:sub>
                          <m:r>
                            <a:rPr lang="en-US" altLang="zh-CN" sz="2000" b="0" i="1" dirty="0" smtClean="0">
                              <a:solidFill>
                                <a:srgbClr val="00518E"/>
                              </a:solidFill>
                              <a:latin typeface="Cambria Math" panose="02040503050406030204" pitchFamily="18" charset="0"/>
                              <a:ea typeface="微软雅黑" panose="020B0503020204020204" pitchFamily="34" charset="-122"/>
                            </a:rPr>
                            <m:t>1</m:t>
                          </m:r>
                        </m:sub>
                      </m:sSub>
                      <m:r>
                        <a:rPr lang="en-US" altLang="zh-CN" sz="2000" b="0" i="1" dirty="0" smtClean="0">
                          <a:solidFill>
                            <a:srgbClr val="00518E"/>
                          </a:solidFill>
                          <a:latin typeface="Cambria Math" panose="02040503050406030204" pitchFamily="18" charset="0"/>
                          <a:ea typeface="微软雅黑" panose="020B0503020204020204" pitchFamily="34" charset="-122"/>
                        </a:rPr>
                        <m:t>,</m:t>
                      </m:r>
                      <m:sSub>
                        <m:sSubPr>
                          <m:ctrlPr>
                            <a:rPr lang="en-US" altLang="zh-CN" sz="2000" b="0" i="1" dirty="0" smtClean="0">
                              <a:solidFill>
                                <a:srgbClr val="00518E"/>
                              </a:solidFill>
                              <a:latin typeface="Cambria Math" panose="02040503050406030204" pitchFamily="18" charset="0"/>
                              <a:ea typeface="微软雅黑" panose="020B0503020204020204" pitchFamily="34" charset="-122"/>
                            </a:rPr>
                          </m:ctrlPr>
                        </m:sSubPr>
                        <m:e>
                          <m:r>
                            <a:rPr lang="en-US" altLang="zh-CN" sz="2000" b="0" i="1" dirty="0" smtClean="0">
                              <a:solidFill>
                                <a:srgbClr val="00518E"/>
                              </a:solidFill>
                              <a:latin typeface="Cambria Math" panose="02040503050406030204" pitchFamily="18" charset="0"/>
                              <a:ea typeface="微软雅黑" panose="020B0503020204020204" pitchFamily="34" charset="-122"/>
                            </a:rPr>
                            <m:t>𝑟</m:t>
                          </m:r>
                        </m:e>
                        <m:sub>
                          <m:r>
                            <a:rPr lang="en-US" altLang="zh-CN" sz="2000" b="0" i="1" dirty="0" smtClean="0">
                              <a:solidFill>
                                <a:srgbClr val="00518E"/>
                              </a:solidFill>
                              <a:latin typeface="Cambria Math" panose="02040503050406030204" pitchFamily="18" charset="0"/>
                              <a:ea typeface="微软雅黑" panose="020B0503020204020204" pitchFamily="34" charset="-122"/>
                            </a:rPr>
                            <m:t>1</m:t>
                          </m:r>
                        </m:sub>
                      </m:sSub>
                      <m:r>
                        <a:rPr lang="en-US" altLang="zh-CN" sz="2000" b="0" i="1" dirty="0" smtClean="0">
                          <a:solidFill>
                            <a:srgbClr val="00518E"/>
                          </a:solidFill>
                          <a:latin typeface="Cambria Math" panose="02040503050406030204" pitchFamily="18" charset="0"/>
                          <a:ea typeface="微软雅黑" panose="020B0503020204020204" pitchFamily="34" charset="-122"/>
                        </a:rPr>
                        <m:t>,</m:t>
                      </m:r>
                      <m:sSub>
                        <m:sSubPr>
                          <m:ctrlPr>
                            <a:rPr lang="en-US" altLang="zh-CN" sz="2000" b="0" i="1" dirty="0" smtClean="0">
                              <a:solidFill>
                                <a:srgbClr val="00518E"/>
                              </a:solidFill>
                              <a:latin typeface="Cambria Math" panose="02040503050406030204" pitchFamily="18" charset="0"/>
                              <a:ea typeface="微软雅黑" panose="020B0503020204020204" pitchFamily="34" charset="-122"/>
                            </a:rPr>
                          </m:ctrlPr>
                        </m:sSubPr>
                        <m:e>
                          <m:r>
                            <a:rPr lang="en-US" altLang="zh-CN" sz="2000" b="0" i="1" dirty="0" smtClean="0">
                              <a:solidFill>
                                <a:srgbClr val="00518E"/>
                              </a:solidFill>
                              <a:latin typeface="Cambria Math" panose="02040503050406030204" pitchFamily="18" charset="0"/>
                              <a:ea typeface="微软雅黑" panose="020B0503020204020204" pitchFamily="34" charset="-122"/>
                            </a:rPr>
                            <m:t>𝑎</m:t>
                          </m:r>
                        </m:e>
                        <m:sub>
                          <m:r>
                            <a:rPr lang="en-US" altLang="zh-CN" sz="2000" b="0" i="1" dirty="0" smtClean="0">
                              <a:solidFill>
                                <a:srgbClr val="00518E"/>
                              </a:solidFill>
                              <a:latin typeface="Cambria Math" panose="02040503050406030204" pitchFamily="18" charset="0"/>
                              <a:ea typeface="微软雅黑" panose="020B0503020204020204" pitchFamily="34" charset="-122"/>
                            </a:rPr>
                            <m:t>1</m:t>
                          </m:r>
                        </m:sub>
                      </m:sSub>
                      <m:r>
                        <a:rPr lang="en-US" altLang="zh-CN" sz="2000" b="0" i="1" dirty="0" smtClean="0">
                          <a:solidFill>
                            <a:srgbClr val="00518E"/>
                          </a:solidFill>
                          <a:latin typeface="Cambria Math" panose="02040503050406030204" pitchFamily="18" charset="0"/>
                          <a:ea typeface="微软雅黑" panose="020B0503020204020204" pitchFamily="34" charset="-122"/>
                        </a:rPr>
                        <m:t> →</m:t>
                      </m:r>
                      <m:sSub>
                        <m:sSubPr>
                          <m:ctrlPr>
                            <a:rPr lang="en-US" altLang="zh-CN" sz="2000" b="0" i="1" dirty="0" smtClean="0">
                              <a:solidFill>
                                <a:srgbClr val="00518E"/>
                              </a:solidFill>
                              <a:latin typeface="Cambria Math" panose="02040503050406030204" pitchFamily="18" charset="0"/>
                              <a:ea typeface="微软雅黑" panose="020B0503020204020204" pitchFamily="34" charset="-122"/>
                            </a:rPr>
                          </m:ctrlPr>
                        </m:sSubPr>
                        <m:e>
                          <m:r>
                            <a:rPr lang="en-US" altLang="zh-CN" sz="2000" b="0" i="1" dirty="0" smtClean="0">
                              <a:solidFill>
                                <a:srgbClr val="00518E"/>
                              </a:solidFill>
                              <a:latin typeface="Cambria Math" panose="02040503050406030204" pitchFamily="18" charset="0"/>
                              <a:ea typeface="微软雅黑" panose="020B0503020204020204" pitchFamily="34" charset="-122"/>
                            </a:rPr>
                            <m:t>𝑠</m:t>
                          </m:r>
                        </m:e>
                        <m:sub>
                          <m:r>
                            <a:rPr lang="en-US" altLang="zh-CN" sz="2000" b="0" i="1" dirty="0" smtClean="0">
                              <a:solidFill>
                                <a:srgbClr val="00518E"/>
                              </a:solidFill>
                              <a:latin typeface="Cambria Math" panose="02040503050406030204" pitchFamily="18" charset="0"/>
                              <a:ea typeface="微软雅黑" panose="020B0503020204020204" pitchFamily="34" charset="-122"/>
                            </a:rPr>
                            <m:t>2</m:t>
                          </m:r>
                        </m:sub>
                      </m:sSub>
                      <m:r>
                        <a:rPr lang="en-US" altLang="zh-CN" sz="2000" b="0" i="1" dirty="0" smtClean="0">
                          <a:solidFill>
                            <a:srgbClr val="00518E"/>
                          </a:solidFill>
                          <a:latin typeface="Cambria Math" panose="02040503050406030204" pitchFamily="18" charset="0"/>
                          <a:ea typeface="微软雅黑" panose="020B0503020204020204" pitchFamily="34" charset="-122"/>
                        </a:rPr>
                        <m:t>,</m:t>
                      </m:r>
                      <m:sSub>
                        <m:sSubPr>
                          <m:ctrlPr>
                            <a:rPr lang="en-US" altLang="zh-CN" sz="2000" b="0" i="1" dirty="0" smtClean="0">
                              <a:solidFill>
                                <a:srgbClr val="00518E"/>
                              </a:solidFill>
                              <a:latin typeface="Cambria Math" panose="02040503050406030204" pitchFamily="18" charset="0"/>
                              <a:ea typeface="微软雅黑" panose="020B0503020204020204" pitchFamily="34" charset="-122"/>
                            </a:rPr>
                          </m:ctrlPr>
                        </m:sSubPr>
                        <m:e>
                          <m:r>
                            <a:rPr lang="en-US" altLang="zh-CN" sz="2000" b="0" i="1" dirty="0" smtClean="0">
                              <a:solidFill>
                                <a:srgbClr val="00518E"/>
                              </a:solidFill>
                              <a:latin typeface="Cambria Math" panose="02040503050406030204" pitchFamily="18" charset="0"/>
                              <a:ea typeface="微软雅黑" panose="020B0503020204020204" pitchFamily="34" charset="-122"/>
                            </a:rPr>
                            <m:t>𝑟</m:t>
                          </m:r>
                        </m:e>
                        <m:sub>
                          <m:r>
                            <a:rPr lang="en-US" altLang="zh-CN" sz="2000" b="0" i="1" dirty="0" smtClean="0">
                              <a:solidFill>
                                <a:srgbClr val="00518E"/>
                              </a:solidFill>
                              <a:latin typeface="Cambria Math" panose="02040503050406030204" pitchFamily="18" charset="0"/>
                              <a:ea typeface="微软雅黑" panose="020B0503020204020204" pitchFamily="34" charset="-122"/>
                            </a:rPr>
                            <m:t>2</m:t>
                          </m:r>
                        </m:sub>
                      </m:sSub>
                      <m:r>
                        <a:rPr lang="en-US" altLang="zh-CN" sz="2000" b="0" i="1" dirty="0" smtClean="0">
                          <a:solidFill>
                            <a:srgbClr val="00518E"/>
                          </a:solidFill>
                          <a:latin typeface="Cambria Math" panose="02040503050406030204" pitchFamily="18" charset="0"/>
                          <a:ea typeface="微软雅黑" panose="020B0503020204020204" pitchFamily="34" charset="-122"/>
                        </a:rPr>
                        <m:t>,</m:t>
                      </m:r>
                      <m:sSub>
                        <m:sSubPr>
                          <m:ctrlPr>
                            <a:rPr lang="en-US" altLang="zh-CN" sz="2000" b="0" i="1" dirty="0" smtClean="0">
                              <a:solidFill>
                                <a:srgbClr val="00518E"/>
                              </a:solidFill>
                              <a:latin typeface="Cambria Math" panose="02040503050406030204" pitchFamily="18" charset="0"/>
                              <a:ea typeface="微软雅黑" panose="020B0503020204020204" pitchFamily="34" charset="-122"/>
                            </a:rPr>
                          </m:ctrlPr>
                        </m:sSubPr>
                        <m:e>
                          <m:r>
                            <a:rPr lang="en-US" altLang="zh-CN" sz="2000" b="0" i="1" dirty="0" smtClean="0">
                              <a:solidFill>
                                <a:srgbClr val="00518E"/>
                              </a:solidFill>
                              <a:latin typeface="Cambria Math" panose="02040503050406030204" pitchFamily="18" charset="0"/>
                              <a:ea typeface="微软雅黑" panose="020B0503020204020204" pitchFamily="34" charset="-122"/>
                            </a:rPr>
                            <m:t>𝑎</m:t>
                          </m:r>
                        </m:e>
                        <m:sub>
                          <m:r>
                            <a:rPr lang="en-US" altLang="zh-CN" sz="2000" b="0" i="1" dirty="0" smtClean="0">
                              <a:solidFill>
                                <a:srgbClr val="00518E"/>
                              </a:solidFill>
                              <a:latin typeface="Cambria Math" panose="02040503050406030204" pitchFamily="18" charset="0"/>
                              <a:ea typeface="微软雅黑" panose="020B0503020204020204" pitchFamily="34" charset="-122"/>
                            </a:rPr>
                            <m:t>2</m:t>
                          </m:r>
                        </m:sub>
                      </m:sSub>
                      <m:r>
                        <a:rPr lang="en-US" altLang="zh-CN" sz="2000" b="0" i="1" dirty="0" smtClean="0">
                          <a:solidFill>
                            <a:srgbClr val="00518E"/>
                          </a:solidFill>
                          <a:latin typeface="Cambria Math" panose="02040503050406030204" pitchFamily="18" charset="0"/>
                          <a:ea typeface="微软雅黑" panose="020B0503020204020204" pitchFamily="34" charset="-122"/>
                        </a:rPr>
                        <m:t> → …</m:t>
                      </m:r>
                    </m:oMath>
                  </m:oMathPara>
                </a14:m>
                <a:endParaRPr lang="en-US" altLang="zh-CN" sz="2000" dirty="0">
                  <a:solidFill>
                    <a:srgbClr val="00518E"/>
                  </a:solidFill>
                  <a:latin typeface="微软雅黑" panose="020B0503020204020204" pitchFamily="34" charset="-122"/>
                  <a:ea typeface="微软雅黑" panose="020B0503020204020204" pitchFamily="34" charset="-122"/>
                </a:endParaRPr>
              </a:p>
            </p:txBody>
          </p:sp>
        </mc:Choice>
        <mc:Fallback xmlns="">
          <p:sp>
            <p:nvSpPr>
              <p:cNvPr id="13" name="文本框 12">
                <a:extLst>
                  <a:ext uri="{FF2B5EF4-FFF2-40B4-BE49-F238E27FC236}">
                    <a16:creationId xmlns:a16="http://schemas.microsoft.com/office/drawing/2014/main" id="{FA2707B2-8C9D-4F21-9A88-AE0F19D0C53F}"/>
                  </a:ext>
                </a:extLst>
              </p:cNvPr>
              <p:cNvSpPr txBox="1">
                <a:spLocks noRot="1" noChangeAspect="1" noMove="1" noResize="1" noEditPoints="1" noAdjustHandles="1" noChangeArrowheads="1" noChangeShapeType="1" noTextEdit="1"/>
              </p:cNvSpPr>
              <p:nvPr/>
            </p:nvSpPr>
            <p:spPr>
              <a:xfrm>
                <a:off x="467893" y="3858440"/>
                <a:ext cx="11256214" cy="55681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3587C9F4-EE02-4186-9E7F-5D773CB87CDE}"/>
                  </a:ext>
                </a:extLst>
              </p:cNvPr>
              <p:cNvSpPr txBox="1"/>
              <p:nvPr/>
            </p:nvSpPr>
            <p:spPr>
              <a:xfrm>
                <a:off x="5085042" y="5340611"/>
                <a:ext cx="6440907" cy="499624"/>
              </a:xfrm>
              <a:prstGeom prst="rect">
                <a:avLst/>
              </a:prstGeom>
              <a:noFill/>
            </p:spPr>
            <p:txBody>
              <a:bodyPr wrap="square" rtlCol="0">
                <a:spAutoFit/>
              </a:bodyPr>
              <a:lstStyle/>
              <a:p>
                <a:pPr>
                  <a:lnSpc>
                    <a:spcPct val="150000"/>
                  </a:lnSpc>
                </a:pPr>
                <a:r>
                  <a:rPr lang="zh-CN" altLang="en-US" sz="2000" dirty="0">
                    <a:solidFill>
                      <a:srgbClr val="00518E"/>
                    </a:solidFill>
                    <a:latin typeface="微软雅黑" panose="020B0503020204020204" pitchFamily="34" charset="-122"/>
                    <a:ea typeface="微软雅黑" panose="020B0503020204020204" pitchFamily="34" charset="-122"/>
                  </a:rPr>
                  <a:t>可以描述为一个序列，不同的</a:t>
                </a:r>
                <a14:m>
                  <m:oMath xmlns:m="http://schemas.openxmlformats.org/officeDocument/2006/math">
                    <m:sSub>
                      <m:sSubPr>
                        <m:ctrlPr>
                          <a:rPr lang="en-US" altLang="zh-CN" sz="2000" b="0" i="1" dirty="0" smtClean="0">
                            <a:solidFill>
                              <a:srgbClr val="00518E"/>
                            </a:solidFill>
                            <a:latin typeface="Cambria Math" panose="02040503050406030204" pitchFamily="18" charset="0"/>
                            <a:ea typeface="微软雅黑" panose="020B0503020204020204" pitchFamily="34" charset="-122"/>
                          </a:rPr>
                        </m:ctrlPr>
                      </m:sSubPr>
                      <m:e>
                        <m:r>
                          <m:rPr>
                            <m:sty m:val="p"/>
                          </m:rPr>
                          <a:rPr lang="en-US" altLang="zh-CN" sz="2000" i="1" dirty="0">
                            <a:solidFill>
                              <a:srgbClr val="00518E"/>
                            </a:solidFill>
                            <a:latin typeface="Cambria Math" panose="02040503050406030204" pitchFamily="18" charset="0"/>
                            <a:ea typeface="微软雅黑" panose="020B0503020204020204" pitchFamily="34" charset="-122"/>
                          </a:rPr>
                          <m:t>a</m:t>
                        </m:r>
                      </m:e>
                      <m:sub>
                        <m:r>
                          <a:rPr lang="en-US" altLang="zh-CN" sz="2000" b="0" i="1" dirty="0" smtClean="0">
                            <a:solidFill>
                              <a:srgbClr val="00518E"/>
                            </a:solidFill>
                            <a:latin typeface="Cambria Math" panose="02040503050406030204" pitchFamily="18" charset="0"/>
                            <a:ea typeface="微软雅黑" panose="020B0503020204020204" pitchFamily="34" charset="-122"/>
                          </a:rPr>
                          <m:t>𝑖</m:t>
                        </m:r>
                      </m:sub>
                    </m:sSub>
                  </m:oMath>
                </a14:m>
                <a:r>
                  <a:rPr lang="zh-CN" altLang="en-US" sz="2000" dirty="0">
                    <a:solidFill>
                      <a:srgbClr val="00518E"/>
                    </a:solidFill>
                    <a:latin typeface="微软雅黑" panose="020B0503020204020204" pitchFamily="34" charset="-122"/>
                    <a:ea typeface="微软雅黑" panose="020B0503020204020204" pitchFamily="34" charset="-122"/>
                  </a:rPr>
                  <a:t>引向了不同的结果。</a:t>
                </a:r>
                <a:endParaRPr lang="en-US" altLang="zh-CN" sz="2000" dirty="0">
                  <a:solidFill>
                    <a:srgbClr val="00518E"/>
                  </a:solidFill>
                  <a:latin typeface="微软雅黑" panose="020B0503020204020204" pitchFamily="34" charset="-122"/>
                  <a:ea typeface="微软雅黑" panose="020B0503020204020204" pitchFamily="34" charset="-122"/>
                </a:endParaRPr>
              </a:p>
            </p:txBody>
          </p:sp>
        </mc:Choice>
        <mc:Fallback xmlns="">
          <p:sp>
            <p:nvSpPr>
              <p:cNvPr id="15" name="文本框 14">
                <a:extLst>
                  <a:ext uri="{FF2B5EF4-FFF2-40B4-BE49-F238E27FC236}">
                    <a16:creationId xmlns:a16="http://schemas.microsoft.com/office/drawing/2014/main" id="{3587C9F4-EE02-4186-9E7F-5D773CB87CDE}"/>
                  </a:ext>
                </a:extLst>
              </p:cNvPr>
              <p:cNvSpPr txBox="1">
                <a:spLocks noRot="1" noChangeAspect="1" noMove="1" noResize="1" noEditPoints="1" noAdjustHandles="1" noChangeArrowheads="1" noChangeShapeType="1" noTextEdit="1"/>
              </p:cNvSpPr>
              <p:nvPr/>
            </p:nvSpPr>
            <p:spPr>
              <a:xfrm>
                <a:off x="5085042" y="5340611"/>
                <a:ext cx="6440907" cy="499624"/>
              </a:xfrm>
              <a:prstGeom prst="rect">
                <a:avLst/>
              </a:prstGeom>
              <a:blipFill>
                <a:blip r:embed="rId11"/>
                <a:stretch>
                  <a:fillRect l="-946" b="-20732"/>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20404425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8872DC4D-9C92-43C4-8F84-89B5BE6C72F9}"/>
              </a:ext>
            </a:extLst>
          </p:cNvPr>
          <p:cNvSpPr>
            <a:spLocks noChangeArrowheads="1"/>
          </p:cNvSpPr>
          <p:nvPr>
            <p:custDataLst>
              <p:tags r:id="rId2"/>
            </p:custDataLst>
          </p:nvPr>
        </p:nvSpPr>
        <p:spPr bwMode="auto">
          <a:xfrm>
            <a:off x="586196" y="502958"/>
            <a:ext cx="517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马尔可夫序列决策过程</a:t>
            </a:r>
          </a:p>
        </p:txBody>
      </p:sp>
      <p:sp>
        <p:nvSpPr>
          <p:cNvPr id="24" name="矩形 23">
            <a:extLst>
              <a:ext uri="{FF2B5EF4-FFF2-40B4-BE49-F238E27FC236}">
                <a16:creationId xmlns:a16="http://schemas.microsoft.com/office/drawing/2014/main" id="{9210D31E-44EE-4DB7-9015-B0DE6C46D074}"/>
              </a:ext>
            </a:extLst>
          </p:cNvPr>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 name="矩形 27">
            <a:extLst>
              <a:ext uri="{FF2B5EF4-FFF2-40B4-BE49-F238E27FC236}">
                <a16:creationId xmlns:a16="http://schemas.microsoft.com/office/drawing/2014/main" id="{026E257F-73E5-4D82-AC5F-DDEFE0A3EE60}"/>
              </a:ext>
            </a:extLst>
          </p:cNvPr>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 name="矩形 28">
            <a:extLst>
              <a:ext uri="{FF2B5EF4-FFF2-40B4-BE49-F238E27FC236}">
                <a16:creationId xmlns:a16="http://schemas.microsoft.com/office/drawing/2014/main" id="{E7AB470C-500A-4B7C-9181-7A20CAFCDC41}"/>
              </a:ext>
            </a:extLst>
          </p:cNvPr>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4" name="文本框 13">
            <a:extLst>
              <a:ext uri="{FF2B5EF4-FFF2-40B4-BE49-F238E27FC236}">
                <a16:creationId xmlns:a16="http://schemas.microsoft.com/office/drawing/2014/main" id="{A9DC48D5-DBD1-439F-B511-D4BDC4CE2DE8}"/>
              </a:ext>
            </a:extLst>
          </p:cNvPr>
          <p:cNvSpPr txBox="1"/>
          <p:nvPr/>
        </p:nvSpPr>
        <p:spPr>
          <a:xfrm>
            <a:off x="0" y="979043"/>
            <a:ext cx="11784850" cy="662554"/>
          </a:xfrm>
          <a:prstGeom prst="rect">
            <a:avLst/>
          </a:prstGeom>
          <a:noFill/>
        </p:spPr>
        <p:txBody>
          <a:bodyPr wrap="square" rtlCol="0">
            <a:spAutoFit/>
          </a:bodyPr>
          <a:lstStyle/>
          <a:p>
            <a:pPr marL="914400" lvl="1" indent="-457200">
              <a:lnSpc>
                <a:spcPct val="150000"/>
              </a:lnSpc>
              <a:buFont typeface="Wingdings" panose="05000000000000000000" pitchFamily="2" charset="2"/>
              <a:buChar char="u"/>
            </a:pP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马尔科夫过程</a:t>
            </a:r>
            <a:endPar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19A81526-B258-477F-8B4A-40A2706D4DD2}"/>
                  </a:ext>
                </a:extLst>
              </p:cNvPr>
              <p:cNvSpPr txBox="1"/>
              <p:nvPr/>
            </p:nvSpPr>
            <p:spPr>
              <a:xfrm>
                <a:off x="528636" y="1867870"/>
                <a:ext cx="10728644" cy="499624"/>
              </a:xfrm>
              <a:prstGeom prst="rect">
                <a:avLst/>
              </a:prstGeom>
              <a:noFill/>
            </p:spPr>
            <p:txBody>
              <a:bodyPr wrap="square" rtlCol="0">
                <a:spAutoFit/>
              </a:bodyPr>
              <a:lstStyle/>
              <a:p>
                <a:pPr>
                  <a:lnSpc>
                    <a:spcPct val="150000"/>
                  </a:lnSpc>
                </a:pPr>
                <a:r>
                  <a:rPr lang="zh-CN" altLang="en-US" sz="2000" dirty="0">
                    <a:solidFill>
                      <a:srgbClr val="00518E"/>
                    </a:solidFill>
                    <a:latin typeface="微软雅黑" panose="020B0503020204020204" pitchFamily="34" charset="-122"/>
                    <a:ea typeface="微软雅黑" panose="020B0503020204020204" pitchFamily="34" charset="-122"/>
                  </a:rPr>
                  <a:t>之前提到过，环境在数学上的表示就是条件概率</a:t>
                </a:r>
                <a14:m>
                  <m:oMath xmlns:m="http://schemas.openxmlformats.org/officeDocument/2006/math">
                    <m:r>
                      <a:rPr lang="en-US" altLang="zh-CN" sz="2000" b="0" i="1" smtClean="0">
                        <a:solidFill>
                          <a:srgbClr val="00518E"/>
                        </a:solidFill>
                        <a:latin typeface="Cambria Math" panose="02040503050406030204" pitchFamily="18" charset="0"/>
                        <a:ea typeface="微软雅黑" panose="020B0503020204020204" pitchFamily="34" charset="-122"/>
                      </a:rPr>
                      <m:t>𝑝</m:t>
                    </m:r>
                    <m:r>
                      <a:rPr lang="en-US" altLang="zh-CN" sz="2000" b="0" i="1" smtClean="0">
                        <a:solidFill>
                          <a:srgbClr val="00518E"/>
                        </a:solidFill>
                        <a:latin typeface="Cambria Math" panose="02040503050406030204" pitchFamily="18" charset="0"/>
                        <a:ea typeface="微软雅黑" panose="020B0503020204020204" pitchFamily="34" charset="-122"/>
                      </a:rPr>
                      <m:t>(⋅|⋅)</m:t>
                    </m:r>
                  </m:oMath>
                </a14:m>
                <a:r>
                  <a:rPr lang="zh-CN" altLang="en-US" sz="2000" dirty="0">
                    <a:solidFill>
                      <a:srgbClr val="00518E"/>
                    </a:solidFill>
                    <a:latin typeface="微软雅黑" panose="020B0503020204020204" pitchFamily="34" charset="-122"/>
                    <a:ea typeface="微软雅黑" panose="020B0503020204020204" pitchFamily="34" charset="-122"/>
                  </a:rPr>
                  <a:t>。</a:t>
                </a:r>
                <a:endParaRPr lang="en-US" altLang="zh-CN" sz="2000" dirty="0">
                  <a:solidFill>
                    <a:srgbClr val="00518E"/>
                  </a:solidFill>
                  <a:latin typeface="微软雅黑" panose="020B0503020204020204" pitchFamily="34" charset="-122"/>
                  <a:ea typeface="微软雅黑" panose="020B0503020204020204" pitchFamily="34" charset="-122"/>
                </a:endParaRPr>
              </a:p>
            </p:txBody>
          </p:sp>
        </mc:Choice>
        <mc:Fallback xmlns="">
          <p:sp>
            <p:nvSpPr>
              <p:cNvPr id="7" name="文本框 6">
                <a:extLst>
                  <a:ext uri="{FF2B5EF4-FFF2-40B4-BE49-F238E27FC236}">
                    <a16:creationId xmlns:a16="http://schemas.microsoft.com/office/drawing/2014/main" id="{19A81526-B258-477F-8B4A-40A2706D4DD2}"/>
                  </a:ext>
                </a:extLst>
              </p:cNvPr>
              <p:cNvSpPr txBox="1">
                <a:spLocks noRot="1" noChangeAspect="1" noMove="1" noResize="1" noEditPoints="1" noAdjustHandles="1" noChangeArrowheads="1" noChangeShapeType="1" noTextEdit="1"/>
              </p:cNvSpPr>
              <p:nvPr/>
            </p:nvSpPr>
            <p:spPr>
              <a:xfrm>
                <a:off x="528636" y="1867870"/>
                <a:ext cx="10728644" cy="499624"/>
              </a:xfrm>
              <a:prstGeom prst="rect">
                <a:avLst/>
              </a:prstGeom>
              <a:blipFill>
                <a:blip r:embed="rId8"/>
                <a:stretch>
                  <a:fillRect l="-625" b="-207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5EC1C46E-A666-48C8-8EEF-E7EFE3B72DDB}"/>
                  </a:ext>
                </a:extLst>
              </p:cNvPr>
              <p:cNvSpPr txBox="1"/>
              <p:nvPr/>
            </p:nvSpPr>
            <p:spPr>
              <a:xfrm>
                <a:off x="528636" y="2829159"/>
                <a:ext cx="4991100" cy="1976951"/>
              </a:xfrm>
              <a:prstGeom prst="rect">
                <a:avLst/>
              </a:prstGeom>
              <a:noFill/>
            </p:spPr>
            <p:txBody>
              <a:bodyPr wrap="square" rtlCol="0">
                <a:spAutoFit/>
              </a:bodyPr>
              <a:lstStyle/>
              <a:p>
                <a:pPr>
                  <a:lnSpc>
                    <a:spcPct val="150000"/>
                  </a:lnSpc>
                </a:pPr>
                <a:r>
                  <a:rPr lang="zh-CN" altLang="en-US" sz="2000" b="1" dirty="0">
                    <a:solidFill>
                      <a:srgbClr val="FF0000"/>
                    </a:solidFill>
                    <a:latin typeface="微软雅黑" panose="020B0503020204020204" pitchFamily="34" charset="-122"/>
                    <a:ea typeface="微软雅黑" panose="020B0503020204020204" pitchFamily="34" charset="-122"/>
                  </a:rPr>
                  <a:t>环境的数学表达可以理解为</a:t>
                </a:r>
                <a:r>
                  <a:rPr lang="zh-CN" altLang="en-US" sz="2400" b="1" dirty="0">
                    <a:solidFill>
                      <a:srgbClr val="FF0000"/>
                    </a:solidFill>
                    <a:latin typeface="微软雅黑" panose="020B0503020204020204" pitchFamily="34" charset="-122"/>
                    <a:ea typeface="微软雅黑" panose="020B0503020204020204" pitchFamily="34" charset="-122"/>
                  </a:rPr>
                  <a:t>条件概率</a:t>
                </a:r>
                <a:endParaRPr lang="en-US" altLang="zh-CN" sz="2000" b="1" dirty="0">
                  <a:solidFill>
                    <a:srgbClr val="FF0000"/>
                  </a:solidFill>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sz="2000" b="0" i="1" smtClean="0">
                          <a:solidFill>
                            <a:srgbClr val="00518E"/>
                          </a:solidFill>
                          <a:latin typeface="Cambria Math" panose="02040503050406030204" pitchFamily="18" charset="0"/>
                          <a:ea typeface="微软雅黑" panose="020B0503020204020204" pitchFamily="34" charset="-122"/>
                        </a:rPr>
                        <m:t>𝑝</m:t>
                      </m:r>
                      <m:r>
                        <a:rPr lang="en-US" altLang="zh-CN" sz="2000" b="0" i="1" smtClean="0">
                          <a:solidFill>
                            <a:srgbClr val="00518E"/>
                          </a:solidFill>
                          <a:latin typeface="Cambria Math" panose="02040503050406030204" pitchFamily="18" charset="0"/>
                          <a:ea typeface="微软雅黑" panose="020B0503020204020204" pitchFamily="34" charset="-122"/>
                        </a:rPr>
                        <m:t>(</m:t>
                      </m:r>
                      <m:sSub>
                        <m:sSubPr>
                          <m:ctrlPr>
                            <a:rPr lang="en-US" altLang="zh-CN" sz="2000" b="0" i="1" smtClean="0">
                              <a:solidFill>
                                <a:srgbClr val="00518E"/>
                              </a:solidFill>
                              <a:latin typeface="Cambria Math" panose="02040503050406030204" pitchFamily="18" charset="0"/>
                              <a:ea typeface="微软雅黑" panose="020B0503020204020204" pitchFamily="34" charset="-122"/>
                            </a:rPr>
                          </m:ctrlPr>
                        </m:sSubPr>
                        <m:e>
                          <m:r>
                            <a:rPr lang="en-US" altLang="zh-CN" sz="2000" b="0" i="1" smtClean="0">
                              <a:solidFill>
                                <a:srgbClr val="00518E"/>
                              </a:solidFill>
                              <a:latin typeface="Cambria Math" panose="02040503050406030204" pitchFamily="18" charset="0"/>
                              <a:ea typeface="微软雅黑" panose="020B0503020204020204" pitchFamily="34" charset="-122"/>
                            </a:rPr>
                            <m:t>𝑠</m:t>
                          </m:r>
                        </m:e>
                        <m:sub>
                          <m:r>
                            <a:rPr lang="en-US" altLang="zh-CN" sz="2000" b="0" i="1" smtClean="0">
                              <a:solidFill>
                                <a:srgbClr val="00518E"/>
                              </a:solidFill>
                              <a:latin typeface="Cambria Math" panose="02040503050406030204" pitchFamily="18" charset="0"/>
                              <a:ea typeface="微软雅黑" panose="020B0503020204020204" pitchFamily="34" charset="-122"/>
                            </a:rPr>
                            <m:t>𝑛𝑒𝑥𝑡</m:t>
                          </m:r>
                        </m:sub>
                      </m:sSub>
                      <m:r>
                        <a:rPr lang="en-US" altLang="zh-CN" sz="2000" b="0" i="1" smtClean="0">
                          <a:solidFill>
                            <a:srgbClr val="00518E"/>
                          </a:solidFill>
                          <a:latin typeface="Cambria Math" panose="02040503050406030204" pitchFamily="18" charset="0"/>
                          <a:ea typeface="微软雅黑" panose="020B0503020204020204" pitchFamily="34" charset="-122"/>
                        </a:rPr>
                        <m:t>,</m:t>
                      </m:r>
                      <m:sSub>
                        <m:sSubPr>
                          <m:ctrlPr>
                            <a:rPr lang="en-US" altLang="zh-CN" sz="2000" b="0" i="1" smtClean="0">
                              <a:solidFill>
                                <a:srgbClr val="00518E"/>
                              </a:solidFill>
                              <a:latin typeface="Cambria Math" panose="02040503050406030204" pitchFamily="18" charset="0"/>
                              <a:ea typeface="微软雅黑" panose="020B0503020204020204" pitchFamily="34" charset="-122"/>
                            </a:rPr>
                          </m:ctrlPr>
                        </m:sSubPr>
                        <m:e>
                          <m:r>
                            <a:rPr lang="en-US" altLang="zh-CN" sz="2000" b="0" i="1" smtClean="0">
                              <a:solidFill>
                                <a:srgbClr val="00518E"/>
                              </a:solidFill>
                              <a:latin typeface="Cambria Math" panose="02040503050406030204" pitchFamily="18" charset="0"/>
                              <a:ea typeface="微软雅黑" panose="020B0503020204020204" pitchFamily="34" charset="-122"/>
                            </a:rPr>
                            <m:t>𝑟</m:t>
                          </m:r>
                        </m:e>
                        <m:sub>
                          <m:r>
                            <a:rPr lang="en-US" altLang="zh-CN" sz="2000" b="0" i="1" smtClean="0">
                              <a:solidFill>
                                <a:srgbClr val="00518E"/>
                              </a:solidFill>
                              <a:latin typeface="Cambria Math" panose="02040503050406030204" pitchFamily="18" charset="0"/>
                              <a:ea typeface="微软雅黑" panose="020B0503020204020204" pitchFamily="34" charset="-122"/>
                            </a:rPr>
                            <m:t>𝑛𝑒𝑥𝑡</m:t>
                          </m:r>
                        </m:sub>
                      </m:sSub>
                      <m:r>
                        <a:rPr lang="en-US" altLang="zh-CN" sz="2000" b="0" i="1" smtClean="0">
                          <a:solidFill>
                            <a:srgbClr val="00518E"/>
                          </a:solidFill>
                          <a:latin typeface="Cambria Math" panose="02040503050406030204" pitchFamily="18" charset="0"/>
                          <a:ea typeface="微软雅黑" panose="020B0503020204020204" pitchFamily="34" charset="-122"/>
                        </a:rPr>
                        <m:t>|</m:t>
                      </m:r>
                      <m:sSub>
                        <m:sSubPr>
                          <m:ctrlPr>
                            <a:rPr lang="en-US" altLang="zh-CN" sz="2000" b="0" i="1" smtClean="0">
                              <a:solidFill>
                                <a:srgbClr val="00518E"/>
                              </a:solidFill>
                              <a:latin typeface="Cambria Math" panose="02040503050406030204" pitchFamily="18" charset="0"/>
                              <a:ea typeface="微软雅黑" panose="020B0503020204020204" pitchFamily="34" charset="-122"/>
                            </a:rPr>
                          </m:ctrlPr>
                        </m:sSubPr>
                        <m:e>
                          <m:r>
                            <a:rPr lang="en-US" altLang="zh-CN" sz="2000" b="0" i="1" smtClean="0">
                              <a:solidFill>
                                <a:srgbClr val="00518E"/>
                              </a:solidFill>
                              <a:latin typeface="Cambria Math" panose="02040503050406030204" pitchFamily="18" charset="0"/>
                              <a:ea typeface="微软雅黑" panose="020B0503020204020204" pitchFamily="34" charset="-122"/>
                            </a:rPr>
                            <m:t>𝑠</m:t>
                          </m:r>
                        </m:e>
                        <m:sub>
                          <m:r>
                            <a:rPr lang="en-US" altLang="zh-CN" sz="2000" b="0" i="1" smtClean="0">
                              <a:solidFill>
                                <a:srgbClr val="00518E"/>
                              </a:solidFill>
                              <a:latin typeface="Cambria Math" panose="02040503050406030204" pitchFamily="18" charset="0"/>
                              <a:ea typeface="微软雅黑" panose="020B0503020204020204" pitchFamily="34" charset="-122"/>
                            </a:rPr>
                            <m:t>𝑐𝑢𝑟𝑟</m:t>
                          </m:r>
                        </m:sub>
                      </m:sSub>
                      <m:r>
                        <a:rPr lang="en-US" altLang="zh-CN" sz="2000" b="0" i="1" smtClean="0">
                          <a:solidFill>
                            <a:srgbClr val="00518E"/>
                          </a:solidFill>
                          <a:latin typeface="Cambria Math" panose="02040503050406030204" pitchFamily="18" charset="0"/>
                          <a:ea typeface="微软雅黑" panose="020B0503020204020204" pitchFamily="34" charset="-122"/>
                        </a:rPr>
                        <m:t>,</m:t>
                      </m:r>
                      <m:sSub>
                        <m:sSubPr>
                          <m:ctrlPr>
                            <a:rPr lang="en-US" altLang="zh-CN" sz="2000" b="0" i="1" smtClean="0">
                              <a:solidFill>
                                <a:srgbClr val="00518E"/>
                              </a:solidFill>
                              <a:latin typeface="Cambria Math" panose="02040503050406030204" pitchFamily="18" charset="0"/>
                              <a:ea typeface="微软雅黑" panose="020B0503020204020204" pitchFamily="34" charset="-122"/>
                            </a:rPr>
                          </m:ctrlPr>
                        </m:sSubPr>
                        <m:e>
                          <m:r>
                            <a:rPr lang="en-US" altLang="zh-CN" sz="2000" b="0" i="1" smtClean="0">
                              <a:solidFill>
                                <a:srgbClr val="00518E"/>
                              </a:solidFill>
                              <a:latin typeface="Cambria Math" panose="02040503050406030204" pitchFamily="18" charset="0"/>
                              <a:ea typeface="微软雅黑" panose="020B0503020204020204" pitchFamily="34" charset="-122"/>
                            </a:rPr>
                            <m:t>𝑎</m:t>
                          </m:r>
                        </m:e>
                        <m:sub>
                          <m:r>
                            <a:rPr lang="en-US" altLang="zh-CN" sz="2000" b="0" i="1" smtClean="0">
                              <a:solidFill>
                                <a:srgbClr val="00518E"/>
                              </a:solidFill>
                              <a:latin typeface="Cambria Math" panose="02040503050406030204" pitchFamily="18" charset="0"/>
                              <a:ea typeface="微软雅黑" panose="020B0503020204020204" pitchFamily="34" charset="-122"/>
                            </a:rPr>
                            <m:t>𝑐𝑢𝑟𝑟</m:t>
                          </m:r>
                        </m:sub>
                      </m:sSub>
                      <m:r>
                        <a:rPr lang="en-US" altLang="zh-CN" sz="2000" b="0" i="1" smtClean="0">
                          <a:solidFill>
                            <a:srgbClr val="00518E"/>
                          </a:solidFill>
                          <a:latin typeface="Cambria Math" panose="02040503050406030204" pitchFamily="18" charset="0"/>
                          <a:ea typeface="微软雅黑" panose="020B0503020204020204" pitchFamily="34" charset="-122"/>
                        </a:rPr>
                        <m:t>)</m:t>
                      </m:r>
                    </m:oMath>
                  </m:oMathPara>
                </a14:m>
                <a:endParaRPr lang="en-US" altLang="zh-CN" sz="2000" dirty="0">
                  <a:solidFill>
                    <a:srgbClr val="00518E"/>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00518E"/>
                    </a:solidFill>
                    <a:latin typeface="微软雅黑" panose="020B0503020204020204" pitchFamily="34" charset="-122"/>
                    <a:ea typeface="微软雅黑" panose="020B0503020204020204" pitchFamily="34" charset="-122"/>
                  </a:rPr>
                  <a:t>在当前状态</a:t>
                </a:r>
                <a14:m>
                  <m:oMath xmlns:m="http://schemas.openxmlformats.org/officeDocument/2006/math">
                    <m:sSub>
                      <m:sSubPr>
                        <m:ctrlPr>
                          <a:rPr lang="en-US" altLang="zh-CN" sz="2000" b="0" i="1" dirty="0" smtClean="0">
                            <a:solidFill>
                              <a:srgbClr val="00518E"/>
                            </a:solidFill>
                            <a:latin typeface="Cambria Math" panose="02040503050406030204" pitchFamily="18" charset="0"/>
                            <a:ea typeface="微软雅黑" panose="020B0503020204020204" pitchFamily="34" charset="-122"/>
                          </a:rPr>
                        </m:ctrlPr>
                      </m:sSubPr>
                      <m:e>
                        <m:r>
                          <m:rPr>
                            <m:sty m:val="p"/>
                          </m:rPr>
                          <a:rPr lang="en-US" altLang="zh-CN" sz="2000" i="1" dirty="0">
                            <a:solidFill>
                              <a:srgbClr val="00518E"/>
                            </a:solidFill>
                            <a:latin typeface="Cambria Math" panose="02040503050406030204" pitchFamily="18" charset="0"/>
                            <a:ea typeface="微软雅黑" panose="020B0503020204020204" pitchFamily="34" charset="-122"/>
                          </a:rPr>
                          <m:t>s</m:t>
                        </m:r>
                      </m:e>
                      <m:sub>
                        <m:r>
                          <a:rPr lang="en-US" altLang="zh-CN" sz="2000" b="0" i="1" dirty="0" smtClean="0">
                            <a:solidFill>
                              <a:srgbClr val="00518E"/>
                            </a:solidFill>
                            <a:latin typeface="Cambria Math" panose="02040503050406030204" pitchFamily="18" charset="0"/>
                            <a:ea typeface="微软雅黑" panose="020B0503020204020204" pitchFamily="34" charset="-122"/>
                          </a:rPr>
                          <m:t>𝑐𝑢𝑟𝑟</m:t>
                        </m:r>
                      </m:sub>
                    </m:sSub>
                  </m:oMath>
                </a14:m>
                <a:r>
                  <a:rPr lang="zh-CN" altLang="en-US" sz="2000" dirty="0">
                    <a:solidFill>
                      <a:srgbClr val="00518E"/>
                    </a:solidFill>
                    <a:latin typeface="微软雅黑" panose="020B0503020204020204" pitchFamily="34" charset="-122"/>
                    <a:ea typeface="微软雅黑" panose="020B0503020204020204" pitchFamily="34" charset="-122"/>
                  </a:rPr>
                  <a:t>做出动作</a:t>
                </a:r>
                <a14:m>
                  <m:oMath xmlns:m="http://schemas.openxmlformats.org/officeDocument/2006/math">
                    <m:sSub>
                      <m:sSubPr>
                        <m:ctrlPr>
                          <a:rPr lang="en-US" altLang="zh-CN" sz="2000" b="0" i="1" smtClean="0">
                            <a:solidFill>
                              <a:srgbClr val="00518E"/>
                            </a:solidFill>
                            <a:latin typeface="Cambria Math" panose="02040503050406030204" pitchFamily="18" charset="0"/>
                            <a:ea typeface="微软雅黑" panose="020B0503020204020204" pitchFamily="34" charset="-122"/>
                          </a:rPr>
                        </m:ctrlPr>
                      </m:sSubPr>
                      <m:e>
                        <m:r>
                          <m:rPr>
                            <m:sty m:val="p"/>
                          </m:rPr>
                          <a:rPr lang="en-US" altLang="zh-CN" sz="2000" i="1">
                            <a:solidFill>
                              <a:srgbClr val="00518E"/>
                            </a:solidFill>
                            <a:latin typeface="Cambria Math" panose="02040503050406030204" pitchFamily="18" charset="0"/>
                            <a:ea typeface="微软雅黑" panose="020B0503020204020204" pitchFamily="34" charset="-122"/>
                          </a:rPr>
                          <m:t>a</m:t>
                        </m:r>
                      </m:e>
                      <m:sub>
                        <m:r>
                          <m:rPr>
                            <m:sty m:val="p"/>
                          </m:rPr>
                          <a:rPr lang="en-US" altLang="zh-CN" sz="2000" b="0" i="0" smtClean="0">
                            <a:solidFill>
                              <a:srgbClr val="00518E"/>
                            </a:solidFill>
                            <a:latin typeface="Cambria Math" panose="02040503050406030204" pitchFamily="18" charset="0"/>
                            <a:ea typeface="微软雅黑" panose="020B0503020204020204" pitchFamily="34" charset="-122"/>
                          </a:rPr>
                          <m:t>curr</m:t>
                        </m:r>
                      </m:sub>
                    </m:sSub>
                  </m:oMath>
                </a14:m>
                <a:r>
                  <a:rPr lang="zh-CN" altLang="en-US" sz="2000" dirty="0">
                    <a:solidFill>
                      <a:srgbClr val="00518E"/>
                    </a:solidFill>
                    <a:latin typeface="微软雅黑" panose="020B0503020204020204" pitchFamily="34" charset="-122"/>
                    <a:ea typeface="微软雅黑" panose="020B0503020204020204" pitchFamily="34" charset="-122"/>
                  </a:rPr>
                  <a:t>进入状态</a:t>
                </a:r>
                <a14:m>
                  <m:oMath xmlns:m="http://schemas.openxmlformats.org/officeDocument/2006/math">
                    <m:sSub>
                      <m:sSubPr>
                        <m:ctrlPr>
                          <a:rPr lang="en-US" altLang="zh-CN" sz="2000" b="0" i="1" smtClean="0">
                            <a:solidFill>
                              <a:srgbClr val="00518E"/>
                            </a:solidFill>
                            <a:latin typeface="Cambria Math" panose="02040503050406030204" pitchFamily="18" charset="0"/>
                            <a:ea typeface="微软雅黑" panose="020B0503020204020204" pitchFamily="34" charset="-122"/>
                          </a:rPr>
                        </m:ctrlPr>
                      </m:sSubPr>
                      <m:e>
                        <m:r>
                          <a:rPr lang="en-US" altLang="zh-CN" sz="2000" b="0" i="1" smtClean="0">
                            <a:solidFill>
                              <a:srgbClr val="00518E"/>
                            </a:solidFill>
                            <a:latin typeface="Cambria Math" panose="02040503050406030204" pitchFamily="18" charset="0"/>
                            <a:ea typeface="微软雅黑" panose="020B0503020204020204" pitchFamily="34" charset="-122"/>
                          </a:rPr>
                          <m:t>𝑠</m:t>
                        </m:r>
                      </m:e>
                      <m:sub>
                        <m:r>
                          <a:rPr lang="en-US" altLang="zh-CN" sz="2000" b="0" i="1" smtClean="0">
                            <a:solidFill>
                              <a:srgbClr val="00518E"/>
                            </a:solidFill>
                            <a:latin typeface="Cambria Math" panose="02040503050406030204" pitchFamily="18" charset="0"/>
                            <a:ea typeface="微软雅黑" panose="020B0503020204020204" pitchFamily="34" charset="-122"/>
                          </a:rPr>
                          <m:t>𝑛𝑒𝑥𝑡</m:t>
                        </m:r>
                      </m:sub>
                    </m:sSub>
                  </m:oMath>
                </a14:m>
                <a:r>
                  <a:rPr lang="zh-CN" altLang="en-US" sz="2000" dirty="0">
                    <a:solidFill>
                      <a:srgbClr val="00518E"/>
                    </a:solidFill>
                    <a:latin typeface="微软雅黑" panose="020B0503020204020204" pitchFamily="34" charset="-122"/>
                    <a:ea typeface="微软雅黑" panose="020B0503020204020204" pitchFamily="34" charset="-122"/>
                  </a:rPr>
                  <a:t>并获得奖励</a:t>
                </a:r>
                <a14:m>
                  <m:oMath xmlns:m="http://schemas.openxmlformats.org/officeDocument/2006/math">
                    <m:sSub>
                      <m:sSubPr>
                        <m:ctrlPr>
                          <a:rPr lang="en-US" altLang="zh-CN" sz="2000" b="0" i="1" smtClean="0">
                            <a:solidFill>
                              <a:srgbClr val="00518E"/>
                            </a:solidFill>
                            <a:latin typeface="Cambria Math" panose="02040503050406030204" pitchFamily="18" charset="0"/>
                            <a:ea typeface="微软雅黑" panose="020B0503020204020204" pitchFamily="34" charset="-122"/>
                          </a:rPr>
                        </m:ctrlPr>
                      </m:sSubPr>
                      <m:e>
                        <m:r>
                          <a:rPr lang="en-US" altLang="zh-CN" sz="2000" b="0" i="1" smtClean="0">
                            <a:solidFill>
                              <a:srgbClr val="00518E"/>
                            </a:solidFill>
                            <a:latin typeface="Cambria Math" panose="02040503050406030204" pitchFamily="18" charset="0"/>
                            <a:ea typeface="微软雅黑" panose="020B0503020204020204" pitchFamily="34" charset="-122"/>
                          </a:rPr>
                          <m:t>𝑟</m:t>
                        </m:r>
                      </m:e>
                      <m:sub>
                        <m:r>
                          <a:rPr lang="en-US" altLang="zh-CN" sz="2000" b="0" i="1" smtClean="0">
                            <a:solidFill>
                              <a:srgbClr val="00518E"/>
                            </a:solidFill>
                            <a:latin typeface="Cambria Math" panose="02040503050406030204" pitchFamily="18" charset="0"/>
                            <a:ea typeface="微软雅黑" panose="020B0503020204020204" pitchFamily="34" charset="-122"/>
                          </a:rPr>
                          <m:t>𝑛𝑒𝑥𝑡</m:t>
                        </m:r>
                      </m:sub>
                    </m:sSub>
                  </m:oMath>
                </a14:m>
                <a:r>
                  <a:rPr lang="zh-CN" altLang="en-US" sz="2000" dirty="0">
                    <a:solidFill>
                      <a:srgbClr val="00518E"/>
                    </a:solidFill>
                    <a:latin typeface="微软雅黑" panose="020B0503020204020204" pitchFamily="34" charset="-122"/>
                    <a:ea typeface="微软雅黑" panose="020B0503020204020204" pitchFamily="34" charset="-122"/>
                  </a:rPr>
                  <a:t>的概率是多少。</a:t>
                </a:r>
                <a:endParaRPr lang="en-US" altLang="zh-CN" sz="2000" dirty="0">
                  <a:solidFill>
                    <a:srgbClr val="00518E"/>
                  </a:solidFill>
                  <a:latin typeface="微软雅黑" panose="020B0503020204020204" pitchFamily="34" charset="-122"/>
                  <a:ea typeface="微软雅黑" panose="020B0503020204020204" pitchFamily="34" charset="-122"/>
                </a:endParaRPr>
              </a:p>
            </p:txBody>
          </p:sp>
        </mc:Choice>
        <mc:Fallback xmlns="">
          <p:sp>
            <p:nvSpPr>
              <p:cNvPr id="8" name="文本框 7">
                <a:extLst>
                  <a:ext uri="{FF2B5EF4-FFF2-40B4-BE49-F238E27FC236}">
                    <a16:creationId xmlns:a16="http://schemas.microsoft.com/office/drawing/2014/main" id="{5EC1C46E-A666-48C8-8EEF-E7EFE3B72DDB}"/>
                  </a:ext>
                </a:extLst>
              </p:cNvPr>
              <p:cNvSpPr txBox="1">
                <a:spLocks noRot="1" noChangeAspect="1" noMove="1" noResize="1" noEditPoints="1" noAdjustHandles="1" noChangeArrowheads="1" noChangeShapeType="1" noTextEdit="1"/>
              </p:cNvSpPr>
              <p:nvPr/>
            </p:nvSpPr>
            <p:spPr>
              <a:xfrm>
                <a:off x="528636" y="2829159"/>
                <a:ext cx="4991100" cy="1976951"/>
              </a:xfrm>
              <a:prstGeom prst="rect">
                <a:avLst/>
              </a:prstGeom>
              <a:blipFill>
                <a:blip r:embed="rId9"/>
                <a:stretch>
                  <a:fillRect l="-1345" b="-4630"/>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16748325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8872DC4D-9C92-43C4-8F84-89B5BE6C72F9}"/>
              </a:ext>
            </a:extLst>
          </p:cNvPr>
          <p:cNvSpPr>
            <a:spLocks noChangeArrowheads="1"/>
          </p:cNvSpPr>
          <p:nvPr>
            <p:custDataLst>
              <p:tags r:id="rId2"/>
            </p:custDataLst>
          </p:nvPr>
        </p:nvSpPr>
        <p:spPr bwMode="auto">
          <a:xfrm>
            <a:off x="586196" y="502958"/>
            <a:ext cx="517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马尔可夫序列决策过程</a:t>
            </a:r>
          </a:p>
        </p:txBody>
      </p:sp>
      <p:sp>
        <p:nvSpPr>
          <p:cNvPr id="24" name="矩形 23">
            <a:extLst>
              <a:ext uri="{FF2B5EF4-FFF2-40B4-BE49-F238E27FC236}">
                <a16:creationId xmlns:a16="http://schemas.microsoft.com/office/drawing/2014/main" id="{9210D31E-44EE-4DB7-9015-B0DE6C46D074}"/>
              </a:ext>
            </a:extLst>
          </p:cNvPr>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 name="矩形 27">
            <a:extLst>
              <a:ext uri="{FF2B5EF4-FFF2-40B4-BE49-F238E27FC236}">
                <a16:creationId xmlns:a16="http://schemas.microsoft.com/office/drawing/2014/main" id="{026E257F-73E5-4D82-AC5F-DDEFE0A3EE60}"/>
              </a:ext>
            </a:extLst>
          </p:cNvPr>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 name="矩形 28">
            <a:extLst>
              <a:ext uri="{FF2B5EF4-FFF2-40B4-BE49-F238E27FC236}">
                <a16:creationId xmlns:a16="http://schemas.microsoft.com/office/drawing/2014/main" id="{E7AB470C-500A-4B7C-9181-7A20CAFCDC41}"/>
              </a:ext>
            </a:extLst>
          </p:cNvPr>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4" name="文本框 13">
            <a:extLst>
              <a:ext uri="{FF2B5EF4-FFF2-40B4-BE49-F238E27FC236}">
                <a16:creationId xmlns:a16="http://schemas.microsoft.com/office/drawing/2014/main" id="{A9DC48D5-DBD1-439F-B511-D4BDC4CE2DE8}"/>
              </a:ext>
            </a:extLst>
          </p:cNvPr>
          <p:cNvSpPr txBox="1"/>
          <p:nvPr/>
        </p:nvSpPr>
        <p:spPr>
          <a:xfrm>
            <a:off x="0" y="979043"/>
            <a:ext cx="11784850" cy="662554"/>
          </a:xfrm>
          <a:prstGeom prst="rect">
            <a:avLst/>
          </a:prstGeom>
          <a:noFill/>
        </p:spPr>
        <p:txBody>
          <a:bodyPr wrap="square" rtlCol="0">
            <a:spAutoFit/>
          </a:bodyPr>
          <a:lstStyle/>
          <a:p>
            <a:pPr marL="914400" lvl="1" indent="-457200">
              <a:lnSpc>
                <a:spcPct val="150000"/>
              </a:lnSpc>
              <a:buFont typeface="Wingdings" panose="05000000000000000000" pitchFamily="2" charset="2"/>
              <a:buChar char="u"/>
            </a:pP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马尔科夫过程</a:t>
            </a:r>
            <a:endPar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19A81526-B258-477F-8B4A-40A2706D4DD2}"/>
                  </a:ext>
                </a:extLst>
              </p:cNvPr>
              <p:cNvSpPr txBox="1"/>
              <p:nvPr/>
            </p:nvSpPr>
            <p:spPr>
              <a:xfrm>
                <a:off x="528636" y="1867870"/>
                <a:ext cx="10728644" cy="1884618"/>
              </a:xfrm>
              <a:prstGeom prst="rect">
                <a:avLst/>
              </a:prstGeom>
              <a:noFill/>
            </p:spPr>
            <p:txBody>
              <a:bodyPr wrap="square" rtlCol="0">
                <a:spAutoFit/>
              </a:bodyPr>
              <a:lstStyle/>
              <a:p>
                <a:pPr>
                  <a:lnSpc>
                    <a:spcPct val="150000"/>
                  </a:lnSpc>
                </a:pPr>
                <a:r>
                  <a:rPr lang="zh-CN" altLang="en-US" sz="2000" dirty="0">
                    <a:solidFill>
                      <a:srgbClr val="00518E"/>
                    </a:solidFill>
                    <a:latin typeface="微软雅黑" panose="020B0503020204020204" pitchFamily="34" charset="-122"/>
                    <a:ea typeface="微软雅黑" panose="020B0503020204020204" pitchFamily="34" charset="-122"/>
                  </a:rPr>
                  <a:t>之前提到过，环境在数学上的表示就是条件概率</a:t>
                </a:r>
                <a14:m>
                  <m:oMath xmlns:m="http://schemas.openxmlformats.org/officeDocument/2006/math">
                    <m:r>
                      <a:rPr lang="en-US" altLang="zh-CN" sz="2000" b="0" i="1" smtClean="0">
                        <a:solidFill>
                          <a:srgbClr val="00518E"/>
                        </a:solidFill>
                        <a:latin typeface="Cambria Math" panose="02040503050406030204" pitchFamily="18" charset="0"/>
                        <a:ea typeface="微软雅黑" panose="020B0503020204020204" pitchFamily="34" charset="-122"/>
                      </a:rPr>
                      <m:t>𝑝</m:t>
                    </m:r>
                    <m:r>
                      <a:rPr lang="en-US" altLang="zh-CN" sz="2000" b="0" i="1" smtClean="0">
                        <a:solidFill>
                          <a:srgbClr val="00518E"/>
                        </a:solidFill>
                        <a:latin typeface="Cambria Math" panose="02040503050406030204" pitchFamily="18" charset="0"/>
                        <a:ea typeface="微软雅黑" panose="020B0503020204020204" pitchFamily="34" charset="-122"/>
                      </a:rPr>
                      <m:t>(⋅|⋅)</m:t>
                    </m:r>
                  </m:oMath>
                </a14:m>
                <a:r>
                  <a:rPr lang="zh-CN" altLang="en-US" sz="2000" dirty="0">
                    <a:solidFill>
                      <a:srgbClr val="00518E"/>
                    </a:solidFill>
                    <a:latin typeface="微软雅黑" panose="020B0503020204020204" pitchFamily="34" charset="-122"/>
                    <a:ea typeface="微软雅黑" panose="020B0503020204020204" pitchFamily="34" charset="-122"/>
                  </a:rPr>
                  <a:t>。</a:t>
                </a:r>
                <a:endParaRPr lang="en-US" altLang="zh-CN" sz="2000" dirty="0">
                  <a:solidFill>
                    <a:srgbClr val="00518E"/>
                  </a:solidFill>
                  <a:latin typeface="微软雅黑" panose="020B0503020204020204" pitchFamily="34" charset="-122"/>
                  <a:ea typeface="微软雅黑" panose="020B0503020204020204" pitchFamily="34" charset="-122"/>
                </a:endParaRPr>
              </a:p>
              <a:p>
                <a:pPr>
                  <a:lnSpc>
                    <a:spcPct val="150000"/>
                  </a:lnSpc>
                </a:pPr>
                <a:endParaRPr lang="en-US" altLang="zh-CN" sz="2000" dirty="0">
                  <a:solidFill>
                    <a:srgbClr val="00518E"/>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00518E"/>
                    </a:solidFill>
                    <a:latin typeface="微软雅黑" panose="020B0503020204020204" pitchFamily="34" charset="-122"/>
                    <a:ea typeface="微软雅黑" panose="020B0503020204020204" pitchFamily="34" charset="-122"/>
                  </a:rPr>
                  <a:t>因此事件的转移可以用马尔可夫过程表示。</a:t>
                </a:r>
                <a:r>
                  <a:rPr lang="zh-CN" altLang="en-US" sz="2000" b="1" dirty="0">
                    <a:solidFill>
                      <a:srgbClr val="FF0000"/>
                    </a:solidFill>
                    <a:latin typeface="微软雅黑" panose="020B0503020204020204" pitchFamily="34" charset="-122"/>
                    <a:ea typeface="微软雅黑" panose="020B0503020204020204" pitchFamily="34" charset="-122"/>
                  </a:rPr>
                  <a:t>马尔可夫过程：</a:t>
                </a:r>
                <a14:m>
                  <m:oMath xmlns:m="http://schemas.openxmlformats.org/officeDocument/2006/math">
                    <m:r>
                      <a:rPr lang="en-US" altLang="zh-CN" sz="2000" b="1" i="1" smtClean="0">
                        <a:solidFill>
                          <a:srgbClr val="FF0000"/>
                        </a:solidFill>
                        <a:latin typeface="Cambria Math" panose="02040503050406030204" pitchFamily="18" charset="0"/>
                        <a:ea typeface="微软雅黑" panose="020B0503020204020204" pitchFamily="34" charset="-122"/>
                      </a:rPr>
                      <m:t>𝒕</m:t>
                    </m:r>
                    <m:r>
                      <a:rPr lang="en-US" altLang="zh-CN" sz="2000" b="1" i="1" smtClean="0">
                        <a:solidFill>
                          <a:srgbClr val="FF0000"/>
                        </a:solidFill>
                        <a:latin typeface="Cambria Math" panose="02040503050406030204" pitchFamily="18" charset="0"/>
                        <a:ea typeface="微软雅黑" panose="020B0503020204020204" pitchFamily="34" charset="-122"/>
                      </a:rPr>
                      <m:t>+</m:t>
                    </m:r>
                    <m:r>
                      <a:rPr lang="en-US" altLang="zh-CN" sz="2000" b="1" i="1" smtClean="0">
                        <a:solidFill>
                          <a:srgbClr val="FF0000"/>
                        </a:solidFill>
                        <a:latin typeface="Cambria Math" panose="02040503050406030204" pitchFamily="18" charset="0"/>
                        <a:ea typeface="微软雅黑" panose="020B0503020204020204" pitchFamily="34" charset="-122"/>
                      </a:rPr>
                      <m:t>𝟏</m:t>
                    </m:r>
                  </m:oMath>
                </a14:m>
                <a:r>
                  <a:rPr lang="zh-CN" altLang="en-US" sz="2000" b="1" dirty="0">
                    <a:solidFill>
                      <a:srgbClr val="FF0000"/>
                    </a:solidFill>
                    <a:latin typeface="微软雅黑" panose="020B0503020204020204" pitchFamily="34" charset="-122"/>
                    <a:ea typeface="微软雅黑" panose="020B0503020204020204" pitchFamily="34" charset="-122"/>
                  </a:rPr>
                  <a:t>时刻的状态只会受</a:t>
                </a:r>
                <a14:m>
                  <m:oMath xmlns:m="http://schemas.openxmlformats.org/officeDocument/2006/math">
                    <m:r>
                      <a:rPr lang="en-US" altLang="zh-CN" sz="2000" b="1" i="1" smtClean="0">
                        <a:solidFill>
                          <a:srgbClr val="FF0000"/>
                        </a:solidFill>
                        <a:latin typeface="Cambria Math" panose="02040503050406030204" pitchFamily="18" charset="0"/>
                        <a:ea typeface="微软雅黑" panose="020B0503020204020204" pitchFamily="34" charset="-122"/>
                      </a:rPr>
                      <m:t>𝒕</m:t>
                    </m:r>
                  </m:oMath>
                </a14:m>
                <a:r>
                  <a:rPr lang="zh-CN" altLang="en-US" sz="2000" b="1" dirty="0">
                    <a:solidFill>
                      <a:srgbClr val="FF0000"/>
                    </a:solidFill>
                    <a:latin typeface="微软雅黑" panose="020B0503020204020204" pitchFamily="34" charset="-122"/>
                    <a:ea typeface="微软雅黑" panose="020B0503020204020204" pitchFamily="34" charset="-122"/>
                  </a:rPr>
                  <a:t>时刻的状态影响，不会受</a:t>
                </a:r>
                <a14:m>
                  <m:oMath xmlns:m="http://schemas.openxmlformats.org/officeDocument/2006/math">
                    <m:r>
                      <a:rPr lang="en-US" altLang="zh-CN" sz="2000" b="1" i="1" dirty="0">
                        <a:solidFill>
                          <a:srgbClr val="FF0000"/>
                        </a:solidFill>
                        <a:latin typeface="Cambria Math" panose="02040503050406030204" pitchFamily="18" charset="0"/>
                        <a:ea typeface="微软雅黑" panose="020B0503020204020204" pitchFamily="34" charset="-122"/>
                      </a:rPr>
                      <m:t>𝒕</m:t>
                    </m:r>
                    <m:r>
                      <a:rPr lang="en-US" altLang="zh-CN" sz="2000" b="1" i="1" dirty="0" smtClean="0">
                        <a:solidFill>
                          <a:srgbClr val="FF0000"/>
                        </a:solidFill>
                        <a:latin typeface="Cambria Math" panose="02040503050406030204" pitchFamily="18" charset="0"/>
                        <a:ea typeface="微软雅黑" panose="020B0503020204020204" pitchFamily="34" charset="-122"/>
                      </a:rPr>
                      <m:t>−</m:t>
                    </m:r>
                    <m:r>
                      <a:rPr lang="en-US" altLang="zh-CN" sz="2000" b="1" i="1" dirty="0" smtClean="0">
                        <a:solidFill>
                          <a:srgbClr val="FF0000"/>
                        </a:solidFill>
                        <a:latin typeface="Cambria Math" panose="02040503050406030204" pitchFamily="18" charset="0"/>
                        <a:ea typeface="微软雅黑" panose="020B0503020204020204" pitchFamily="34" charset="-122"/>
                      </a:rPr>
                      <m:t>𝟏</m:t>
                    </m:r>
                  </m:oMath>
                </a14:m>
                <a:r>
                  <a:rPr lang="zh-CN" altLang="en-US" sz="2000" b="1" dirty="0">
                    <a:solidFill>
                      <a:srgbClr val="FF0000"/>
                    </a:solidFill>
                    <a:latin typeface="微软雅黑" panose="020B0503020204020204" pitchFamily="34" charset="-122"/>
                    <a:ea typeface="微软雅黑" panose="020B0503020204020204" pitchFamily="34" charset="-122"/>
                  </a:rPr>
                  <a:t>时刻的状态影响。</a:t>
                </a:r>
                <a:endParaRPr lang="en-US" altLang="zh-CN" sz="2000" b="1" dirty="0">
                  <a:solidFill>
                    <a:srgbClr val="00518E"/>
                  </a:solidFill>
                  <a:latin typeface="微软雅黑" panose="020B0503020204020204" pitchFamily="34" charset="-122"/>
                  <a:ea typeface="微软雅黑" panose="020B0503020204020204" pitchFamily="34" charset="-122"/>
                </a:endParaRPr>
              </a:p>
            </p:txBody>
          </p:sp>
        </mc:Choice>
        <mc:Fallback xmlns="">
          <p:sp>
            <p:nvSpPr>
              <p:cNvPr id="7" name="文本框 6">
                <a:extLst>
                  <a:ext uri="{FF2B5EF4-FFF2-40B4-BE49-F238E27FC236}">
                    <a16:creationId xmlns:a16="http://schemas.microsoft.com/office/drawing/2014/main" id="{19A81526-B258-477F-8B4A-40A2706D4DD2}"/>
                  </a:ext>
                </a:extLst>
              </p:cNvPr>
              <p:cNvSpPr txBox="1">
                <a:spLocks noRot="1" noChangeAspect="1" noMove="1" noResize="1" noEditPoints="1" noAdjustHandles="1" noChangeArrowheads="1" noChangeShapeType="1" noTextEdit="1"/>
              </p:cNvSpPr>
              <p:nvPr/>
            </p:nvSpPr>
            <p:spPr>
              <a:xfrm>
                <a:off x="528636" y="1867870"/>
                <a:ext cx="10728644" cy="1884618"/>
              </a:xfrm>
              <a:prstGeom prst="rect">
                <a:avLst/>
              </a:prstGeom>
              <a:blipFill>
                <a:blip r:embed="rId8"/>
                <a:stretch>
                  <a:fillRect l="-625" b="-45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5EC1C46E-A666-48C8-8EEF-E7EFE3B72DDB}"/>
                  </a:ext>
                </a:extLst>
              </p:cNvPr>
              <p:cNvSpPr txBox="1"/>
              <p:nvPr/>
            </p:nvSpPr>
            <p:spPr>
              <a:xfrm>
                <a:off x="455294" y="3824839"/>
                <a:ext cx="4991100" cy="1976951"/>
              </a:xfrm>
              <a:prstGeom prst="rect">
                <a:avLst/>
              </a:prstGeom>
              <a:noFill/>
            </p:spPr>
            <p:txBody>
              <a:bodyPr wrap="square" rtlCol="0">
                <a:spAutoFit/>
              </a:bodyPr>
              <a:lstStyle/>
              <a:p>
                <a:pPr>
                  <a:lnSpc>
                    <a:spcPct val="150000"/>
                  </a:lnSpc>
                </a:pPr>
                <a:r>
                  <a:rPr lang="zh-CN" altLang="en-US" sz="2000" b="1" dirty="0">
                    <a:solidFill>
                      <a:srgbClr val="FF0000"/>
                    </a:solidFill>
                    <a:latin typeface="微软雅黑" panose="020B0503020204020204" pitchFamily="34" charset="-122"/>
                    <a:ea typeface="微软雅黑" panose="020B0503020204020204" pitchFamily="34" charset="-122"/>
                  </a:rPr>
                  <a:t>环境的数学表达可以理解为</a:t>
                </a:r>
                <a:r>
                  <a:rPr lang="zh-CN" altLang="en-US" sz="2400" b="1" dirty="0">
                    <a:solidFill>
                      <a:srgbClr val="FF0000"/>
                    </a:solidFill>
                    <a:latin typeface="微软雅黑" panose="020B0503020204020204" pitchFamily="34" charset="-122"/>
                    <a:ea typeface="微软雅黑" panose="020B0503020204020204" pitchFamily="34" charset="-122"/>
                  </a:rPr>
                  <a:t>条件概率</a:t>
                </a:r>
                <a:endParaRPr lang="en-US" altLang="zh-CN" sz="2000" b="1" dirty="0">
                  <a:solidFill>
                    <a:srgbClr val="FF0000"/>
                  </a:solidFill>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sz="2000" b="0" i="1" smtClean="0">
                          <a:solidFill>
                            <a:srgbClr val="00518E"/>
                          </a:solidFill>
                          <a:latin typeface="Cambria Math" panose="02040503050406030204" pitchFamily="18" charset="0"/>
                          <a:ea typeface="微软雅黑" panose="020B0503020204020204" pitchFamily="34" charset="-122"/>
                        </a:rPr>
                        <m:t>𝑝</m:t>
                      </m:r>
                      <m:r>
                        <a:rPr lang="en-US" altLang="zh-CN" sz="2000" b="0" i="1" smtClean="0">
                          <a:solidFill>
                            <a:srgbClr val="00518E"/>
                          </a:solidFill>
                          <a:latin typeface="Cambria Math" panose="02040503050406030204" pitchFamily="18" charset="0"/>
                          <a:ea typeface="微软雅黑" panose="020B0503020204020204" pitchFamily="34" charset="-122"/>
                        </a:rPr>
                        <m:t>(</m:t>
                      </m:r>
                      <m:sSub>
                        <m:sSubPr>
                          <m:ctrlPr>
                            <a:rPr lang="en-US" altLang="zh-CN" sz="2000" b="0" i="1" smtClean="0">
                              <a:solidFill>
                                <a:srgbClr val="00518E"/>
                              </a:solidFill>
                              <a:latin typeface="Cambria Math" panose="02040503050406030204" pitchFamily="18" charset="0"/>
                              <a:ea typeface="微软雅黑" panose="020B0503020204020204" pitchFamily="34" charset="-122"/>
                            </a:rPr>
                          </m:ctrlPr>
                        </m:sSubPr>
                        <m:e>
                          <m:r>
                            <a:rPr lang="en-US" altLang="zh-CN" sz="2000" b="0" i="1" smtClean="0">
                              <a:solidFill>
                                <a:srgbClr val="00518E"/>
                              </a:solidFill>
                              <a:latin typeface="Cambria Math" panose="02040503050406030204" pitchFamily="18" charset="0"/>
                              <a:ea typeface="微软雅黑" panose="020B0503020204020204" pitchFamily="34" charset="-122"/>
                            </a:rPr>
                            <m:t>𝑠</m:t>
                          </m:r>
                        </m:e>
                        <m:sub>
                          <m:r>
                            <a:rPr lang="en-US" altLang="zh-CN" sz="2000" b="0" i="1" smtClean="0">
                              <a:solidFill>
                                <a:srgbClr val="00518E"/>
                              </a:solidFill>
                              <a:latin typeface="Cambria Math" panose="02040503050406030204" pitchFamily="18" charset="0"/>
                              <a:ea typeface="微软雅黑" panose="020B0503020204020204" pitchFamily="34" charset="-122"/>
                            </a:rPr>
                            <m:t>𝑛𝑒𝑥𝑡</m:t>
                          </m:r>
                        </m:sub>
                      </m:sSub>
                      <m:r>
                        <a:rPr lang="en-US" altLang="zh-CN" sz="2000" b="0" i="1" smtClean="0">
                          <a:solidFill>
                            <a:srgbClr val="00518E"/>
                          </a:solidFill>
                          <a:latin typeface="Cambria Math" panose="02040503050406030204" pitchFamily="18" charset="0"/>
                          <a:ea typeface="微软雅黑" panose="020B0503020204020204" pitchFamily="34" charset="-122"/>
                        </a:rPr>
                        <m:t>,</m:t>
                      </m:r>
                      <m:sSub>
                        <m:sSubPr>
                          <m:ctrlPr>
                            <a:rPr lang="en-US" altLang="zh-CN" sz="2000" b="0" i="1" smtClean="0">
                              <a:solidFill>
                                <a:srgbClr val="00518E"/>
                              </a:solidFill>
                              <a:latin typeface="Cambria Math" panose="02040503050406030204" pitchFamily="18" charset="0"/>
                              <a:ea typeface="微软雅黑" panose="020B0503020204020204" pitchFamily="34" charset="-122"/>
                            </a:rPr>
                          </m:ctrlPr>
                        </m:sSubPr>
                        <m:e>
                          <m:r>
                            <a:rPr lang="en-US" altLang="zh-CN" sz="2000" b="0" i="1" smtClean="0">
                              <a:solidFill>
                                <a:srgbClr val="00518E"/>
                              </a:solidFill>
                              <a:latin typeface="Cambria Math" panose="02040503050406030204" pitchFamily="18" charset="0"/>
                              <a:ea typeface="微软雅黑" panose="020B0503020204020204" pitchFamily="34" charset="-122"/>
                            </a:rPr>
                            <m:t>𝑟</m:t>
                          </m:r>
                        </m:e>
                        <m:sub>
                          <m:r>
                            <a:rPr lang="en-US" altLang="zh-CN" sz="2000" b="0" i="1" smtClean="0">
                              <a:solidFill>
                                <a:srgbClr val="00518E"/>
                              </a:solidFill>
                              <a:latin typeface="Cambria Math" panose="02040503050406030204" pitchFamily="18" charset="0"/>
                              <a:ea typeface="微软雅黑" panose="020B0503020204020204" pitchFamily="34" charset="-122"/>
                            </a:rPr>
                            <m:t>𝑛𝑒𝑥𝑡</m:t>
                          </m:r>
                        </m:sub>
                      </m:sSub>
                      <m:r>
                        <a:rPr lang="en-US" altLang="zh-CN" sz="2000" b="0" i="1" smtClean="0">
                          <a:solidFill>
                            <a:srgbClr val="00518E"/>
                          </a:solidFill>
                          <a:latin typeface="Cambria Math" panose="02040503050406030204" pitchFamily="18" charset="0"/>
                          <a:ea typeface="微软雅黑" panose="020B0503020204020204" pitchFamily="34" charset="-122"/>
                        </a:rPr>
                        <m:t>|</m:t>
                      </m:r>
                      <m:sSub>
                        <m:sSubPr>
                          <m:ctrlPr>
                            <a:rPr lang="en-US" altLang="zh-CN" sz="2000" b="0" i="1" smtClean="0">
                              <a:solidFill>
                                <a:srgbClr val="00518E"/>
                              </a:solidFill>
                              <a:latin typeface="Cambria Math" panose="02040503050406030204" pitchFamily="18" charset="0"/>
                              <a:ea typeface="微软雅黑" panose="020B0503020204020204" pitchFamily="34" charset="-122"/>
                            </a:rPr>
                          </m:ctrlPr>
                        </m:sSubPr>
                        <m:e>
                          <m:r>
                            <a:rPr lang="en-US" altLang="zh-CN" sz="2000" b="0" i="1" smtClean="0">
                              <a:solidFill>
                                <a:srgbClr val="00518E"/>
                              </a:solidFill>
                              <a:latin typeface="Cambria Math" panose="02040503050406030204" pitchFamily="18" charset="0"/>
                              <a:ea typeface="微软雅黑" panose="020B0503020204020204" pitchFamily="34" charset="-122"/>
                            </a:rPr>
                            <m:t>𝑠</m:t>
                          </m:r>
                        </m:e>
                        <m:sub>
                          <m:r>
                            <a:rPr lang="en-US" altLang="zh-CN" sz="2000" b="0" i="1" smtClean="0">
                              <a:solidFill>
                                <a:srgbClr val="00518E"/>
                              </a:solidFill>
                              <a:latin typeface="Cambria Math" panose="02040503050406030204" pitchFamily="18" charset="0"/>
                              <a:ea typeface="微软雅黑" panose="020B0503020204020204" pitchFamily="34" charset="-122"/>
                            </a:rPr>
                            <m:t>𝑐𝑢𝑟𝑟</m:t>
                          </m:r>
                        </m:sub>
                      </m:sSub>
                      <m:r>
                        <a:rPr lang="en-US" altLang="zh-CN" sz="2000" b="0" i="1" smtClean="0">
                          <a:solidFill>
                            <a:srgbClr val="00518E"/>
                          </a:solidFill>
                          <a:latin typeface="Cambria Math" panose="02040503050406030204" pitchFamily="18" charset="0"/>
                          <a:ea typeface="微软雅黑" panose="020B0503020204020204" pitchFamily="34" charset="-122"/>
                        </a:rPr>
                        <m:t>,</m:t>
                      </m:r>
                      <m:sSub>
                        <m:sSubPr>
                          <m:ctrlPr>
                            <a:rPr lang="en-US" altLang="zh-CN" sz="2000" b="0" i="1" smtClean="0">
                              <a:solidFill>
                                <a:srgbClr val="00518E"/>
                              </a:solidFill>
                              <a:latin typeface="Cambria Math" panose="02040503050406030204" pitchFamily="18" charset="0"/>
                              <a:ea typeface="微软雅黑" panose="020B0503020204020204" pitchFamily="34" charset="-122"/>
                            </a:rPr>
                          </m:ctrlPr>
                        </m:sSubPr>
                        <m:e>
                          <m:r>
                            <a:rPr lang="en-US" altLang="zh-CN" sz="2000" b="0" i="1" smtClean="0">
                              <a:solidFill>
                                <a:srgbClr val="00518E"/>
                              </a:solidFill>
                              <a:latin typeface="Cambria Math" panose="02040503050406030204" pitchFamily="18" charset="0"/>
                              <a:ea typeface="微软雅黑" panose="020B0503020204020204" pitchFamily="34" charset="-122"/>
                            </a:rPr>
                            <m:t>𝑎</m:t>
                          </m:r>
                        </m:e>
                        <m:sub>
                          <m:r>
                            <a:rPr lang="en-US" altLang="zh-CN" sz="2000" b="0" i="1" smtClean="0">
                              <a:solidFill>
                                <a:srgbClr val="00518E"/>
                              </a:solidFill>
                              <a:latin typeface="Cambria Math" panose="02040503050406030204" pitchFamily="18" charset="0"/>
                              <a:ea typeface="微软雅黑" panose="020B0503020204020204" pitchFamily="34" charset="-122"/>
                            </a:rPr>
                            <m:t>𝑐𝑢𝑟𝑟</m:t>
                          </m:r>
                        </m:sub>
                      </m:sSub>
                      <m:r>
                        <a:rPr lang="en-US" altLang="zh-CN" sz="2000" b="0" i="1" smtClean="0">
                          <a:solidFill>
                            <a:srgbClr val="00518E"/>
                          </a:solidFill>
                          <a:latin typeface="Cambria Math" panose="02040503050406030204" pitchFamily="18" charset="0"/>
                          <a:ea typeface="微软雅黑" panose="020B0503020204020204" pitchFamily="34" charset="-122"/>
                        </a:rPr>
                        <m:t>)</m:t>
                      </m:r>
                    </m:oMath>
                  </m:oMathPara>
                </a14:m>
                <a:endParaRPr lang="en-US" altLang="zh-CN" sz="2000" dirty="0">
                  <a:solidFill>
                    <a:srgbClr val="00518E"/>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00518E"/>
                    </a:solidFill>
                    <a:latin typeface="微软雅黑" panose="020B0503020204020204" pitchFamily="34" charset="-122"/>
                    <a:ea typeface="微软雅黑" panose="020B0503020204020204" pitchFamily="34" charset="-122"/>
                  </a:rPr>
                  <a:t>在当前状态</a:t>
                </a:r>
                <a14:m>
                  <m:oMath xmlns:m="http://schemas.openxmlformats.org/officeDocument/2006/math">
                    <m:sSub>
                      <m:sSubPr>
                        <m:ctrlPr>
                          <a:rPr lang="en-US" altLang="zh-CN" sz="2000" b="0" i="1" dirty="0" smtClean="0">
                            <a:solidFill>
                              <a:srgbClr val="00518E"/>
                            </a:solidFill>
                            <a:latin typeface="Cambria Math" panose="02040503050406030204" pitchFamily="18" charset="0"/>
                            <a:ea typeface="微软雅黑" panose="020B0503020204020204" pitchFamily="34" charset="-122"/>
                          </a:rPr>
                        </m:ctrlPr>
                      </m:sSubPr>
                      <m:e>
                        <m:r>
                          <m:rPr>
                            <m:sty m:val="p"/>
                          </m:rPr>
                          <a:rPr lang="en-US" altLang="zh-CN" sz="2000" i="1" dirty="0">
                            <a:solidFill>
                              <a:srgbClr val="00518E"/>
                            </a:solidFill>
                            <a:latin typeface="Cambria Math" panose="02040503050406030204" pitchFamily="18" charset="0"/>
                            <a:ea typeface="微软雅黑" panose="020B0503020204020204" pitchFamily="34" charset="-122"/>
                          </a:rPr>
                          <m:t>s</m:t>
                        </m:r>
                      </m:e>
                      <m:sub>
                        <m:r>
                          <a:rPr lang="en-US" altLang="zh-CN" sz="2000" b="0" i="1" dirty="0" smtClean="0">
                            <a:solidFill>
                              <a:srgbClr val="00518E"/>
                            </a:solidFill>
                            <a:latin typeface="Cambria Math" panose="02040503050406030204" pitchFamily="18" charset="0"/>
                            <a:ea typeface="微软雅黑" panose="020B0503020204020204" pitchFamily="34" charset="-122"/>
                          </a:rPr>
                          <m:t>𝑐𝑢𝑟𝑟</m:t>
                        </m:r>
                      </m:sub>
                    </m:sSub>
                  </m:oMath>
                </a14:m>
                <a:r>
                  <a:rPr lang="zh-CN" altLang="en-US" sz="2000" dirty="0">
                    <a:solidFill>
                      <a:srgbClr val="00518E"/>
                    </a:solidFill>
                    <a:latin typeface="微软雅黑" panose="020B0503020204020204" pitchFamily="34" charset="-122"/>
                    <a:ea typeface="微软雅黑" panose="020B0503020204020204" pitchFamily="34" charset="-122"/>
                  </a:rPr>
                  <a:t>做出动作</a:t>
                </a:r>
                <a14:m>
                  <m:oMath xmlns:m="http://schemas.openxmlformats.org/officeDocument/2006/math">
                    <m:sSub>
                      <m:sSubPr>
                        <m:ctrlPr>
                          <a:rPr lang="en-US" altLang="zh-CN" sz="2000" b="0" i="1" smtClean="0">
                            <a:solidFill>
                              <a:srgbClr val="00518E"/>
                            </a:solidFill>
                            <a:latin typeface="Cambria Math" panose="02040503050406030204" pitchFamily="18" charset="0"/>
                            <a:ea typeface="微软雅黑" panose="020B0503020204020204" pitchFamily="34" charset="-122"/>
                          </a:rPr>
                        </m:ctrlPr>
                      </m:sSubPr>
                      <m:e>
                        <m:r>
                          <m:rPr>
                            <m:sty m:val="p"/>
                          </m:rPr>
                          <a:rPr lang="en-US" altLang="zh-CN" sz="2000" i="1">
                            <a:solidFill>
                              <a:srgbClr val="00518E"/>
                            </a:solidFill>
                            <a:latin typeface="Cambria Math" panose="02040503050406030204" pitchFamily="18" charset="0"/>
                            <a:ea typeface="微软雅黑" panose="020B0503020204020204" pitchFamily="34" charset="-122"/>
                          </a:rPr>
                          <m:t>a</m:t>
                        </m:r>
                      </m:e>
                      <m:sub>
                        <m:r>
                          <m:rPr>
                            <m:sty m:val="p"/>
                          </m:rPr>
                          <a:rPr lang="en-US" altLang="zh-CN" sz="2000" b="0" i="0" smtClean="0">
                            <a:solidFill>
                              <a:srgbClr val="00518E"/>
                            </a:solidFill>
                            <a:latin typeface="Cambria Math" panose="02040503050406030204" pitchFamily="18" charset="0"/>
                            <a:ea typeface="微软雅黑" panose="020B0503020204020204" pitchFamily="34" charset="-122"/>
                          </a:rPr>
                          <m:t>curr</m:t>
                        </m:r>
                      </m:sub>
                    </m:sSub>
                  </m:oMath>
                </a14:m>
                <a:r>
                  <a:rPr lang="zh-CN" altLang="en-US" sz="2000" dirty="0">
                    <a:solidFill>
                      <a:srgbClr val="00518E"/>
                    </a:solidFill>
                    <a:latin typeface="微软雅黑" panose="020B0503020204020204" pitchFamily="34" charset="-122"/>
                    <a:ea typeface="微软雅黑" panose="020B0503020204020204" pitchFamily="34" charset="-122"/>
                  </a:rPr>
                  <a:t>进入状态</a:t>
                </a:r>
                <a14:m>
                  <m:oMath xmlns:m="http://schemas.openxmlformats.org/officeDocument/2006/math">
                    <m:sSub>
                      <m:sSubPr>
                        <m:ctrlPr>
                          <a:rPr lang="en-US" altLang="zh-CN" sz="2000" b="0" i="1" smtClean="0">
                            <a:solidFill>
                              <a:srgbClr val="00518E"/>
                            </a:solidFill>
                            <a:latin typeface="Cambria Math" panose="02040503050406030204" pitchFamily="18" charset="0"/>
                            <a:ea typeface="微软雅黑" panose="020B0503020204020204" pitchFamily="34" charset="-122"/>
                          </a:rPr>
                        </m:ctrlPr>
                      </m:sSubPr>
                      <m:e>
                        <m:r>
                          <a:rPr lang="en-US" altLang="zh-CN" sz="2000" b="0" i="1" smtClean="0">
                            <a:solidFill>
                              <a:srgbClr val="00518E"/>
                            </a:solidFill>
                            <a:latin typeface="Cambria Math" panose="02040503050406030204" pitchFamily="18" charset="0"/>
                            <a:ea typeface="微软雅黑" panose="020B0503020204020204" pitchFamily="34" charset="-122"/>
                          </a:rPr>
                          <m:t>𝑠</m:t>
                        </m:r>
                      </m:e>
                      <m:sub>
                        <m:r>
                          <a:rPr lang="en-US" altLang="zh-CN" sz="2000" b="0" i="1" smtClean="0">
                            <a:solidFill>
                              <a:srgbClr val="00518E"/>
                            </a:solidFill>
                            <a:latin typeface="Cambria Math" panose="02040503050406030204" pitchFamily="18" charset="0"/>
                            <a:ea typeface="微软雅黑" panose="020B0503020204020204" pitchFamily="34" charset="-122"/>
                          </a:rPr>
                          <m:t>𝑛𝑒𝑥𝑡</m:t>
                        </m:r>
                      </m:sub>
                    </m:sSub>
                  </m:oMath>
                </a14:m>
                <a:r>
                  <a:rPr lang="zh-CN" altLang="en-US" sz="2000" dirty="0">
                    <a:solidFill>
                      <a:srgbClr val="00518E"/>
                    </a:solidFill>
                    <a:latin typeface="微软雅黑" panose="020B0503020204020204" pitchFamily="34" charset="-122"/>
                    <a:ea typeface="微软雅黑" panose="020B0503020204020204" pitchFamily="34" charset="-122"/>
                  </a:rPr>
                  <a:t>并获得奖励</a:t>
                </a:r>
                <a14:m>
                  <m:oMath xmlns:m="http://schemas.openxmlformats.org/officeDocument/2006/math">
                    <m:sSub>
                      <m:sSubPr>
                        <m:ctrlPr>
                          <a:rPr lang="en-US" altLang="zh-CN" sz="2000" b="0" i="1" smtClean="0">
                            <a:solidFill>
                              <a:srgbClr val="00518E"/>
                            </a:solidFill>
                            <a:latin typeface="Cambria Math" panose="02040503050406030204" pitchFamily="18" charset="0"/>
                            <a:ea typeface="微软雅黑" panose="020B0503020204020204" pitchFamily="34" charset="-122"/>
                          </a:rPr>
                        </m:ctrlPr>
                      </m:sSubPr>
                      <m:e>
                        <m:r>
                          <a:rPr lang="en-US" altLang="zh-CN" sz="2000" b="0" i="1" smtClean="0">
                            <a:solidFill>
                              <a:srgbClr val="00518E"/>
                            </a:solidFill>
                            <a:latin typeface="Cambria Math" panose="02040503050406030204" pitchFamily="18" charset="0"/>
                            <a:ea typeface="微软雅黑" panose="020B0503020204020204" pitchFamily="34" charset="-122"/>
                          </a:rPr>
                          <m:t>𝑟</m:t>
                        </m:r>
                      </m:e>
                      <m:sub>
                        <m:r>
                          <a:rPr lang="en-US" altLang="zh-CN" sz="2000" b="0" i="1" smtClean="0">
                            <a:solidFill>
                              <a:srgbClr val="00518E"/>
                            </a:solidFill>
                            <a:latin typeface="Cambria Math" panose="02040503050406030204" pitchFamily="18" charset="0"/>
                            <a:ea typeface="微软雅黑" panose="020B0503020204020204" pitchFamily="34" charset="-122"/>
                          </a:rPr>
                          <m:t>𝑛𝑒𝑥𝑡</m:t>
                        </m:r>
                      </m:sub>
                    </m:sSub>
                  </m:oMath>
                </a14:m>
                <a:r>
                  <a:rPr lang="zh-CN" altLang="en-US" sz="2000" dirty="0">
                    <a:solidFill>
                      <a:srgbClr val="00518E"/>
                    </a:solidFill>
                    <a:latin typeface="微软雅黑" panose="020B0503020204020204" pitchFamily="34" charset="-122"/>
                    <a:ea typeface="微软雅黑" panose="020B0503020204020204" pitchFamily="34" charset="-122"/>
                  </a:rPr>
                  <a:t>的概率是多少。</a:t>
                </a:r>
                <a:endParaRPr lang="en-US" altLang="zh-CN" sz="2000" dirty="0">
                  <a:solidFill>
                    <a:srgbClr val="00518E"/>
                  </a:solidFill>
                  <a:latin typeface="微软雅黑" panose="020B0503020204020204" pitchFamily="34" charset="-122"/>
                  <a:ea typeface="微软雅黑" panose="020B0503020204020204" pitchFamily="34" charset="-122"/>
                </a:endParaRPr>
              </a:p>
            </p:txBody>
          </p:sp>
        </mc:Choice>
        <mc:Fallback xmlns="">
          <p:sp>
            <p:nvSpPr>
              <p:cNvPr id="8" name="文本框 7">
                <a:extLst>
                  <a:ext uri="{FF2B5EF4-FFF2-40B4-BE49-F238E27FC236}">
                    <a16:creationId xmlns:a16="http://schemas.microsoft.com/office/drawing/2014/main" id="{5EC1C46E-A666-48C8-8EEF-E7EFE3B72DDB}"/>
                  </a:ext>
                </a:extLst>
              </p:cNvPr>
              <p:cNvSpPr txBox="1">
                <a:spLocks noRot="1" noChangeAspect="1" noMove="1" noResize="1" noEditPoints="1" noAdjustHandles="1" noChangeArrowheads="1" noChangeShapeType="1" noTextEdit="1"/>
              </p:cNvSpPr>
              <p:nvPr/>
            </p:nvSpPr>
            <p:spPr>
              <a:xfrm>
                <a:off x="455294" y="3824839"/>
                <a:ext cx="4991100" cy="1976951"/>
              </a:xfrm>
              <a:prstGeom prst="rect">
                <a:avLst/>
              </a:prstGeom>
              <a:blipFill>
                <a:blip r:embed="rId9"/>
                <a:stretch>
                  <a:fillRect l="-1345" b="-4308"/>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16A8C2BE-F7E4-4C66-A8D2-9CD33C39650E}"/>
              </a:ext>
            </a:extLst>
          </p:cNvPr>
          <p:cNvPicPr>
            <a:picLocks noChangeAspect="1"/>
          </p:cNvPicPr>
          <p:nvPr/>
        </p:nvPicPr>
        <p:blipFill>
          <a:blip r:embed="rId10"/>
          <a:stretch>
            <a:fillRect/>
          </a:stretch>
        </p:blipFill>
        <p:spPr>
          <a:xfrm>
            <a:off x="5171335" y="3978761"/>
            <a:ext cx="6781077" cy="2109782"/>
          </a:xfrm>
          <a:prstGeom prst="rect">
            <a:avLst/>
          </a:prstGeom>
        </p:spPr>
      </p:pic>
    </p:spTree>
    <p:custDataLst>
      <p:tags r:id="rId1"/>
    </p:custDataLst>
    <p:extLst>
      <p:ext uri="{BB962C8B-B14F-4D97-AF65-F5344CB8AC3E}">
        <p14:creationId xmlns:p14="http://schemas.microsoft.com/office/powerpoint/2010/main" val="14715193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8872DC4D-9C92-43C4-8F84-89B5BE6C72F9}"/>
              </a:ext>
            </a:extLst>
          </p:cNvPr>
          <p:cNvSpPr>
            <a:spLocks noChangeArrowheads="1"/>
          </p:cNvSpPr>
          <p:nvPr>
            <p:custDataLst>
              <p:tags r:id="rId2"/>
            </p:custDataLst>
          </p:nvPr>
        </p:nvSpPr>
        <p:spPr bwMode="auto">
          <a:xfrm>
            <a:off x="586196" y="502958"/>
            <a:ext cx="517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马尔可夫序列决策过程</a:t>
            </a:r>
          </a:p>
        </p:txBody>
      </p:sp>
      <p:sp>
        <p:nvSpPr>
          <p:cNvPr id="24" name="矩形 23">
            <a:extLst>
              <a:ext uri="{FF2B5EF4-FFF2-40B4-BE49-F238E27FC236}">
                <a16:creationId xmlns:a16="http://schemas.microsoft.com/office/drawing/2014/main" id="{9210D31E-44EE-4DB7-9015-B0DE6C46D074}"/>
              </a:ext>
            </a:extLst>
          </p:cNvPr>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 name="矩形 27">
            <a:extLst>
              <a:ext uri="{FF2B5EF4-FFF2-40B4-BE49-F238E27FC236}">
                <a16:creationId xmlns:a16="http://schemas.microsoft.com/office/drawing/2014/main" id="{026E257F-73E5-4D82-AC5F-DDEFE0A3EE60}"/>
              </a:ext>
            </a:extLst>
          </p:cNvPr>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 name="矩形 28">
            <a:extLst>
              <a:ext uri="{FF2B5EF4-FFF2-40B4-BE49-F238E27FC236}">
                <a16:creationId xmlns:a16="http://schemas.microsoft.com/office/drawing/2014/main" id="{E7AB470C-500A-4B7C-9181-7A20CAFCDC41}"/>
              </a:ext>
            </a:extLst>
          </p:cNvPr>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4" name="文本框 13">
            <a:extLst>
              <a:ext uri="{FF2B5EF4-FFF2-40B4-BE49-F238E27FC236}">
                <a16:creationId xmlns:a16="http://schemas.microsoft.com/office/drawing/2014/main" id="{A9DC48D5-DBD1-439F-B511-D4BDC4CE2DE8}"/>
              </a:ext>
            </a:extLst>
          </p:cNvPr>
          <p:cNvSpPr txBox="1"/>
          <p:nvPr/>
        </p:nvSpPr>
        <p:spPr>
          <a:xfrm>
            <a:off x="0" y="979043"/>
            <a:ext cx="11784850" cy="662554"/>
          </a:xfrm>
          <a:prstGeom prst="rect">
            <a:avLst/>
          </a:prstGeom>
          <a:noFill/>
        </p:spPr>
        <p:txBody>
          <a:bodyPr wrap="square" rtlCol="0">
            <a:spAutoFit/>
          </a:bodyPr>
          <a:lstStyle/>
          <a:p>
            <a:pPr marL="914400" lvl="1" indent="-457200">
              <a:lnSpc>
                <a:spcPct val="150000"/>
              </a:lnSpc>
              <a:buFont typeface="Wingdings" panose="05000000000000000000" pitchFamily="2" charset="2"/>
              <a:buChar char="u"/>
            </a:pP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马尔科夫过程：写作业的例子</a:t>
            </a:r>
            <a:endPar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7C33903D-D01A-4D8D-B04A-8F3809B42944}"/>
              </a:ext>
            </a:extLst>
          </p:cNvPr>
          <p:cNvSpPr txBox="1"/>
          <p:nvPr/>
        </p:nvSpPr>
        <p:spPr>
          <a:xfrm>
            <a:off x="528636" y="1867870"/>
            <a:ext cx="10728644" cy="1884618"/>
          </a:xfrm>
          <a:prstGeom prst="rect">
            <a:avLst/>
          </a:prstGeom>
          <a:noFill/>
        </p:spPr>
        <p:txBody>
          <a:bodyPr wrap="square" rtlCol="0">
            <a:spAutoFit/>
          </a:bodyPr>
          <a:lstStyle/>
          <a:p>
            <a:pPr>
              <a:lnSpc>
                <a:spcPct val="150000"/>
              </a:lnSpc>
            </a:pPr>
            <a:r>
              <a:rPr lang="zh-CN" altLang="en-US" sz="2000" dirty="0">
                <a:solidFill>
                  <a:srgbClr val="00518E"/>
                </a:solidFill>
                <a:latin typeface="微软雅黑" panose="020B0503020204020204" pitchFamily="34" charset="-122"/>
                <a:ea typeface="微软雅黑" panose="020B0503020204020204" pitchFamily="34" charset="-122"/>
              </a:rPr>
              <a:t>小赛是一名初中生，平时喜欢打电脑游戏，也是一位典型的拖延症晚期患者（不喜欢写作业）。</a:t>
            </a:r>
          </a:p>
          <a:p>
            <a:pPr>
              <a:lnSpc>
                <a:spcPct val="150000"/>
              </a:lnSpc>
            </a:pPr>
            <a:endParaRPr lang="zh-CN" altLang="en-US" sz="2000" dirty="0">
              <a:solidFill>
                <a:srgbClr val="00518E"/>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00518E"/>
                </a:solidFill>
                <a:latin typeface="微软雅黑" panose="020B0503020204020204" pitchFamily="34" charset="-122"/>
                <a:ea typeface="微软雅黑" panose="020B0503020204020204" pitchFamily="34" charset="-122"/>
              </a:rPr>
              <a:t>又到了寒假，小赛从学校领了几本厚厚的基本练习册回家，心想，先玩一天电脑游戏再考虑如何安排作业的事吧。</a:t>
            </a:r>
          </a:p>
        </p:txBody>
      </p:sp>
      <p:pic>
        <p:nvPicPr>
          <p:cNvPr id="2" name="图片 1">
            <a:extLst>
              <a:ext uri="{FF2B5EF4-FFF2-40B4-BE49-F238E27FC236}">
                <a16:creationId xmlns:a16="http://schemas.microsoft.com/office/drawing/2014/main" id="{DA538D95-DD3C-4760-9752-306E57C1DCC0}"/>
              </a:ext>
            </a:extLst>
          </p:cNvPr>
          <p:cNvPicPr>
            <a:picLocks noChangeAspect="1"/>
          </p:cNvPicPr>
          <p:nvPr/>
        </p:nvPicPr>
        <p:blipFill>
          <a:blip r:embed="rId8"/>
          <a:stretch>
            <a:fillRect/>
          </a:stretch>
        </p:blipFill>
        <p:spPr>
          <a:xfrm>
            <a:off x="6475506" y="3499742"/>
            <a:ext cx="4459975" cy="3139718"/>
          </a:xfrm>
          <a:prstGeom prst="rect">
            <a:avLst/>
          </a:prstGeom>
        </p:spPr>
      </p:pic>
    </p:spTree>
    <p:custDataLst>
      <p:tags r:id="rId1"/>
    </p:custDataLst>
    <p:extLst>
      <p:ext uri="{BB962C8B-B14F-4D97-AF65-F5344CB8AC3E}">
        <p14:creationId xmlns:p14="http://schemas.microsoft.com/office/powerpoint/2010/main" val="8989011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8872DC4D-9C92-43C4-8F84-89B5BE6C72F9}"/>
              </a:ext>
            </a:extLst>
          </p:cNvPr>
          <p:cNvSpPr>
            <a:spLocks noChangeArrowheads="1"/>
          </p:cNvSpPr>
          <p:nvPr>
            <p:custDataLst>
              <p:tags r:id="rId2"/>
            </p:custDataLst>
          </p:nvPr>
        </p:nvSpPr>
        <p:spPr bwMode="auto">
          <a:xfrm>
            <a:off x="586196" y="502958"/>
            <a:ext cx="517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马尔可夫序列决策过程</a:t>
            </a:r>
          </a:p>
        </p:txBody>
      </p:sp>
      <p:sp>
        <p:nvSpPr>
          <p:cNvPr id="24" name="矩形 23">
            <a:extLst>
              <a:ext uri="{FF2B5EF4-FFF2-40B4-BE49-F238E27FC236}">
                <a16:creationId xmlns:a16="http://schemas.microsoft.com/office/drawing/2014/main" id="{9210D31E-44EE-4DB7-9015-B0DE6C46D074}"/>
              </a:ext>
            </a:extLst>
          </p:cNvPr>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 name="矩形 27">
            <a:extLst>
              <a:ext uri="{FF2B5EF4-FFF2-40B4-BE49-F238E27FC236}">
                <a16:creationId xmlns:a16="http://schemas.microsoft.com/office/drawing/2014/main" id="{026E257F-73E5-4D82-AC5F-DDEFE0A3EE60}"/>
              </a:ext>
            </a:extLst>
          </p:cNvPr>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 name="矩形 28">
            <a:extLst>
              <a:ext uri="{FF2B5EF4-FFF2-40B4-BE49-F238E27FC236}">
                <a16:creationId xmlns:a16="http://schemas.microsoft.com/office/drawing/2014/main" id="{E7AB470C-500A-4B7C-9181-7A20CAFCDC41}"/>
              </a:ext>
            </a:extLst>
          </p:cNvPr>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4" name="文本框 13">
            <a:extLst>
              <a:ext uri="{FF2B5EF4-FFF2-40B4-BE49-F238E27FC236}">
                <a16:creationId xmlns:a16="http://schemas.microsoft.com/office/drawing/2014/main" id="{A9DC48D5-DBD1-439F-B511-D4BDC4CE2DE8}"/>
              </a:ext>
            </a:extLst>
          </p:cNvPr>
          <p:cNvSpPr txBox="1"/>
          <p:nvPr/>
        </p:nvSpPr>
        <p:spPr>
          <a:xfrm>
            <a:off x="0" y="979043"/>
            <a:ext cx="11784850" cy="662554"/>
          </a:xfrm>
          <a:prstGeom prst="rect">
            <a:avLst/>
          </a:prstGeom>
          <a:noFill/>
        </p:spPr>
        <p:txBody>
          <a:bodyPr wrap="square" rtlCol="0">
            <a:spAutoFit/>
          </a:bodyPr>
          <a:lstStyle/>
          <a:p>
            <a:pPr marL="914400" lvl="1" indent="-457200">
              <a:lnSpc>
                <a:spcPct val="150000"/>
              </a:lnSpc>
              <a:buFont typeface="Wingdings" panose="05000000000000000000" pitchFamily="2" charset="2"/>
              <a:buChar char="u"/>
            </a:pP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马尔科夫过程：写作业的例子</a:t>
            </a:r>
            <a:endPar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7C33903D-D01A-4D8D-B04A-8F3809B42944}"/>
              </a:ext>
            </a:extLst>
          </p:cNvPr>
          <p:cNvSpPr txBox="1"/>
          <p:nvPr/>
        </p:nvSpPr>
        <p:spPr>
          <a:xfrm>
            <a:off x="528636" y="1867870"/>
            <a:ext cx="10728644" cy="499624"/>
          </a:xfrm>
          <a:prstGeom prst="rect">
            <a:avLst/>
          </a:prstGeom>
          <a:noFill/>
        </p:spPr>
        <p:txBody>
          <a:bodyPr wrap="square" rtlCol="0">
            <a:spAutoFit/>
          </a:bodyPr>
          <a:lstStyle/>
          <a:p>
            <a:pPr>
              <a:lnSpc>
                <a:spcPct val="150000"/>
              </a:lnSpc>
            </a:pPr>
            <a:r>
              <a:rPr lang="zh-CN" altLang="en-US" sz="2000" dirty="0">
                <a:solidFill>
                  <a:srgbClr val="00518E"/>
                </a:solidFill>
                <a:latin typeface="微软雅黑" panose="020B0503020204020204" pitchFamily="34" charset="-122"/>
                <a:ea typeface="微软雅黑" panose="020B0503020204020204" pitchFamily="34" charset="-122"/>
              </a:rPr>
              <a:t>从小赛的习惯出发，我们得到下表。</a:t>
            </a:r>
          </a:p>
        </p:txBody>
      </p:sp>
      <p:graphicFrame>
        <p:nvGraphicFramePr>
          <p:cNvPr id="3" name="表格 2">
            <a:extLst>
              <a:ext uri="{FF2B5EF4-FFF2-40B4-BE49-F238E27FC236}">
                <a16:creationId xmlns:a16="http://schemas.microsoft.com/office/drawing/2014/main" id="{39FE6C25-9E6D-434E-9FCB-DFC1BF7B7C38}"/>
              </a:ext>
            </a:extLst>
          </p:cNvPr>
          <p:cNvGraphicFramePr>
            <a:graphicFrameLocks noGrp="1"/>
          </p:cNvGraphicFramePr>
          <p:nvPr>
            <p:extLst>
              <p:ext uri="{D42A27DB-BD31-4B8C-83A1-F6EECF244321}">
                <p14:modId xmlns:p14="http://schemas.microsoft.com/office/powerpoint/2010/main" val="2162120935"/>
              </p:ext>
            </p:extLst>
          </p:nvPr>
        </p:nvGraphicFramePr>
        <p:xfrm>
          <a:off x="1517735" y="2593767"/>
          <a:ext cx="9156530" cy="3176708"/>
        </p:xfrm>
        <a:graphic>
          <a:graphicData uri="http://schemas.openxmlformats.org/drawingml/2006/table">
            <a:tbl>
              <a:tblPr/>
              <a:tblGrid>
                <a:gridCol w="4578265">
                  <a:extLst>
                    <a:ext uri="{9D8B030D-6E8A-4147-A177-3AD203B41FA5}">
                      <a16:colId xmlns:a16="http://schemas.microsoft.com/office/drawing/2014/main" val="3034590101"/>
                    </a:ext>
                  </a:extLst>
                </a:gridCol>
                <a:gridCol w="4578265">
                  <a:extLst>
                    <a:ext uri="{9D8B030D-6E8A-4147-A177-3AD203B41FA5}">
                      <a16:colId xmlns:a16="http://schemas.microsoft.com/office/drawing/2014/main" val="1824265139"/>
                    </a:ext>
                  </a:extLst>
                </a:gridCol>
              </a:tblGrid>
              <a:tr h="794177">
                <a:tc>
                  <a:txBody>
                    <a:bodyPr/>
                    <a:lstStyle/>
                    <a:p>
                      <a:pPr algn="ctr" fontAlgn="ctr" latinLnBrk="0"/>
                      <a:r>
                        <a:rPr lang="zh-CN" altLang="en-US" sz="2000" b="1" dirty="0">
                          <a:solidFill>
                            <a:srgbClr val="4F4F4F"/>
                          </a:solidFill>
                          <a:effectLst/>
                          <a:latin typeface="微软雅黑" panose="020B0503020204020204" pitchFamily="34" charset="-122"/>
                          <a:ea typeface="微软雅黑" panose="020B0503020204020204" pitchFamily="34" charset="-122"/>
                        </a:rPr>
                        <a:t>做某事</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FF3F5"/>
                    </a:solidFill>
                  </a:tcPr>
                </a:tc>
                <a:tc>
                  <a:txBody>
                    <a:bodyPr/>
                    <a:lstStyle/>
                    <a:p>
                      <a:pPr algn="ctr" fontAlgn="ctr" latinLnBrk="0"/>
                      <a:r>
                        <a:rPr lang="zh-CN" altLang="en-US" sz="2000" b="1">
                          <a:solidFill>
                            <a:srgbClr val="4F4F4F"/>
                          </a:solidFill>
                          <a:effectLst/>
                          <a:latin typeface="微软雅黑" panose="020B0503020204020204" pitchFamily="34" charset="-122"/>
                          <a:ea typeface="微软雅黑" panose="020B0503020204020204" pitchFamily="34" charset="-122"/>
                        </a:rPr>
                        <a:t>小赛大脑获得的奖励值</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FF3F5"/>
                    </a:solidFill>
                  </a:tcPr>
                </a:tc>
                <a:extLst>
                  <a:ext uri="{0D108BD9-81ED-4DB2-BD59-A6C34878D82A}">
                    <a16:rowId xmlns:a16="http://schemas.microsoft.com/office/drawing/2014/main" val="3780758824"/>
                  </a:ext>
                </a:extLst>
              </a:tr>
              <a:tr h="794177">
                <a:tc>
                  <a:txBody>
                    <a:bodyPr/>
                    <a:lstStyle/>
                    <a:p>
                      <a:pPr algn="ctr" fontAlgn="ctr" latinLnBrk="0"/>
                      <a:r>
                        <a:rPr lang="zh-CN" altLang="en-US" sz="2000" b="0" dirty="0">
                          <a:solidFill>
                            <a:srgbClr val="4F4F4F"/>
                          </a:solidFill>
                          <a:effectLst/>
                          <a:latin typeface="微软雅黑" panose="020B0503020204020204" pitchFamily="34" charset="-122"/>
                          <a:ea typeface="微软雅黑" panose="020B0503020204020204" pitchFamily="34" charset="-122"/>
                        </a:rPr>
                        <a:t>写一整天作业，这天只玩一点游戏</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ctr" fontAlgn="ctr" latinLnBrk="0"/>
                      <a:r>
                        <a:rPr lang="en-US" altLang="zh-CN" sz="2000" b="0">
                          <a:solidFill>
                            <a:srgbClr val="4F4F4F"/>
                          </a:solidFill>
                          <a:effectLst/>
                          <a:latin typeface="微软雅黑" panose="020B0503020204020204" pitchFamily="34" charset="-122"/>
                          <a:ea typeface="微软雅黑" panose="020B0503020204020204" pitchFamily="34" charset="-122"/>
                        </a:rPr>
                        <a:t>-5</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563055312"/>
                  </a:ext>
                </a:extLst>
              </a:tr>
              <a:tr h="794177">
                <a:tc>
                  <a:txBody>
                    <a:bodyPr/>
                    <a:lstStyle/>
                    <a:p>
                      <a:pPr algn="ctr" fontAlgn="ctr" latinLnBrk="0"/>
                      <a:r>
                        <a:rPr lang="zh-CN" altLang="en-US" sz="2000" b="0">
                          <a:solidFill>
                            <a:srgbClr val="4F4F4F"/>
                          </a:solidFill>
                          <a:effectLst/>
                          <a:latin typeface="微软雅黑" panose="020B0503020204020204" pitchFamily="34" charset="-122"/>
                          <a:ea typeface="微软雅黑" panose="020B0503020204020204" pitchFamily="34" charset="-122"/>
                        </a:rPr>
                        <a:t>玩一整天游戏，这天只写一点作业</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ctr" fontAlgn="ctr" latinLnBrk="0"/>
                      <a:r>
                        <a:rPr lang="en-US" altLang="zh-CN" sz="2000" b="0">
                          <a:solidFill>
                            <a:srgbClr val="4F4F4F"/>
                          </a:solidFill>
                          <a:effectLst/>
                          <a:latin typeface="微软雅黑" panose="020B0503020204020204" pitchFamily="34" charset="-122"/>
                          <a:ea typeface="微软雅黑" panose="020B0503020204020204" pitchFamily="34" charset="-122"/>
                        </a:rPr>
                        <a:t>10</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3972422145"/>
                  </a:ext>
                </a:extLst>
              </a:tr>
              <a:tr h="794177">
                <a:tc>
                  <a:txBody>
                    <a:bodyPr/>
                    <a:lstStyle/>
                    <a:p>
                      <a:pPr algn="ctr" fontAlgn="ctr" latinLnBrk="0"/>
                      <a:r>
                        <a:rPr lang="zh-CN" altLang="en-US" sz="2000" b="0">
                          <a:solidFill>
                            <a:srgbClr val="4F4F4F"/>
                          </a:solidFill>
                          <a:effectLst/>
                          <a:latin typeface="微软雅黑" panose="020B0503020204020204" pitchFamily="34" charset="-122"/>
                          <a:ea typeface="微软雅黑" panose="020B0503020204020204" pitchFamily="34" charset="-122"/>
                        </a:rPr>
                        <a:t>没写完作业，被骂</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ctr" fontAlgn="ctr" latinLnBrk="0"/>
                      <a:r>
                        <a:rPr lang="en-US" altLang="zh-CN" sz="2000" b="0" dirty="0">
                          <a:solidFill>
                            <a:srgbClr val="4F4F4F"/>
                          </a:solidFill>
                          <a:effectLst/>
                          <a:latin typeface="微软雅黑" panose="020B0503020204020204" pitchFamily="34" charset="-122"/>
                          <a:ea typeface="微软雅黑" panose="020B0503020204020204" pitchFamily="34" charset="-122"/>
                        </a:rPr>
                        <a:t>-1000</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87294"/>
                  </a:ext>
                </a:extLst>
              </a:tr>
            </a:tbl>
          </a:graphicData>
        </a:graphic>
      </p:graphicFrame>
    </p:spTree>
    <p:custDataLst>
      <p:tags r:id="rId1"/>
    </p:custDataLst>
    <p:extLst>
      <p:ext uri="{BB962C8B-B14F-4D97-AF65-F5344CB8AC3E}">
        <p14:creationId xmlns:p14="http://schemas.microsoft.com/office/powerpoint/2010/main" val="14328738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8872DC4D-9C92-43C4-8F84-89B5BE6C72F9}"/>
              </a:ext>
            </a:extLst>
          </p:cNvPr>
          <p:cNvSpPr>
            <a:spLocks noChangeArrowheads="1"/>
          </p:cNvSpPr>
          <p:nvPr>
            <p:custDataLst>
              <p:tags r:id="rId2"/>
            </p:custDataLst>
          </p:nvPr>
        </p:nvSpPr>
        <p:spPr bwMode="auto">
          <a:xfrm>
            <a:off x="586196" y="502958"/>
            <a:ext cx="517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马尔可夫序列决策过程</a:t>
            </a:r>
          </a:p>
        </p:txBody>
      </p:sp>
      <p:sp>
        <p:nvSpPr>
          <p:cNvPr id="24" name="矩形 23">
            <a:extLst>
              <a:ext uri="{FF2B5EF4-FFF2-40B4-BE49-F238E27FC236}">
                <a16:creationId xmlns:a16="http://schemas.microsoft.com/office/drawing/2014/main" id="{9210D31E-44EE-4DB7-9015-B0DE6C46D074}"/>
              </a:ext>
            </a:extLst>
          </p:cNvPr>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 name="矩形 27">
            <a:extLst>
              <a:ext uri="{FF2B5EF4-FFF2-40B4-BE49-F238E27FC236}">
                <a16:creationId xmlns:a16="http://schemas.microsoft.com/office/drawing/2014/main" id="{026E257F-73E5-4D82-AC5F-DDEFE0A3EE60}"/>
              </a:ext>
            </a:extLst>
          </p:cNvPr>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 name="矩形 28">
            <a:extLst>
              <a:ext uri="{FF2B5EF4-FFF2-40B4-BE49-F238E27FC236}">
                <a16:creationId xmlns:a16="http://schemas.microsoft.com/office/drawing/2014/main" id="{E7AB470C-500A-4B7C-9181-7A20CAFCDC41}"/>
              </a:ext>
            </a:extLst>
          </p:cNvPr>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4" name="文本框 13">
            <a:extLst>
              <a:ext uri="{FF2B5EF4-FFF2-40B4-BE49-F238E27FC236}">
                <a16:creationId xmlns:a16="http://schemas.microsoft.com/office/drawing/2014/main" id="{A9DC48D5-DBD1-439F-B511-D4BDC4CE2DE8}"/>
              </a:ext>
            </a:extLst>
          </p:cNvPr>
          <p:cNvSpPr txBox="1"/>
          <p:nvPr/>
        </p:nvSpPr>
        <p:spPr>
          <a:xfrm>
            <a:off x="0" y="979043"/>
            <a:ext cx="11784850" cy="662554"/>
          </a:xfrm>
          <a:prstGeom prst="rect">
            <a:avLst/>
          </a:prstGeom>
          <a:noFill/>
        </p:spPr>
        <p:txBody>
          <a:bodyPr wrap="square" rtlCol="0">
            <a:spAutoFit/>
          </a:bodyPr>
          <a:lstStyle/>
          <a:p>
            <a:pPr marL="914400" lvl="1" indent="-457200">
              <a:lnSpc>
                <a:spcPct val="150000"/>
              </a:lnSpc>
              <a:buFont typeface="Wingdings" panose="05000000000000000000" pitchFamily="2" charset="2"/>
              <a:buChar char="u"/>
            </a:pP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马尔科夫过程：写作业的例子</a:t>
            </a:r>
            <a:endPar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7C33903D-D01A-4D8D-B04A-8F3809B42944}"/>
              </a:ext>
            </a:extLst>
          </p:cNvPr>
          <p:cNvSpPr txBox="1"/>
          <p:nvPr/>
        </p:nvSpPr>
        <p:spPr>
          <a:xfrm>
            <a:off x="528636" y="1867870"/>
            <a:ext cx="10728644" cy="499624"/>
          </a:xfrm>
          <a:prstGeom prst="rect">
            <a:avLst/>
          </a:prstGeom>
          <a:noFill/>
        </p:spPr>
        <p:txBody>
          <a:bodyPr wrap="square" rtlCol="0">
            <a:spAutoFit/>
          </a:bodyPr>
          <a:lstStyle/>
          <a:p>
            <a:pPr>
              <a:lnSpc>
                <a:spcPct val="150000"/>
              </a:lnSpc>
            </a:pPr>
            <a:r>
              <a:rPr lang="zh-CN" altLang="en-US" sz="2000" dirty="0">
                <a:solidFill>
                  <a:srgbClr val="00518E"/>
                </a:solidFill>
                <a:latin typeface="微软雅黑" panose="020B0503020204020204" pitchFamily="34" charset="-122"/>
                <a:ea typeface="微软雅黑" panose="020B0503020204020204" pitchFamily="34" charset="-122"/>
              </a:rPr>
              <a:t>从小赛的习惯出发，我们得到下表。</a:t>
            </a:r>
            <a:r>
              <a:rPr lang="zh-CN" altLang="en-US" sz="2000" dirty="0">
                <a:solidFill>
                  <a:srgbClr val="FF0000"/>
                </a:solidFill>
                <a:latin typeface="微软雅黑" panose="020B0503020204020204" pitchFamily="34" charset="-122"/>
                <a:ea typeface="微软雅黑" panose="020B0503020204020204" pitchFamily="34" charset="-122"/>
              </a:rPr>
              <a:t>其中</a:t>
            </a:r>
            <a:r>
              <a:rPr lang="zh-CN" altLang="en-US" sz="2000" b="1" dirty="0">
                <a:solidFill>
                  <a:srgbClr val="FF0000"/>
                </a:solidFill>
                <a:latin typeface="微软雅黑" panose="020B0503020204020204" pitchFamily="34" charset="-122"/>
                <a:ea typeface="微软雅黑" panose="020B0503020204020204" pitchFamily="34" charset="-122"/>
              </a:rPr>
              <a:t>奖励值是客观存在的，是常数，不可人为改变</a:t>
            </a:r>
            <a:r>
              <a:rPr lang="zh-CN" altLang="en-US" sz="2000" dirty="0">
                <a:solidFill>
                  <a:srgbClr val="FF0000"/>
                </a:solidFill>
                <a:latin typeface="微软雅黑" panose="020B0503020204020204" pitchFamily="34" charset="-122"/>
                <a:ea typeface="微软雅黑" panose="020B0503020204020204" pitchFamily="34" charset="-122"/>
              </a:rPr>
              <a:t>。</a:t>
            </a:r>
          </a:p>
        </p:txBody>
      </p:sp>
      <p:graphicFrame>
        <p:nvGraphicFramePr>
          <p:cNvPr id="3" name="表格 2">
            <a:extLst>
              <a:ext uri="{FF2B5EF4-FFF2-40B4-BE49-F238E27FC236}">
                <a16:creationId xmlns:a16="http://schemas.microsoft.com/office/drawing/2014/main" id="{39FE6C25-9E6D-434E-9FCB-DFC1BF7B7C38}"/>
              </a:ext>
            </a:extLst>
          </p:cNvPr>
          <p:cNvGraphicFramePr>
            <a:graphicFrameLocks noGrp="1"/>
          </p:cNvGraphicFramePr>
          <p:nvPr/>
        </p:nvGraphicFramePr>
        <p:xfrm>
          <a:off x="1517735" y="2593767"/>
          <a:ext cx="9156530" cy="3176708"/>
        </p:xfrm>
        <a:graphic>
          <a:graphicData uri="http://schemas.openxmlformats.org/drawingml/2006/table">
            <a:tbl>
              <a:tblPr/>
              <a:tblGrid>
                <a:gridCol w="4578265">
                  <a:extLst>
                    <a:ext uri="{9D8B030D-6E8A-4147-A177-3AD203B41FA5}">
                      <a16:colId xmlns:a16="http://schemas.microsoft.com/office/drawing/2014/main" val="3034590101"/>
                    </a:ext>
                  </a:extLst>
                </a:gridCol>
                <a:gridCol w="4578265">
                  <a:extLst>
                    <a:ext uri="{9D8B030D-6E8A-4147-A177-3AD203B41FA5}">
                      <a16:colId xmlns:a16="http://schemas.microsoft.com/office/drawing/2014/main" val="1824265139"/>
                    </a:ext>
                  </a:extLst>
                </a:gridCol>
              </a:tblGrid>
              <a:tr h="794177">
                <a:tc>
                  <a:txBody>
                    <a:bodyPr/>
                    <a:lstStyle/>
                    <a:p>
                      <a:pPr algn="ctr" fontAlgn="ctr" latinLnBrk="0"/>
                      <a:r>
                        <a:rPr lang="zh-CN" altLang="en-US" sz="2000" b="1" dirty="0">
                          <a:solidFill>
                            <a:srgbClr val="4F4F4F"/>
                          </a:solidFill>
                          <a:effectLst/>
                          <a:latin typeface="微软雅黑" panose="020B0503020204020204" pitchFamily="34" charset="-122"/>
                          <a:ea typeface="微软雅黑" panose="020B0503020204020204" pitchFamily="34" charset="-122"/>
                        </a:rPr>
                        <a:t>做某事</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FF3F5"/>
                    </a:solidFill>
                  </a:tcPr>
                </a:tc>
                <a:tc>
                  <a:txBody>
                    <a:bodyPr/>
                    <a:lstStyle/>
                    <a:p>
                      <a:pPr algn="ctr" fontAlgn="ctr" latinLnBrk="0"/>
                      <a:r>
                        <a:rPr lang="zh-CN" altLang="en-US" sz="2000" b="1">
                          <a:solidFill>
                            <a:srgbClr val="4F4F4F"/>
                          </a:solidFill>
                          <a:effectLst/>
                          <a:latin typeface="微软雅黑" panose="020B0503020204020204" pitchFamily="34" charset="-122"/>
                          <a:ea typeface="微软雅黑" panose="020B0503020204020204" pitchFamily="34" charset="-122"/>
                        </a:rPr>
                        <a:t>小赛大脑获得的奖励值</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FF3F5"/>
                    </a:solidFill>
                  </a:tcPr>
                </a:tc>
                <a:extLst>
                  <a:ext uri="{0D108BD9-81ED-4DB2-BD59-A6C34878D82A}">
                    <a16:rowId xmlns:a16="http://schemas.microsoft.com/office/drawing/2014/main" val="3780758824"/>
                  </a:ext>
                </a:extLst>
              </a:tr>
              <a:tr h="794177">
                <a:tc>
                  <a:txBody>
                    <a:bodyPr/>
                    <a:lstStyle/>
                    <a:p>
                      <a:pPr algn="ctr" fontAlgn="ctr" latinLnBrk="0"/>
                      <a:r>
                        <a:rPr lang="zh-CN" altLang="en-US" sz="2000" b="0" dirty="0">
                          <a:solidFill>
                            <a:srgbClr val="4F4F4F"/>
                          </a:solidFill>
                          <a:effectLst/>
                          <a:latin typeface="微软雅黑" panose="020B0503020204020204" pitchFamily="34" charset="-122"/>
                          <a:ea typeface="微软雅黑" panose="020B0503020204020204" pitchFamily="34" charset="-122"/>
                        </a:rPr>
                        <a:t>写一整天作业，这天只玩一点游戏</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ctr" fontAlgn="ctr" latinLnBrk="0"/>
                      <a:r>
                        <a:rPr lang="en-US" altLang="zh-CN" sz="2000" b="0">
                          <a:solidFill>
                            <a:srgbClr val="4F4F4F"/>
                          </a:solidFill>
                          <a:effectLst/>
                          <a:latin typeface="微软雅黑" panose="020B0503020204020204" pitchFamily="34" charset="-122"/>
                          <a:ea typeface="微软雅黑" panose="020B0503020204020204" pitchFamily="34" charset="-122"/>
                        </a:rPr>
                        <a:t>-5</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563055312"/>
                  </a:ext>
                </a:extLst>
              </a:tr>
              <a:tr h="794177">
                <a:tc>
                  <a:txBody>
                    <a:bodyPr/>
                    <a:lstStyle/>
                    <a:p>
                      <a:pPr algn="ctr" fontAlgn="ctr" latinLnBrk="0"/>
                      <a:r>
                        <a:rPr lang="zh-CN" altLang="en-US" sz="2000" b="0">
                          <a:solidFill>
                            <a:srgbClr val="4F4F4F"/>
                          </a:solidFill>
                          <a:effectLst/>
                          <a:latin typeface="微软雅黑" panose="020B0503020204020204" pitchFamily="34" charset="-122"/>
                          <a:ea typeface="微软雅黑" panose="020B0503020204020204" pitchFamily="34" charset="-122"/>
                        </a:rPr>
                        <a:t>玩一整天游戏，这天只写一点作业</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ctr" fontAlgn="ctr" latinLnBrk="0"/>
                      <a:r>
                        <a:rPr lang="en-US" altLang="zh-CN" sz="2000" b="0">
                          <a:solidFill>
                            <a:srgbClr val="4F4F4F"/>
                          </a:solidFill>
                          <a:effectLst/>
                          <a:latin typeface="微软雅黑" panose="020B0503020204020204" pitchFamily="34" charset="-122"/>
                          <a:ea typeface="微软雅黑" panose="020B0503020204020204" pitchFamily="34" charset="-122"/>
                        </a:rPr>
                        <a:t>10</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3972422145"/>
                  </a:ext>
                </a:extLst>
              </a:tr>
              <a:tr h="794177">
                <a:tc>
                  <a:txBody>
                    <a:bodyPr/>
                    <a:lstStyle/>
                    <a:p>
                      <a:pPr algn="ctr" fontAlgn="ctr" latinLnBrk="0"/>
                      <a:r>
                        <a:rPr lang="zh-CN" altLang="en-US" sz="2000" b="0" dirty="0">
                          <a:solidFill>
                            <a:srgbClr val="4F4F4F"/>
                          </a:solidFill>
                          <a:effectLst/>
                          <a:latin typeface="微软雅黑" panose="020B0503020204020204" pitchFamily="34" charset="-122"/>
                          <a:ea typeface="微软雅黑" panose="020B0503020204020204" pitchFamily="34" charset="-122"/>
                        </a:rPr>
                        <a:t>没写完作业，被骂</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ctr" fontAlgn="ctr" latinLnBrk="0"/>
                      <a:r>
                        <a:rPr lang="en-US" altLang="zh-CN" sz="2000" b="0" dirty="0">
                          <a:solidFill>
                            <a:srgbClr val="4F4F4F"/>
                          </a:solidFill>
                          <a:effectLst/>
                          <a:latin typeface="微软雅黑" panose="020B0503020204020204" pitchFamily="34" charset="-122"/>
                          <a:ea typeface="微软雅黑" panose="020B0503020204020204" pitchFamily="34" charset="-122"/>
                        </a:rPr>
                        <a:t>-1000</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87294"/>
                  </a:ext>
                </a:extLst>
              </a:tr>
            </a:tbl>
          </a:graphicData>
        </a:graphic>
      </p:graphicFrame>
    </p:spTree>
    <p:custDataLst>
      <p:tags r:id="rId1"/>
    </p:custDataLst>
    <p:extLst>
      <p:ext uri="{BB962C8B-B14F-4D97-AF65-F5344CB8AC3E}">
        <p14:creationId xmlns:p14="http://schemas.microsoft.com/office/powerpoint/2010/main" val="3498869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a:extLst>
              <a:ext uri="{FF2B5EF4-FFF2-40B4-BE49-F238E27FC236}">
                <a16:creationId xmlns:a16="http://schemas.microsoft.com/office/drawing/2014/main" id="{B0A63C2D-C44C-42EA-BCCF-58C35494B2CE}"/>
              </a:ext>
            </a:extLst>
          </p:cNvPr>
          <p:cNvSpPr>
            <a:spLocks noChangeArrowheads="1"/>
          </p:cNvSpPr>
          <p:nvPr>
            <p:custDataLst>
              <p:tags r:id="rId2"/>
            </p:custDataLst>
          </p:nvPr>
        </p:nvSpPr>
        <p:spPr bwMode="auto">
          <a:xfrm>
            <a:off x="578229" y="522508"/>
            <a:ext cx="517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引言</a:t>
            </a:r>
          </a:p>
        </p:txBody>
      </p:sp>
      <p:sp>
        <p:nvSpPr>
          <p:cNvPr id="3" name="矩形 2">
            <a:extLst>
              <a:ext uri="{FF2B5EF4-FFF2-40B4-BE49-F238E27FC236}">
                <a16:creationId xmlns:a16="http://schemas.microsoft.com/office/drawing/2014/main" id="{DCEA5720-F261-4D53-825E-EB7EDC1D69FA}"/>
              </a:ext>
            </a:extLst>
          </p:cNvPr>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 name="矩形 27">
            <a:extLst>
              <a:ext uri="{FF2B5EF4-FFF2-40B4-BE49-F238E27FC236}">
                <a16:creationId xmlns:a16="http://schemas.microsoft.com/office/drawing/2014/main" id="{F49B7445-F027-489D-8CE0-8E89312BFE0D}"/>
              </a:ext>
            </a:extLst>
          </p:cNvPr>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 name="矩形 28">
            <a:extLst>
              <a:ext uri="{FF2B5EF4-FFF2-40B4-BE49-F238E27FC236}">
                <a16:creationId xmlns:a16="http://schemas.microsoft.com/office/drawing/2014/main" id="{54801B5B-E828-4486-A808-FB33DF78A8C1}"/>
              </a:ext>
            </a:extLst>
          </p:cNvPr>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7" name="文本框 6">
            <a:extLst>
              <a:ext uri="{FF2B5EF4-FFF2-40B4-BE49-F238E27FC236}">
                <a16:creationId xmlns:a16="http://schemas.microsoft.com/office/drawing/2014/main" id="{6A38DD60-99A3-45F1-AD74-C21B359CA7DC}"/>
              </a:ext>
            </a:extLst>
          </p:cNvPr>
          <p:cNvSpPr txBox="1"/>
          <p:nvPr/>
        </p:nvSpPr>
        <p:spPr>
          <a:xfrm>
            <a:off x="528636" y="1894934"/>
            <a:ext cx="9967681" cy="1422441"/>
          </a:xfrm>
          <a:prstGeom prst="rect">
            <a:avLst/>
          </a:prstGeom>
          <a:noFill/>
        </p:spPr>
        <p:txBody>
          <a:bodyPr wrap="square" rtlCol="0">
            <a:spAutoFit/>
          </a:bodyPr>
          <a:lstStyle/>
          <a:p>
            <a:pPr marL="457200" indent="-457200">
              <a:lnSpc>
                <a:spcPct val="150000"/>
              </a:lnSpc>
              <a:buFont typeface="+mj-ea"/>
              <a:buAutoNum type="circleNumDbPlain"/>
            </a:pPr>
            <a:r>
              <a:rPr lang="zh-CN" altLang="en-US" sz="2000" dirty="0">
                <a:solidFill>
                  <a:srgbClr val="00518E"/>
                </a:solidFill>
                <a:latin typeface="微软雅黑" panose="020B0503020204020204" pitchFamily="34" charset="-122"/>
                <a:ea typeface="微软雅黑" panose="020B0503020204020204" pitchFamily="34" charset="-122"/>
              </a:rPr>
              <a:t>函数（映射）的形式及其参数</a:t>
            </a:r>
            <a:endParaRPr lang="en-US" altLang="zh-CN" sz="2000" dirty="0">
              <a:solidFill>
                <a:srgbClr val="00518E"/>
              </a:solidFill>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zh-CN" altLang="en-US" sz="2000" dirty="0">
                <a:solidFill>
                  <a:srgbClr val="00518E"/>
                </a:solidFill>
                <a:latin typeface="微软雅黑" panose="020B0503020204020204" pitchFamily="34" charset="-122"/>
                <a:ea typeface="微软雅黑" panose="020B0503020204020204" pitchFamily="34" charset="-122"/>
              </a:rPr>
              <a:t>“误差最小”（足够接近、良好估计）的衡量标准</a:t>
            </a:r>
            <a:endParaRPr lang="en-US" altLang="zh-CN" sz="2000" dirty="0">
              <a:solidFill>
                <a:srgbClr val="00518E"/>
              </a:solidFill>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zh-CN" altLang="en-US" sz="2000" dirty="0">
                <a:solidFill>
                  <a:srgbClr val="00518E"/>
                </a:solidFill>
                <a:latin typeface="微软雅黑" panose="020B0503020204020204" pitchFamily="34" charset="-122"/>
                <a:ea typeface="微软雅黑" panose="020B0503020204020204" pitchFamily="34" charset="-122"/>
              </a:rPr>
              <a:t>找到具体（形式）参数值的方法</a:t>
            </a:r>
          </a:p>
        </p:txBody>
      </p:sp>
      <p:pic>
        <p:nvPicPr>
          <p:cNvPr id="8" name="Picture 4">
            <a:extLst>
              <a:ext uri="{FF2B5EF4-FFF2-40B4-BE49-F238E27FC236}">
                <a16:creationId xmlns:a16="http://schemas.microsoft.com/office/drawing/2014/main" id="{50BBF7D8-01F3-408D-9C83-3E53F09891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03720" y="943879"/>
            <a:ext cx="5288280" cy="288404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42867B69-7D59-435E-8E98-969AE6954D4B}"/>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6970383" y="3893319"/>
            <a:ext cx="3158514" cy="2884047"/>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组合 9">
            <a:extLst>
              <a:ext uri="{FF2B5EF4-FFF2-40B4-BE49-F238E27FC236}">
                <a16:creationId xmlns:a16="http://schemas.microsoft.com/office/drawing/2014/main" id="{26E06494-E7FE-45EE-9AAA-1122D97AD55A}"/>
              </a:ext>
            </a:extLst>
          </p:cNvPr>
          <p:cNvGrpSpPr/>
          <p:nvPr/>
        </p:nvGrpSpPr>
        <p:grpSpPr>
          <a:xfrm>
            <a:off x="7955280" y="297180"/>
            <a:ext cx="1108710" cy="604166"/>
            <a:chOff x="7955280" y="297180"/>
            <a:chExt cx="1108710" cy="604166"/>
          </a:xfrm>
        </p:grpSpPr>
        <p:sp>
          <p:nvSpPr>
            <p:cNvPr id="11" name="椭圆 10">
              <a:extLst>
                <a:ext uri="{FF2B5EF4-FFF2-40B4-BE49-F238E27FC236}">
                  <a16:creationId xmlns:a16="http://schemas.microsoft.com/office/drawing/2014/main" id="{033F9085-CB41-4AED-A11E-23CE14435CE4}"/>
                </a:ext>
              </a:extLst>
            </p:cNvPr>
            <p:cNvSpPr/>
            <p:nvPr/>
          </p:nvSpPr>
          <p:spPr>
            <a:xfrm>
              <a:off x="7955280" y="297180"/>
              <a:ext cx="560070" cy="604166"/>
            </a:xfrm>
            <a:prstGeom prst="ellipse">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B6D8966C-7F02-44FC-B281-C3793252AAF8}"/>
                </a:ext>
              </a:extLst>
            </p:cNvPr>
            <p:cNvSpPr txBox="1"/>
            <p:nvPr/>
          </p:nvSpPr>
          <p:spPr>
            <a:xfrm>
              <a:off x="8035290" y="355266"/>
              <a:ext cx="1028700" cy="523220"/>
            </a:xfrm>
            <a:prstGeom prst="rect">
              <a:avLst/>
            </a:prstGeom>
            <a:noFill/>
          </p:spPr>
          <p:txBody>
            <a:bodyPr wrap="square" rtlCol="0">
              <a:spAutoFit/>
            </a:bodyPr>
            <a:lstStyle/>
            <a:p>
              <a:r>
                <a:rPr lang="en-US" altLang="zh-CN" sz="2800" dirty="0">
                  <a:solidFill>
                    <a:srgbClr val="FF0000"/>
                  </a:solidFill>
                  <a:latin typeface="微软雅黑" panose="020B0503020204020204" pitchFamily="34" charset="-122"/>
                  <a:ea typeface="微软雅黑" panose="020B0503020204020204" pitchFamily="34" charset="-122"/>
                </a:rPr>
                <a:t>1</a:t>
              </a:r>
              <a:endParaRPr lang="zh-CN" altLang="en-US" sz="2800" dirty="0">
                <a:solidFill>
                  <a:srgbClr val="FF0000"/>
                </a:solidFill>
                <a:latin typeface="微软雅黑" panose="020B0503020204020204" pitchFamily="34" charset="-122"/>
                <a:ea typeface="微软雅黑" panose="020B0503020204020204" pitchFamily="34" charset="-122"/>
              </a:endParaRPr>
            </a:p>
          </p:txBody>
        </p:sp>
      </p:grpSp>
      <p:grpSp>
        <p:nvGrpSpPr>
          <p:cNvPr id="13" name="组合 12">
            <a:extLst>
              <a:ext uri="{FF2B5EF4-FFF2-40B4-BE49-F238E27FC236}">
                <a16:creationId xmlns:a16="http://schemas.microsoft.com/office/drawing/2014/main" id="{D6DBFD30-B32C-4C0C-82ED-618CA31DC30C}"/>
              </a:ext>
            </a:extLst>
          </p:cNvPr>
          <p:cNvGrpSpPr/>
          <p:nvPr/>
        </p:nvGrpSpPr>
        <p:grpSpPr>
          <a:xfrm>
            <a:off x="1419326" y="4967866"/>
            <a:ext cx="1108710" cy="604166"/>
            <a:chOff x="7955280" y="297180"/>
            <a:chExt cx="1108710" cy="604166"/>
          </a:xfrm>
        </p:grpSpPr>
        <p:sp>
          <p:nvSpPr>
            <p:cNvPr id="14" name="椭圆 13">
              <a:extLst>
                <a:ext uri="{FF2B5EF4-FFF2-40B4-BE49-F238E27FC236}">
                  <a16:creationId xmlns:a16="http://schemas.microsoft.com/office/drawing/2014/main" id="{2358E7F3-B386-4B2C-9CF8-A19F69E595B0}"/>
                </a:ext>
              </a:extLst>
            </p:cNvPr>
            <p:cNvSpPr/>
            <p:nvPr/>
          </p:nvSpPr>
          <p:spPr>
            <a:xfrm>
              <a:off x="7955280" y="297180"/>
              <a:ext cx="560070" cy="604166"/>
            </a:xfrm>
            <a:prstGeom prst="ellipse">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12724C02-88E3-41A3-9806-23AAF151E52C}"/>
                </a:ext>
              </a:extLst>
            </p:cNvPr>
            <p:cNvSpPr txBox="1"/>
            <p:nvPr/>
          </p:nvSpPr>
          <p:spPr>
            <a:xfrm>
              <a:off x="8035290" y="355266"/>
              <a:ext cx="1028700" cy="523220"/>
            </a:xfrm>
            <a:prstGeom prst="rect">
              <a:avLst/>
            </a:prstGeom>
            <a:noFill/>
          </p:spPr>
          <p:txBody>
            <a:bodyPr wrap="square" rtlCol="0">
              <a:spAutoFit/>
            </a:bodyPr>
            <a:lstStyle/>
            <a:p>
              <a:r>
                <a:rPr lang="en-US" altLang="zh-CN" sz="2800" dirty="0">
                  <a:solidFill>
                    <a:srgbClr val="FF0000"/>
                  </a:solidFill>
                  <a:latin typeface="微软雅黑" panose="020B0503020204020204" pitchFamily="34" charset="-122"/>
                  <a:ea typeface="微软雅黑" panose="020B0503020204020204" pitchFamily="34" charset="-122"/>
                </a:rPr>
                <a:t>2</a:t>
              </a:r>
              <a:endParaRPr lang="zh-CN" altLang="en-US" sz="2800" dirty="0">
                <a:solidFill>
                  <a:srgbClr val="FF0000"/>
                </a:solidFill>
                <a:latin typeface="微软雅黑" panose="020B0503020204020204" pitchFamily="34" charset="-122"/>
                <a:ea typeface="微软雅黑" panose="020B0503020204020204" pitchFamily="34" charset="-122"/>
              </a:endParaRPr>
            </a:p>
          </p:txBody>
        </p:sp>
      </p:grpSp>
      <p:grpSp>
        <p:nvGrpSpPr>
          <p:cNvPr id="16" name="组合 15">
            <a:extLst>
              <a:ext uri="{FF2B5EF4-FFF2-40B4-BE49-F238E27FC236}">
                <a16:creationId xmlns:a16="http://schemas.microsoft.com/office/drawing/2014/main" id="{B5051A41-E2A9-4D1F-902C-BE3CC05CD96B}"/>
              </a:ext>
            </a:extLst>
          </p:cNvPr>
          <p:cNvGrpSpPr/>
          <p:nvPr/>
        </p:nvGrpSpPr>
        <p:grpSpPr>
          <a:xfrm>
            <a:off x="5960785" y="4964618"/>
            <a:ext cx="1108710" cy="604166"/>
            <a:chOff x="7955280" y="297180"/>
            <a:chExt cx="1108710" cy="604166"/>
          </a:xfrm>
        </p:grpSpPr>
        <p:sp>
          <p:nvSpPr>
            <p:cNvPr id="17" name="椭圆 16">
              <a:extLst>
                <a:ext uri="{FF2B5EF4-FFF2-40B4-BE49-F238E27FC236}">
                  <a16:creationId xmlns:a16="http://schemas.microsoft.com/office/drawing/2014/main" id="{89229CD0-825C-4A12-AEE6-5A09A0FE52F2}"/>
                </a:ext>
              </a:extLst>
            </p:cNvPr>
            <p:cNvSpPr/>
            <p:nvPr/>
          </p:nvSpPr>
          <p:spPr>
            <a:xfrm>
              <a:off x="7955280" y="297180"/>
              <a:ext cx="560070" cy="604166"/>
            </a:xfrm>
            <a:prstGeom prst="ellipse">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251F58E5-CBD1-4BF5-B571-68F4B10A50FD}"/>
                </a:ext>
              </a:extLst>
            </p:cNvPr>
            <p:cNvSpPr txBox="1"/>
            <p:nvPr/>
          </p:nvSpPr>
          <p:spPr>
            <a:xfrm>
              <a:off x="8035290" y="355266"/>
              <a:ext cx="1028700" cy="523220"/>
            </a:xfrm>
            <a:prstGeom prst="rect">
              <a:avLst/>
            </a:prstGeom>
            <a:noFill/>
          </p:spPr>
          <p:txBody>
            <a:bodyPr wrap="square" rtlCol="0">
              <a:spAutoFit/>
            </a:bodyPr>
            <a:lstStyle/>
            <a:p>
              <a:r>
                <a:rPr lang="en-US" altLang="zh-CN" sz="2800" dirty="0">
                  <a:solidFill>
                    <a:srgbClr val="FF0000"/>
                  </a:solidFill>
                  <a:latin typeface="微软雅黑" panose="020B0503020204020204" pitchFamily="34" charset="-122"/>
                  <a:ea typeface="微软雅黑" panose="020B0503020204020204" pitchFamily="34" charset="-122"/>
                </a:rPr>
                <a:t>3</a:t>
              </a:r>
              <a:endParaRPr lang="zh-CN" altLang="en-US" sz="2800" dirty="0">
                <a:solidFill>
                  <a:srgbClr val="FF0000"/>
                </a:solidFill>
                <a:latin typeface="微软雅黑" panose="020B0503020204020204" pitchFamily="34" charset="-122"/>
                <a:ea typeface="微软雅黑" panose="020B0503020204020204" pitchFamily="34" charset="-122"/>
              </a:endParaRPr>
            </a:p>
          </p:txBody>
        </p:sp>
      </p:grpSp>
      <p:sp>
        <p:nvSpPr>
          <p:cNvPr id="19" name="文本框 18">
            <a:extLst>
              <a:ext uri="{FF2B5EF4-FFF2-40B4-BE49-F238E27FC236}">
                <a16:creationId xmlns:a16="http://schemas.microsoft.com/office/drawing/2014/main" id="{A86553A6-9AA7-4E14-B3A2-259A4E320AB6}"/>
              </a:ext>
            </a:extLst>
          </p:cNvPr>
          <p:cNvSpPr txBox="1"/>
          <p:nvPr/>
        </p:nvSpPr>
        <p:spPr>
          <a:xfrm>
            <a:off x="2428924" y="4899593"/>
            <a:ext cx="1676330" cy="646331"/>
          </a:xfrm>
          <a:prstGeom prst="rect">
            <a:avLst/>
          </a:prstGeom>
          <a:noFill/>
        </p:spPr>
        <p:txBody>
          <a:bodyPr wrap="square" rtlCol="0">
            <a:spAutoFit/>
          </a:bodyPr>
          <a:lstStyle/>
          <a:p>
            <a:r>
              <a:rPr lang="en-US" altLang="zh-CN" sz="3600" dirty="0">
                <a:latin typeface="微软雅黑" panose="020B0503020204020204" pitchFamily="34" charset="-122"/>
                <a:ea typeface="微软雅黑" panose="020B0503020204020204" pitchFamily="34" charset="-122"/>
              </a:rPr>
              <a:t>MSE</a:t>
            </a:r>
            <a:endParaRPr lang="zh-CN" altLang="en-US" sz="3600" dirty="0">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8EF5BFF3-8E76-448C-8012-A03CFDEB45B7}"/>
              </a:ext>
            </a:extLst>
          </p:cNvPr>
          <p:cNvSpPr txBox="1"/>
          <p:nvPr/>
        </p:nvSpPr>
        <p:spPr>
          <a:xfrm>
            <a:off x="0" y="1101594"/>
            <a:ext cx="11784850" cy="662554"/>
          </a:xfrm>
          <a:prstGeom prst="rect">
            <a:avLst/>
          </a:prstGeom>
          <a:noFill/>
        </p:spPr>
        <p:txBody>
          <a:bodyPr wrap="square" rtlCol="0">
            <a:spAutoFit/>
          </a:bodyPr>
          <a:lstStyle/>
          <a:p>
            <a:pPr marL="914400" lvl="1" indent="-457200">
              <a:lnSpc>
                <a:spcPct val="150000"/>
              </a:lnSpc>
              <a:buFont typeface="Wingdings" panose="05000000000000000000" pitchFamily="2" charset="2"/>
              <a:buChar char="u"/>
            </a:pP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什么是监督学习？（回归为例）</a:t>
            </a:r>
            <a:endPar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11771529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8872DC4D-9C92-43C4-8F84-89B5BE6C72F9}"/>
              </a:ext>
            </a:extLst>
          </p:cNvPr>
          <p:cNvSpPr>
            <a:spLocks noChangeArrowheads="1"/>
          </p:cNvSpPr>
          <p:nvPr>
            <p:custDataLst>
              <p:tags r:id="rId2"/>
            </p:custDataLst>
          </p:nvPr>
        </p:nvSpPr>
        <p:spPr bwMode="auto">
          <a:xfrm>
            <a:off x="586196" y="502958"/>
            <a:ext cx="517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马尔可夫序列决策过程</a:t>
            </a:r>
          </a:p>
        </p:txBody>
      </p:sp>
      <p:sp>
        <p:nvSpPr>
          <p:cNvPr id="24" name="矩形 23">
            <a:extLst>
              <a:ext uri="{FF2B5EF4-FFF2-40B4-BE49-F238E27FC236}">
                <a16:creationId xmlns:a16="http://schemas.microsoft.com/office/drawing/2014/main" id="{9210D31E-44EE-4DB7-9015-B0DE6C46D074}"/>
              </a:ext>
            </a:extLst>
          </p:cNvPr>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 name="矩形 27">
            <a:extLst>
              <a:ext uri="{FF2B5EF4-FFF2-40B4-BE49-F238E27FC236}">
                <a16:creationId xmlns:a16="http://schemas.microsoft.com/office/drawing/2014/main" id="{026E257F-73E5-4D82-AC5F-DDEFE0A3EE60}"/>
              </a:ext>
            </a:extLst>
          </p:cNvPr>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 name="矩形 28">
            <a:extLst>
              <a:ext uri="{FF2B5EF4-FFF2-40B4-BE49-F238E27FC236}">
                <a16:creationId xmlns:a16="http://schemas.microsoft.com/office/drawing/2014/main" id="{E7AB470C-500A-4B7C-9181-7A20CAFCDC41}"/>
              </a:ext>
            </a:extLst>
          </p:cNvPr>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4" name="文本框 13">
            <a:extLst>
              <a:ext uri="{FF2B5EF4-FFF2-40B4-BE49-F238E27FC236}">
                <a16:creationId xmlns:a16="http://schemas.microsoft.com/office/drawing/2014/main" id="{A9DC48D5-DBD1-439F-B511-D4BDC4CE2DE8}"/>
              </a:ext>
            </a:extLst>
          </p:cNvPr>
          <p:cNvSpPr txBox="1"/>
          <p:nvPr/>
        </p:nvSpPr>
        <p:spPr>
          <a:xfrm>
            <a:off x="0" y="979043"/>
            <a:ext cx="11784850" cy="662554"/>
          </a:xfrm>
          <a:prstGeom prst="rect">
            <a:avLst/>
          </a:prstGeom>
          <a:noFill/>
        </p:spPr>
        <p:txBody>
          <a:bodyPr wrap="square" rtlCol="0">
            <a:spAutoFit/>
          </a:bodyPr>
          <a:lstStyle/>
          <a:p>
            <a:pPr marL="914400" lvl="1" indent="-457200">
              <a:lnSpc>
                <a:spcPct val="150000"/>
              </a:lnSpc>
              <a:buFont typeface="Wingdings" panose="05000000000000000000" pitchFamily="2" charset="2"/>
              <a:buChar char="u"/>
            </a:pP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马尔科夫过程：写作业的例子</a:t>
            </a:r>
            <a:endPar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7C33903D-D01A-4D8D-B04A-8F3809B42944}"/>
              </a:ext>
            </a:extLst>
          </p:cNvPr>
          <p:cNvSpPr txBox="1"/>
          <p:nvPr/>
        </p:nvSpPr>
        <p:spPr>
          <a:xfrm>
            <a:off x="528636" y="1867870"/>
            <a:ext cx="10728644" cy="1884618"/>
          </a:xfrm>
          <a:prstGeom prst="rect">
            <a:avLst/>
          </a:prstGeom>
          <a:noFill/>
        </p:spPr>
        <p:txBody>
          <a:bodyPr wrap="square" rtlCol="0">
            <a:spAutoFit/>
          </a:bodyPr>
          <a:lstStyle/>
          <a:p>
            <a:pPr>
              <a:lnSpc>
                <a:spcPct val="150000"/>
              </a:lnSpc>
            </a:pPr>
            <a:r>
              <a:rPr lang="zh-CN" altLang="en-US" sz="2000" dirty="0">
                <a:solidFill>
                  <a:srgbClr val="00518E"/>
                </a:solidFill>
                <a:latin typeface="微软雅黑" panose="020B0503020204020204" pitchFamily="34" charset="-122"/>
                <a:ea typeface="微软雅黑" panose="020B0503020204020204" pitchFamily="34" charset="-122"/>
              </a:rPr>
              <a:t>基于这个情景，我们做出三条假设：</a:t>
            </a:r>
          </a:p>
          <a:p>
            <a:pPr marL="342900" indent="-342900">
              <a:lnSpc>
                <a:spcPct val="150000"/>
              </a:lnSpc>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小赛是理性人，他总是期望之后总奖励值最高；</a:t>
            </a:r>
          </a:p>
          <a:p>
            <a:pPr marL="342900" indent="-342900">
              <a:lnSpc>
                <a:spcPct val="150000"/>
              </a:lnSpc>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小赛的寒假有</a:t>
            </a:r>
            <a:r>
              <a:rPr lang="en-US" altLang="zh-CN" sz="2000" dirty="0">
                <a:solidFill>
                  <a:srgbClr val="00518E"/>
                </a:solidFill>
                <a:latin typeface="微软雅黑" panose="020B0503020204020204" pitchFamily="34" charset="-122"/>
                <a:ea typeface="微软雅黑" panose="020B0503020204020204" pitchFamily="34" charset="-122"/>
              </a:rPr>
              <a:t>20</a:t>
            </a:r>
            <a:r>
              <a:rPr lang="zh-CN" altLang="en-US" sz="2000" dirty="0">
                <a:solidFill>
                  <a:srgbClr val="00518E"/>
                </a:solidFill>
                <a:latin typeface="微软雅黑" panose="020B0503020204020204" pitchFamily="34" charset="-122"/>
                <a:ea typeface="微软雅黑" panose="020B0503020204020204" pitchFamily="34" charset="-122"/>
              </a:rPr>
              <a:t>天；</a:t>
            </a:r>
          </a:p>
          <a:p>
            <a:pPr marL="342900" indent="-342900">
              <a:lnSpc>
                <a:spcPct val="150000"/>
              </a:lnSpc>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作业需要</a:t>
            </a:r>
            <a:r>
              <a:rPr lang="en-US" altLang="zh-CN" sz="2000" dirty="0">
                <a:solidFill>
                  <a:srgbClr val="00518E"/>
                </a:solidFill>
                <a:latin typeface="微软雅黑" panose="020B0503020204020204" pitchFamily="34" charset="-122"/>
                <a:ea typeface="微软雅黑" panose="020B0503020204020204" pitchFamily="34" charset="-122"/>
              </a:rPr>
              <a:t>10</a:t>
            </a:r>
            <a:r>
              <a:rPr lang="zh-CN" altLang="en-US" sz="2000" dirty="0">
                <a:solidFill>
                  <a:srgbClr val="00518E"/>
                </a:solidFill>
                <a:latin typeface="微软雅黑" panose="020B0503020204020204" pitchFamily="34" charset="-122"/>
                <a:ea typeface="微软雅黑" panose="020B0503020204020204" pitchFamily="34" charset="-122"/>
              </a:rPr>
              <a:t>天写完。</a:t>
            </a:r>
            <a:endParaRPr lang="zh-CN" altLang="en-US" sz="2000" dirty="0">
              <a:solidFill>
                <a:srgbClr val="FF0000"/>
              </a:solidFill>
              <a:latin typeface="微软雅黑" panose="020B0503020204020204" pitchFamily="34" charset="-122"/>
              <a:ea typeface="微软雅黑" panose="020B0503020204020204" pitchFamily="34" charset="-122"/>
            </a:endParaRPr>
          </a:p>
        </p:txBody>
      </p:sp>
      <p:graphicFrame>
        <p:nvGraphicFramePr>
          <p:cNvPr id="9" name="表格 8">
            <a:extLst>
              <a:ext uri="{FF2B5EF4-FFF2-40B4-BE49-F238E27FC236}">
                <a16:creationId xmlns:a16="http://schemas.microsoft.com/office/drawing/2014/main" id="{1AE07A75-CBE2-4912-91E0-7ADF191BD9A4}"/>
              </a:ext>
            </a:extLst>
          </p:cNvPr>
          <p:cNvGraphicFramePr>
            <a:graphicFrameLocks noGrp="1"/>
          </p:cNvGraphicFramePr>
          <p:nvPr>
            <p:extLst>
              <p:ext uri="{D42A27DB-BD31-4B8C-83A1-F6EECF244321}">
                <p14:modId xmlns:p14="http://schemas.microsoft.com/office/powerpoint/2010/main" val="1170082625"/>
              </p:ext>
            </p:extLst>
          </p:nvPr>
        </p:nvGraphicFramePr>
        <p:xfrm>
          <a:off x="4619134" y="4440024"/>
          <a:ext cx="7327752" cy="2193328"/>
        </p:xfrm>
        <a:graphic>
          <a:graphicData uri="http://schemas.openxmlformats.org/drawingml/2006/table">
            <a:tbl>
              <a:tblPr/>
              <a:tblGrid>
                <a:gridCol w="3663876">
                  <a:extLst>
                    <a:ext uri="{9D8B030D-6E8A-4147-A177-3AD203B41FA5}">
                      <a16:colId xmlns:a16="http://schemas.microsoft.com/office/drawing/2014/main" val="3034590101"/>
                    </a:ext>
                  </a:extLst>
                </a:gridCol>
                <a:gridCol w="3663876">
                  <a:extLst>
                    <a:ext uri="{9D8B030D-6E8A-4147-A177-3AD203B41FA5}">
                      <a16:colId xmlns:a16="http://schemas.microsoft.com/office/drawing/2014/main" val="1824265139"/>
                    </a:ext>
                  </a:extLst>
                </a:gridCol>
              </a:tblGrid>
              <a:tr h="542621">
                <a:tc>
                  <a:txBody>
                    <a:bodyPr/>
                    <a:lstStyle/>
                    <a:p>
                      <a:pPr algn="ctr" fontAlgn="ctr" latinLnBrk="0"/>
                      <a:r>
                        <a:rPr lang="zh-CN" altLang="en-US" sz="1800" b="1" dirty="0">
                          <a:solidFill>
                            <a:srgbClr val="4F4F4F"/>
                          </a:solidFill>
                          <a:effectLst/>
                          <a:latin typeface="微软雅黑" panose="020B0503020204020204" pitchFamily="34" charset="-122"/>
                          <a:ea typeface="微软雅黑" panose="020B0503020204020204" pitchFamily="34" charset="-122"/>
                        </a:rPr>
                        <a:t>做某事</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FF3F5"/>
                    </a:solidFill>
                  </a:tcPr>
                </a:tc>
                <a:tc>
                  <a:txBody>
                    <a:bodyPr/>
                    <a:lstStyle/>
                    <a:p>
                      <a:pPr algn="ctr" fontAlgn="ctr" latinLnBrk="0"/>
                      <a:r>
                        <a:rPr lang="zh-CN" altLang="en-US" sz="1800" b="1">
                          <a:solidFill>
                            <a:srgbClr val="4F4F4F"/>
                          </a:solidFill>
                          <a:effectLst/>
                          <a:latin typeface="微软雅黑" panose="020B0503020204020204" pitchFamily="34" charset="-122"/>
                          <a:ea typeface="微软雅黑" panose="020B0503020204020204" pitchFamily="34" charset="-122"/>
                        </a:rPr>
                        <a:t>小赛大脑获得的奖励值</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FF3F5"/>
                    </a:solidFill>
                  </a:tcPr>
                </a:tc>
                <a:extLst>
                  <a:ext uri="{0D108BD9-81ED-4DB2-BD59-A6C34878D82A}">
                    <a16:rowId xmlns:a16="http://schemas.microsoft.com/office/drawing/2014/main" val="3780758824"/>
                  </a:ext>
                </a:extLst>
              </a:tr>
              <a:tr h="554043">
                <a:tc>
                  <a:txBody>
                    <a:bodyPr/>
                    <a:lstStyle/>
                    <a:p>
                      <a:pPr algn="ctr" fontAlgn="ctr" latinLnBrk="0"/>
                      <a:r>
                        <a:rPr lang="zh-CN" altLang="en-US" sz="1800" b="0" dirty="0">
                          <a:solidFill>
                            <a:srgbClr val="4F4F4F"/>
                          </a:solidFill>
                          <a:effectLst/>
                          <a:latin typeface="微软雅黑" panose="020B0503020204020204" pitchFamily="34" charset="-122"/>
                          <a:ea typeface="微软雅黑" panose="020B0503020204020204" pitchFamily="34" charset="-122"/>
                        </a:rPr>
                        <a:t>写一整天作业，这天只玩一点游戏</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ctr" fontAlgn="ctr" latinLnBrk="0"/>
                      <a:r>
                        <a:rPr lang="en-US" altLang="zh-CN" sz="1800" b="0">
                          <a:solidFill>
                            <a:srgbClr val="4F4F4F"/>
                          </a:solidFill>
                          <a:effectLst/>
                          <a:latin typeface="微软雅黑" panose="020B0503020204020204" pitchFamily="34" charset="-122"/>
                          <a:ea typeface="微软雅黑" panose="020B0503020204020204" pitchFamily="34" charset="-122"/>
                        </a:rPr>
                        <a:t>-5</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563055312"/>
                  </a:ext>
                </a:extLst>
              </a:tr>
              <a:tr h="554043">
                <a:tc>
                  <a:txBody>
                    <a:bodyPr/>
                    <a:lstStyle/>
                    <a:p>
                      <a:pPr algn="ctr" fontAlgn="ctr" latinLnBrk="0"/>
                      <a:r>
                        <a:rPr lang="zh-CN" altLang="en-US" sz="1800" b="0">
                          <a:solidFill>
                            <a:srgbClr val="4F4F4F"/>
                          </a:solidFill>
                          <a:effectLst/>
                          <a:latin typeface="微软雅黑" panose="020B0503020204020204" pitchFamily="34" charset="-122"/>
                          <a:ea typeface="微软雅黑" panose="020B0503020204020204" pitchFamily="34" charset="-122"/>
                        </a:rPr>
                        <a:t>玩一整天游戏，这天只写一点作业</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ctr" fontAlgn="ctr" latinLnBrk="0"/>
                      <a:r>
                        <a:rPr lang="en-US" altLang="zh-CN" sz="1800" b="0">
                          <a:solidFill>
                            <a:srgbClr val="4F4F4F"/>
                          </a:solidFill>
                          <a:effectLst/>
                          <a:latin typeface="微软雅黑" panose="020B0503020204020204" pitchFamily="34" charset="-122"/>
                          <a:ea typeface="微软雅黑" panose="020B0503020204020204" pitchFamily="34" charset="-122"/>
                        </a:rPr>
                        <a:t>10</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3972422145"/>
                  </a:ext>
                </a:extLst>
              </a:tr>
              <a:tr h="542621">
                <a:tc>
                  <a:txBody>
                    <a:bodyPr/>
                    <a:lstStyle/>
                    <a:p>
                      <a:pPr algn="ctr" fontAlgn="ctr" latinLnBrk="0"/>
                      <a:r>
                        <a:rPr lang="zh-CN" altLang="en-US" sz="1800" b="0" dirty="0">
                          <a:solidFill>
                            <a:srgbClr val="4F4F4F"/>
                          </a:solidFill>
                          <a:effectLst/>
                          <a:latin typeface="微软雅黑" panose="020B0503020204020204" pitchFamily="34" charset="-122"/>
                          <a:ea typeface="微软雅黑" panose="020B0503020204020204" pitchFamily="34" charset="-122"/>
                        </a:rPr>
                        <a:t>没写完作业，被骂</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ctr" fontAlgn="ctr" latinLnBrk="0"/>
                      <a:r>
                        <a:rPr lang="en-US" altLang="zh-CN" sz="1800" b="0" dirty="0">
                          <a:solidFill>
                            <a:srgbClr val="4F4F4F"/>
                          </a:solidFill>
                          <a:effectLst/>
                          <a:latin typeface="微软雅黑" panose="020B0503020204020204" pitchFamily="34" charset="-122"/>
                          <a:ea typeface="微软雅黑" panose="020B0503020204020204" pitchFamily="34" charset="-122"/>
                        </a:rPr>
                        <a:t>-1000</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87294"/>
                  </a:ext>
                </a:extLst>
              </a:tr>
            </a:tbl>
          </a:graphicData>
        </a:graphic>
      </p:graphicFrame>
    </p:spTree>
    <p:custDataLst>
      <p:tags r:id="rId1"/>
    </p:custDataLst>
    <p:extLst>
      <p:ext uri="{BB962C8B-B14F-4D97-AF65-F5344CB8AC3E}">
        <p14:creationId xmlns:p14="http://schemas.microsoft.com/office/powerpoint/2010/main" val="39721098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8872DC4D-9C92-43C4-8F84-89B5BE6C72F9}"/>
              </a:ext>
            </a:extLst>
          </p:cNvPr>
          <p:cNvSpPr>
            <a:spLocks noChangeArrowheads="1"/>
          </p:cNvSpPr>
          <p:nvPr>
            <p:custDataLst>
              <p:tags r:id="rId2"/>
            </p:custDataLst>
          </p:nvPr>
        </p:nvSpPr>
        <p:spPr bwMode="auto">
          <a:xfrm>
            <a:off x="586196" y="502958"/>
            <a:ext cx="517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马尔可夫序列决策过程</a:t>
            </a:r>
          </a:p>
        </p:txBody>
      </p:sp>
      <p:sp>
        <p:nvSpPr>
          <p:cNvPr id="24" name="矩形 23">
            <a:extLst>
              <a:ext uri="{FF2B5EF4-FFF2-40B4-BE49-F238E27FC236}">
                <a16:creationId xmlns:a16="http://schemas.microsoft.com/office/drawing/2014/main" id="{9210D31E-44EE-4DB7-9015-B0DE6C46D074}"/>
              </a:ext>
            </a:extLst>
          </p:cNvPr>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 name="矩形 27">
            <a:extLst>
              <a:ext uri="{FF2B5EF4-FFF2-40B4-BE49-F238E27FC236}">
                <a16:creationId xmlns:a16="http://schemas.microsoft.com/office/drawing/2014/main" id="{026E257F-73E5-4D82-AC5F-DDEFE0A3EE60}"/>
              </a:ext>
            </a:extLst>
          </p:cNvPr>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 name="矩形 28">
            <a:extLst>
              <a:ext uri="{FF2B5EF4-FFF2-40B4-BE49-F238E27FC236}">
                <a16:creationId xmlns:a16="http://schemas.microsoft.com/office/drawing/2014/main" id="{E7AB470C-500A-4B7C-9181-7A20CAFCDC41}"/>
              </a:ext>
            </a:extLst>
          </p:cNvPr>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4" name="文本框 13">
            <a:extLst>
              <a:ext uri="{FF2B5EF4-FFF2-40B4-BE49-F238E27FC236}">
                <a16:creationId xmlns:a16="http://schemas.microsoft.com/office/drawing/2014/main" id="{A9DC48D5-DBD1-439F-B511-D4BDC4CE2DE8}"/>
              </a:ext>
            </a:extLst>
          </p:cNvPr>
          <p:cNvSpPr txBox="1"/>
          <p:nvPr/>
        </p:nvSpPr>
        <p:spPr>
          <a:xfrm>
            <a:off x="0" y="979043"/>
            <a:ext cx="11784850" cy="662554"/>
          </a:xfrm>
          <a:prstGeom prst="rect">
            <a:avLst/>
          </a:prstGeom>
          <a:noFill/>
        </p:spPr>
        <p:txBody>
          <a:bodyPr wrap="square" rtlCol="0">
            <a:spAutoFit/>
          </a:bodyPr>
          <a:lstStyle/>
          <a:p>
            <a:pPr marL="914400" lvl="1" indent="-457200">
              <a:lnSpc>
                <a:spcPct val="150000"/>
              </a:lnSpc>
              <a:buFont typeface="Wingdings" panose="05000000000000000000" pitchFamily="2" charset="2"/>
              <a:buChar char="u"/>
            </a:pP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马尔科夫过程：写作业的例子</a:t>
            </a:r>
            <a:endPar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7C33903D-D01A-4D8D-B04A-8F3809B42944}"/>
              </a:ext>
            </a:extLst>
          </p:cNvPr>
          <p:cNvSpPr txBox="1"/>
          <p:nvPr/>
        </p:nvSpPr>
        <p:spPr>
          <a:xfrm>
            <a:off x="528636" y="1867870"/>
            <a:ext cx="10728644" cy="1884618"/>
          </a:xfrm>
          <a:prstGeom prst="rect">
            <a:avLst/>
          </a:prstGeom>
          <a:noFill/>
        </p:spPr>
        <p:txBody>
          <a:bodyPr wrap="square" rtlCol="0">
            <a:spAutoFit/>
          </a:bodyPr>
          <a:lstStyle/>
          <a:p>
            <a:pPr>
              <a:lnSpc>
                <a:spcPct val="150000"/>
              </a:lnSpc>
            </a:pPr>
            <a:r>
              <a:rPr lang="zh-CN" altLang="en-US" sz="2000" dirty="0">
                <a:solidFill>
                  <a:srgbClr val="00518E"/>
                </a:solidFill>
                <a:latin typeface="微软雅黑" panose="020B0503020204020204" pitchFamily="34" charset="-122"/>
                <a:ea typeface="微软雅黑" panose="020B0503020204020204" pitchFamily="34" charset="-122"/>
              </a:rPr>
              <a:t>那么，基于这个奖励值和规则，小赛会如何安排写作业计划呢？</a:t>
            </a:r>
          </a:p>
          <a:p>
            <a:pPr marL="342900" indent="-342900">
              <a:lnSpc>
                <a:spcPct val="150000"/>
              </a:lnSpc>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什么也不管，先玩痛快！被骂就被骂吧！</a:t>
            </a:r>
          </a:p>
          <a:p>
            <a:pPr marL="342900" indent="-342900">
              <a:lnSpc>
                <a:spcPct val="150000"/>
              </a:lnSpc>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先忍痛</a:t>
            </a:r>
            <a:r>
              <a:rPr lang="en-US" altLang="zh-CN" sz="2000" dirty="0">
                <a:solidFill>
                  <a:srgbClr val="00518E"/>
                </a:solidFill>
                <a:latin typeface="微软雅黑" panose="020B0503020204020204" pitchFamily="34" charset="-122"/>
                <a:ea typeface="微软雅黑" panose="020B0503020204020204" pitchFamily="34" charset="-122"/>
              </a:rPr>
              <a:t>10</a:t>
            </a:r>
            <a:r>
              <a:rPr lang="zh-CN" altLang="en-US" sz="2000" dirty="0">
                <a:solidFill>
                  <a:srgbClr val="00518E"/>
                </a:solidFill>
                <a:latin typeface="微软雅黑" panose="020B0503020204020204" pitchFamily="34" charset="-122"/>
                <a:ea typeface="微软雅黑" panose="020B0503020204020204" pitchFamily="34" charset="-122"/>
              </a:rPr>
              <a:t>天，把作业写完！</a:t>
            </a:r>
          </a:p>
          <a:p>
            <a:pPr marL="342900" indent="-342900">
              <a:lnSpc>
                <a:spcPct val="150000"/>
              </a:lnSpc>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合理规划。</a:t>
            </a:r>
            <a:endParaRPr lang="zh-CN" altLang="en-US" sz="2000" dirty="0">
              <a:solidFill>
                <a:srgbClr val="FF0000"/>
              </a:solidFill>
              <a:latin typeface="微软雅黑" panose="020B0503020204020204" pitchFamily="34" charset="-122"/>
              <a:ea typeface="微软雅黑" panose="020B0503020204020204" pitchFamily="34" charset="-122"/>
            </a:endParaRPr>
          </a:p>
        </p:txBody>
      </p:sp>
      <p:graphicFrame>
        <p:nvGraphicFramePr>
          <p:cNvPr id="8" name="表格 7">
            <a:extLst>
              <a:ext uri="{FF2B5EF4-FFF2-40B4-BE49-F238E27FC236}">
                <a16:creationId xmlns:a16="http://schemas.microsoft.com/office/drawing/2014/main" id="{CF087766-7871-4421-8FA5-6CFEB7C88DBC}"/>
              </a:ext>
            </a:extLst>
          </p:cNvPr>
          <p:cNvGraphicFramePr>
            <a:graphicFrameLocks noGrp="1"/>
          </p:cNvGraphicFramePr>
          <p:nvPr>
            <p:extLst>
              <p:ext uri="{D42A27DB-BD31-4B8C-83A1-F6EECF244321}">
                <p14:modId xmlns:p14="http://schemas.microsoft.com/office/powerpoint/2010/main" val="862876708"/>
              </p:ext>
            </p:extLst>
          </p:nvPr>
        </p:nvGraphicFramePr>
        <p:xfrm>
          <a:off x="4619134" y="4440024"/>
          <a:ext cx="7327752" cy="2193328"/>
        </p:xfrm>
        <a:graphic>
          <a:graphicData uri="http://schemas.openxmlformats.org/drawingml/2006/table">
            <a:tbl>
              <a:tblPr/>
              <a:tblGrid>
                <a:gridCol w="3663876">
                  <a:extLst>
                    <a:ext uri="{9D8B030D-6E8A-4147-A177-3AD203B41FA5}">
                      <a16:colId xmlns:a16="http://schemas.microsoft.com/office/drawing/2014/main" val="3034590101"/>
                    </a:ext>
                  </a:extLst>
                </a:gridCol>
                <a:gridCol w="3663876">
                  <a:extLst>
                    <a:ext uri="{9D8B030D-6E8A-4147-A177-3AD203B41FA5}">
                      <a16:colId xmlns:a16="http://schemas.microsoft.com/office/drawing/2014/main" val="1824265139"/>
                    </a:ext>
                  </a:extLst>
                </a:gridCol>
              </a:tblGrid>
              <a:tr h="542621">
                <a:tc>
                  <a:txBody>
                    <a:bodyPr/>
                    <a:lstStyle/>
                    <a:p>
                      <a:pPr algn="ctr" fontAlgn="ctr" latinLnBrk="0"/>
                      <a:r>
                        <a:rPr lang="zh-CN" altLang="en-US" sz="1800" b="1" dirty="0">
                          <a:solidFill>
                            <a:srgbClr val="4F4F4F"/>
                          </a:solidFill>
                          <a:effectLst/>
                          <a:latin typeface="微软雅黑" panose="020B0503020204020204" pitchFamily="34" charset="-122"/>
                          <a:ea typeface="微软雅黑" panose="020B0503020204020204" pitchFamily="34" charset="-122"/>
                        </a:rPr>
                        <a:t>做某事</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FF3F5"/>
                    </a:solidFill>
                  </a:tcPr>
                </a:tc>
                <a:tc>
                  <a:txBody>
                    <a:bodyPr/>
                    <a:lstStyle/>
                    <a:p>
                      <a:pPr algn="ctr" fontAlgn="ctr" latinLnBrk="0"/>
                      <a:r>
                        <a:rPr lang="zh-CN" altLang="en-US" sz="1800" b="1">
                          <a:solidFill>
                            <a:srgbClr val="4F4F4F"/>
                          </a:solidFill>
                          <a:effectLst/>
                          <a:latin typeface="微软雅黑" panose="020B0503020204020204" pitchFamily="34" charset="-122"/>
                          <a:ea typeface="微软雅黑" panose="020B0503020204020204" pitchFamily="34" charset="-122"/>
                        </a:rPr>
                        <a:t>小赛大脑获得的奖励值</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FF3F5"/>
                    </a:solidFill>
                  </a:tcPr>
                </a:tc>
                <a:extLst>
                  <a:ext uri="{0D108BD9-81ED-4DB2-BD59-A6C34878D82A}">
                    <a16:rowId xmlns:a16="http://schemas.microsoft.com/office/drawing/2014/main" val="3780758824"/>
                  </a:ext>
                </a:extLst>
              </a:tr>
              <a:tr h="554043">
                <a:tc>
                  <a:txBody>
                    <a:bodyPr/>
                    <a:lstStyle/>
                    <a:p>
                      <a:pPr algn="ctr" fontAlgn="ctr" latinLnBrk="0"/>
                      <a:r>
                        <a:rPr lang="zh-CN" altLang="en-US" sz="1800" b="0" dirty="0">
                          <a:solidFill>
                            <a:srgbClr val="4F4F4F"/>
                          </a:solidFill>
                          <a:effectLst/>
                          <a:latin typeface="微软雅黑" panose="020B0503020204020204" pitchFamily="34" charset="-122"/>
                          <a:ea typeface="微软雅黑" panose="020B0503020204020204" pitchFamily="34" charset="-122"/>
                        </a:rPr>
                        <a:t>写一整天作业，这天只玩一点游戏</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ctr" fontAlgn="ctr" latinLnBrk="0"/>
                      <a:r>
                        <a:rPr lang="en-US" altLang="zh-CN" sz="1800" b="0">
                          <a:solidFill>
                            <a:srgbClr val="4F4F4F"/>
                          </a:solidFill>
                          <a:effectLst/>
                          <a:latin typeface="微软雅黑" panose="020B0503020204020204" pitchFamily="34" charset="-122"/>
                          <a:ea typeface="微软雅黑" panose="020B0503020204020204" pitchFamily="34" charset="-122"/>
                        </a:rPr>
                        <a:t>-5</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563055312"/>
                  </a:ext>
                </a:extLst>
              </a:tr>
              <a:tr h="554043">
                <a:tc>
                  <a:txBody>
                    <a:bodyPr/>
                    <a:lstStyle/>
                    <a:p>
                      <a:pPr algn="ctr" fontAlgn="ctr" latinLnBrk="0"/>
                      <a:r>
                        <a:rPr lang="zh-CN" altLang="en-US" sz="1800" b="0">
                          <a:solidFill>
                            <a:srgbClr val="4F4F4F"/>
                          </a:solidFill>
                          <a:effectLst/>
                          <a:latin typeface="微软雅黑" panose="020B0503020204020204" pitchFamily="34" charset="-122"/>
                          <a:ea typeface="微软雅黑" panose="020B0503020204020204" pitchFamily="34" charset="-122"/>
                        </a:rPr>
                        <a:t>玩一整天游戏，这天只写一点作业</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ctr" fontAlgn="ctr" latinLnBrk="0"/>
                      <a:r>
                        <a:rPr lang="en-US" altLang="zh-CN" sz="1800" b="0">
                          <a:solidFill>
                            <a:srgbClr val="4F4F4F"/>
                          </a:solidFill>
                          <a:effectLst/>
                          <a:latin typeface="微软雅黑" panose="020B0503020204020204" pitchFamily="34" charset="-122"/>
                          <a:ea typeface="微软雅黑" panose="020B0503020204020204" pitchFamily="34" charset="-122"/>
                        </a:rPr>
                        <a:t>10</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3972422145"/>
                  </a:ext>
                </a:extLst>
              </a:tr>
              <a:tr h="542621">
                <a:tc>
                  <a:txBody>
                    <a:bodyPr/>
                    <a:lstStyle/>
                    <a:p>
                      <a:pPr algn="ctr" fontAlgn="ctr" latinLnBrk="0"/>
                      <a:r>
                        <a:rPr lang="zh-CN" altLang="en-US" sz="1800" b="0" dirty="0">
                          <a:solidFill>
                            <a:srgbClr val="4F4F4F"/>
                          </a:solidFill>
                          <a:effectLst/>
                          <a:latin typeface="微软雅黑" panose="020B0503020204020204" pitchFamily="34" charset="-122"/>
                          <a:ea typeface="微软雅黑" panose="020B0503020204020204" pitchFamily="34" charset="-122"/>
                        </a:rPr>
                        <a:t>没写完作业，被骂</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ctr" fontAlgn="ctr" latinLnBrk="0"/>
                      <a:r>
                        <a:rPr lang="en-US" altLang="zh-CN" sz="1800" b="0" dirty="0">
                          <a:solidFill>
                            <a:srgbClr val="4F4F4F"/>
                          </a:solidFill>
                          <a:effectLst/>
                          <a:latin typeface="微软雅黑" panose="020B0503020204020204" pitchFamily="34" charset="-122"/>
                          <a:ea typeface="微软雅黑" panose="020B0503020204020204" pitchFamily="34" charset="-122"/>
                        </a:rPr>
                        <a:t>-1000</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87294"/>
                  </a:ext>
                </a:extLst>
              </a:tr>
            </a:tbl>
          </a:graphicData>
        </a:graphic>
      </p:graphicFrame>
    </p:spTree>
    <p:custDataLst>
      <p:tags r:id="rId1"/>
    </p:custDataLst>
    <p:extLst>
      <p:ext uri="{BB962C8B-B14F-4D97-AF65-F5344CB8AC3E}">
        <p14:creationId xmlns:p14="http://schemas.microsoft.com/office/powerpoint/2010/main" val="25507015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8872DC4D-9C92-43C4-8F84-89B5BE6C72F9}"/>
              </a:ext>
            </a:extLst>
          </p:cNvPr>
          <p:cNvSpPr>
            <a:spLocks noChangeArrowheads="1"/>
          </p:cNvSpPr>
          <p:nvPr>
            <p:custDataLst>
              <p:tags r:id="rId2"/>
            </p:custDataLst>
          </p:nvPr>
        </p:nvSpPr>
        <p:spPr bwMode="auto">
          <a:xfrm>
            <a:off x="586196" y="502958"/>
            <a:ext cx="517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马尔可夫序列决策过程</a:t>
            </a:r>
          </a:p>
        </p:txBody>
      </p:sp>
      <p:sp>
        <p:nvSpPr>
          <p:cNvPr id="24" name="矩形 23">
            <a:extLst>
              <a:ext uri="{FF2B5EF4-FFF2-40B4-BE49-F238E27FC236}">
                <a16:creationId xmlns:a16="http://schemas.microsoft.com/office/drawing/2014/main" id="{9210D31E-44EE-4DB7-9015-B0DE6C46D074}"/>
              </a:ext>
            </a:extLst>
          </p:cNvPr>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 name="矩形 27">
            <a:extLst>
              <a:ext uri="{FF2B5EF4-FFF2-40B4-BE49-F238E27FC236}">
                <a16:creationId xmlns:a16="http://schemas.microsoft.com/office/drawing/2014/main" id="{026E257F-73E5-4D82-AC5F-DDEFE0A3EE60}"/>
              </a:ext>
            </a:extLst>
          </p:cNvPr>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 name="矩形 28">
            <a:extLst>
              <a:ext uri="{FF2B5EF4-FFF2-40B4-BE49-F238E27FC236}">
                <a16:creationId xmlns:a16="http://schemas.microsoft.com/office/drawing/2014/main" id="{E7AB470C-500A-4B7C-9181-7A20CAFCDC41}"/>
              </a:ext>
            </a:extLst>
          </p:cNvPr>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4" name="文本框 13">
            <a:extLst>
              <a:ext uri="{FF2B5EF4-FFF2-40B4-BE49-F238E27FC236}">
                <a16:creationId xmlns:a16="http://schemas.microsoft.com/office/drawing/2014/main" id="{A9DC48D5-DBD1-439F-B511-D4BDC4CE2DE8}"/>
              </a:ext>
            </a:extLst>
          </p:cNvPr>
          <p:cNvSpPr txBox="1"/>
          <p:nvPr/>
        </p:nvSpPr>
        <p:spPr>
          <a:xfrm>
            <a:off x="0" y="979043"/>
            <a:ext cx="11784850" cy="662554"/>
          </a:xfrm>
          <a:prstGeom prst="rect">
            <a:avLst/>
          </a:prstGeom>
          <a:noFill/>
        </p:spPr>
        <p:txBody>
          <a:bodyPr wrap="square" rtlCol="0">
            <a:spAutoFit/>
          </a:bodyPr>
          <a:lstStyle/>
          <a:p>
            <a:pPr marL="914400" lvl="1" indent="-457200">
              <a:lnSpc>
                <a:spcPct val="150000"/>
              </a:lnSpc>
              <a:buFont typeface="Wingdings" panose="05000000000000000000" pitchFamily="2" charset="2"/>
              <a:buChar char="u"/>
            </a:pP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马尔科夫过程：写作业的例子</a:t>
            </a:r>
            <a:endPar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7C33903D-D01A-4D8D-B04A-8F3809B42944}"/>
              </a:ext>
            </a:extLst>
          </p:cNvPr>
          <p:cNvSpPr txBox="1"/>
          <p:nvPr/>
        </p:nvSpPr>
        <p:spPr>
          <a:xfrm>
            <a:off x="528636" y="1867870"/>
            <a:ext cx="10728644" cy="2346283"/>
          </a:xfrm>
          <a:prstGeom prst="rect">
            <a:avLst/>
          </a:prstGeom>
          <a:noFill/>
        </p:spPr>
        <p:txBody>
          <a:bodyPr wrap="square" rtlCol="0">
            <a:spAutoFit/>
          </a:bodyPr>
          <a:lstStyle/>
          <a:p>
            <a:pPr>
              <a:lnSpc>
                <a:spcPct val="150000"/>
              </a:lnSpc>
            </a:pPr>
            <a:r>
              <a:rPr lang="zh-CN" altLang="en-US" sz="2000" dirty="0">
                <a:solidFill>
                  <a:srgbClr val="00518E"/>
                </a:solidFill>
                <a:latin typeface="微软雅黑" panose="020B0503020204020204" pitchFamily="34" charset="-122"/>
                <a:ea typeface="微软雅黑" panose="020B0503020204020204" pitchFamily="34" charset="-122"/>
              </a:rPr>
              <a:t>首先来看看监督学习的表现：写作业奖励值是 </a:t>
            </a:r>
            <a:r>
              <a:rPr lang="en-US" altLang="zh-CN" sz="2000" dirty="0">
                <a:solidFill>
                  <a:srgbClr val="00518E"/>
                </a:solidFill>
                <a:latin typeface="微软雅黑" panose="020B0503020204020204" pitchFamily="34" charset="-122"/>
                <a:ea typeface="微软雅黑" panose="020B0503020204020204" pitchFamily="34" charset="-122"/>
              </a:rPr>
              <a:t>-5 </a:t>
            </a:r>
            <a:r>
              <a:rPr lang="zh-CN" altLang="en-US" sz="2000" dirty="0">
                <a:solidFill>
                  <a:srgbClr val="00518E"/>
                </a:solidFill>
                <a:latin typeface="微软雅黑" panose="020B0503020204020204" pitchFamily="34" charset="-122"/>
                <a:ea typeface="微软雅黑" panose="020B0503020204020204" pitchFamily="34" charset="-122"/>
              </a:rPr>
              <a:t>，玩游戏奖励值是 </a:t>
            </a:r>
            <a:r>
              <a:rPr lang="en-US" altLang="zh-CN" sz="2000" dirty="0">
                <a:solidFill>
                  <a:srgbClr val="00518E"/>
                </a:solidFill>
                <a:latin typeface="微软雅黑" panose="020B0503020204020204" pitchFamily="34" charset="-122"/>
                <a:ea typeface="微软雅黑" panose="020B0503020204020204" pitchFamily="34" charset="-122"/>
              </a:rPr>
              <a:t>10 </a:t>
            </a:r>
            <a:r>
              <a:rPr lang="zh-CN" altLang="en-US" sz="2000" dirty="0">
                <a:solidFill>
                  <a:srgbClr val="00518E"/>
                </a:solidFill>
                <a:latin typeface="微软雅黑" panose="020B0503020204020204" pitchFamily="34" charset="-122"/>
                <a:ea typeface="微软雅黑" panose="020B0503020204020204" pitchFamily="34" charset="-122"/>
              </a:rPr>
              <a:t>，总目标是奖励值最大？</a:t>
            </a:r>
            <a:endParaRPr lang="en-US" altLang="zh-CN" sz="2000" dirty="0">
              <a:solidFill>
                <a:srgbClr val="00518E"/>
              </a:solidFill>
              <a:latin typeface="微软雅黑" panose="020B0503020204020204" pitchFamily="34" charset="-122"/>
              <a:ea typeface="微软雅黑" panose="020B0503020204020204" pitchFamily="34" charset="-122"/>
            </a:endParaRPr>
          </a:p>
          <a:p>
            <a:pPr>
              <a:lnSpc>
                <a:spcPct val="150000"/>
              </a:lnSpc>
            </a:pPr>
            <a:endParaRPr lang="en-US" altLang="zh-CN" sz="2000" dirty="0">
              <a:solidFill>
                <a:srgbClr val="00518E"/>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00518E"/>
                </a:solidFill>
                <a:latin typeface="微软雅黑" panose="020B0503020204020204" pitchFamily="34" charset="-122"/>
                <a:ea typeface="微软雅黑" panose="020B0503020204020204" pitchFamily="34" charset="-122"/>
              </a:rPr>
              <a:t>监督学习：我不管，既然让我输出数值大的决策，我就每次都建议小赛去玩游戏！</a:t>
            </a:r>
            <a:r>
              <a:rPr lang="zh-CN" altLang="en-US" sz="2000" b="1" dirty="0">
                <a:solidFill>
                  <a:srgbClr val="FF0000"/>
                </a:solidFill>
                <a:latin typeface="微软雅黑" panose="020B0503020204020204" pitchFamily="34" charset="-122"/>
                <a:ea typeface="微软雅黑" panose="020B0503020204020204" pitchFamily="34" charset="-122"/>
              </a:rPr>
              <a:t>监督学习并不适合实时决策问题，因为它是短视的。</a:t>
            </a:r>
            <a:r>
              <a:rPr lang="zh-CN" altLang="en-US" sz="2000" dirty="0">
                <a:solidFill>
                  <a:srgbClr val="00518E"/>
                </a:solidFill>
                <a:latin typeface="微软雅黑" panose="020B0503020204020204" pitchFamily="34" charset="-122"/>
                <a:ea typeface="微软雅黑" panose="020B0503020204020204" pitchFamily="34" charset="-122"/>
              </a:rPr>
              <a:t>换个角度，</a:t>
            </a:r>
            <a:r>
              <a:rPr lang="zh-CN" altLang="en-US" sz="2000" b="1" dirty="0">
                <a:solidFill>
                  <a:srgbClr val="FF0000"/>
                </a:solidFill>
                <a:latin typeface="微软雅黑" panose="020B0503020204020204" pitchFamily="34" charset="-122"/>
                <a:ea typeface="微软雅黑" panose="020B0503020204020204" pitchFamily="34" charset="-122"/>
              </a:rPr>
              <a:t>强化学习能够考虑作出决策后，会如何影响接下来的进展及一系列决策，因此强化学习的实时决策总是远视的。</a:t>
            </a:r>
          </a:p>
        </p:txBody>
      </p:sp>
      <p:graphicFrame>
        <p:nvGraphicFramePr>
          <p:cNvPr id="8" name="表格 7">
            <a:extLst>
              <a:ext uri="{FF2B5EF4-FFF2-40B4-BE49-F238E27FC236}">
                <a16:creationId xmlns:a16="http://schemas.microsoft.com/office/drawing/2014/main" id="{CF087766-7871-4421-8FA5-6CFEB7C88DBC}"/>
              </a:ext>
            </a:extLst>
          </p:cNvPr>
          <p:cNvGraphicFramePr>
            <a:graphicFrameLocks noGrp="1"/>
          </p:cNvGraphicFramePr>
          <p:nvPr/>
        </p:nvGraphicFramePr>
        <p:xfrm>
          <a:off x="4619134" y="4440024"/>
          <a:ext cx="7327752" cy="2193328"/>
        </p:xfrm>
        <a:graphic>
          <a:graphicData uri="http://schemas.openxmlformats.org/drawingml/2006/table">
            <a:tbl>
              <a:tblPr/>
              <a:tblGrid>
                <a:gridCol w="3663876">
                  <a:extLst>
                    <a:ext uri="{9D8B030D-6E8A-4147-A177-3AD203B41FA5}">
                      <a16:colId xmlns:a16="http://schemas.microsoft.com/office/drawing/2014/main" val="3034590101"/>
                    </a:ext>
                  </a:extLst>
                </a:gridCol>
                <a:gridCol w="3663876">
                  <a:extLst>
                    <a:ext uri="{9D8B030D-6E8A-4147-A177-3AD203B41FA5}">
                      <a16:colId xmlns:a16="http://schemas.microsoft.com/office/drawing/2014/main" val="1824265139"/>
                    </a:ext>
                  </a:extLst>
                </a:gridCol>
              </a:tblGrid>
              <a:tr h="542621">
                <a:tc>
                  <a:txBody>
                    <a:bodyPr/>
                    <a:lstStyle/>
                    <a:p>
                      <a:pPr algn="ctr" fontAlgn="ctr" latinLnBrk="0"/>
                      <a:r>
                        <a:rPr lang="zh-CN" altLang="en-US" sz="1800" b="1" dirty="0">
                          <a:solidFill>
                            <a:srgbClr val="4F4F4F"/>
                          </a:solidFill>
                          <a:effectLst/>
                          <a:latin typeface="微软雅黑" panose="020B0503020204020204" pitchFamily="34" charset="-122"/>
                          <a:ea typeface="微软雅黑" panose="020B0503020204020204" pitchFamily="34" charset="-122"/>
                        </a:rPr>
                        <a:t>做某事</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FF3F5"/>
                    </a:solidFill>
                  </a:tcPr>
                </a:tc>
                <a:tc>
                  <a:txBody>
                    <a:bodyPr/>
                    <a:lstStyle/>
                    <a:p>
                      <a:pPr algn="ctr" fontAlgn="ctr" latinLnBrk="0"/>
                      <a:r>
                        <a:rPr lang="zh-CN" altLang="en-US" sz="1800" b="1">
                          <a:solidFill>
                            <a:srgbClr val="4F4F4F"/>
                          </a:solidFill>
                          <a:effectLst/>
                          <a:latin typeface="微软雅黑" panose="020B0503020204020204" pitchFamily="34" charset="-122"/>
                          <a:ea typeface="微软雅黑" panose="020B0503020204020204" pitchFamily="34" charset="-122"/>
                        </a:rPr>
                        <a:t>小赛大脑获得的奖励值</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FF3F5"/>
                    </a:solidFill>
                  </a:tcPr>
                </a:tc>
                <a:extLst>
                  <a:ext uri="{0D108BD9-81ED-4DB2-BD59-A6C34878D82A}">
                    <a16:rowId xmlns:a16="http://schemas.microsoft.com/office/drawing/2014/main" val="3780758824"/>
                  </a:ext>
                </a:extLst>
              </a:tr>
              <a:tr h="554043">
                <a:tc>
                  <a:txBody>
                    <a:bodyPr/>
                    <a:lstStyle/>
                    <a:p>
                      <a:pPr algn="ctr" fontAlgn="ctr" latinLnBrk="0"/>
                      <a:r>
                        <a:rPr lang="zh-CN" altLang="en-US" sz="1800" b="0" dirty="0">
                          <a:solidFill>
                            <a:srgbClr val="4F4F4F"/>
                          </a:solidFill>
                          <a:effectLst/>
                          <a:latin typeface="微软雅黑" panose="020B0503020204020204" pitchFamily="34" charset="-122"/>
                          <a:ea typeface="微软雅黑" panose="020B0503020204020204" pitchFamily="34" charset="-122"/>
                        </a:rPr>
                        <a:t>写一整天作业，这天只玩一点游戏</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ctr" fontAlgn="ctr" latinLnBrk="0"/>
                      <a:r>
                        <a:rPr lang="en-US" altLang="zh-CN" sz="1800" b="0">
                          <a:solidFill>
                            <a:srgbClr val="4F4F4F"/>
                          </a:solidFill>
                          <a:effectLst/>
                          <a:latin typeface="微软雅黑" panose="020B0503020204020204" pitchFamily="34" charset="-122"/>
                          <a:ea typeface="微软雅黑" panose="020B0503020204020204" pitchFamily="34" charset="-122"/>
                        </a:rPr>
                        <a:t>-5</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563055312"/>
                  </a:ext>
                </a:extLst>
              </a:tr>
              <a:tr h="554043">
                <a:tc>
                  <a:txBody>
                    <a:bodyPr/>
                    <a:lstStyle/>
                    <a:p>
                      <a:pPr algn="ctr" fontAlgn="ctr" latinLnBrk="0"/>
                      <a:r>
                        <a:rPr lang="zh-CN" altLang="en-US" sz="1800" b="0">
                          <a:solidFill>
                            <a:srgbClr val="4F4F4F"/>
                          </a:solidFill>
                          <a:effectLst/>
                          <a:latin typeface="微软雅黑" panose="020B0503020204020204" pitchFamily="34" charset="-122"/>
                          <a:ea typeface="微软雅黑" panose="020B0503020204020204" pitchFamily="34" charset="-122"/>
                        </a:rPr>
                        <a:t>玩一整天游戏，这天只写一点作业</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ctr" fontAlgn="ctr" latinLnBrk="0"/>
                      <a:r>
                        <a:rPr lang="en-US" altLang="zh-CN" sz="1800" b="0">
                          <a:solidFill>
                            <a:srgbClr val="4F4F4F"/>
                          </a:solidFill>
                          <a:effectLst/>
                          <a:latin typeface="微软雅黑" panose="020B0503020204020204" pitchFamily="34" charset="-122"/>
                          <a:ea typeface="微软雅黑" panose="020B0503020204020204" pitchFamily="34" charset="-122"/>
                        </a:rPr>
                        <a:t>10</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3972422145"/>
                  </a:ext>
                </a:extLst>
              </a:tr>
              <a:tr h="542621">
                <a:tc>
                  <a:txBody>
                    <a:bodyPr/>
                    <a:lstStyle/>
                    <a:p>
                      <a:pPr algn="ctr" fontAlgn="ctr" latinLnBrk="0"/>
                      <a:r>
                        <a:rPr lang="zh-CN" altLang="en-US" sz="1800" b="0" dirty="0">
                          <a:solidFill>
                            <a:srgbClr val="4F4F4F"/>
                          </a:solidFill>
                          <a:effectLst/>
                          <a:latin typeface="微软雅黑" panose="020B0503020204020204" pitchFamily="34" charset="-122"/>
                          <a:ea typeface="微软雅黑" panose="020B0503020204020204" pitchFamily="34" charset="-122"/>
                        </a:rPr>
                        <a:t>没写完作业，被骂</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ctr" fontAlgn="ctr" latinLnBrk="0"/>
                      <a:r>
                        <a:rPr lang="en-US" altLang="zh-CN" sz="1800" b="0" dirty="0">
                          <a:solidFill>
                            <a:srgbClr val="4F4F4F"/>
                          </a:solidFill>
                          <a:effectLst/>
                          <a:latin typeface="微软雅黑" panose="020B0503020204020204" pitchFamily="34" charset="-122"/>
                          <a:ea typeface="微软雅黑" panose="020B0503020204020204" pitchFamily="34" charset="-122"/>
                        </a:rPr>
                        <a:t>-1000</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87294"/>
                  </a:ext>
                </a:extLst>
              </a:tr>
            </a:tbl>
          </a:graphicData>
        </a:graphic>
      </p:graphicFrame>
    </p:spTree>
    <p:custDataLst>
      <p:tags r:id="rId1"/>
    </p:custDataLst>
    <p:extLst>
      <p:ext uri="{BB962C8B-B14F-4D97-AF65-F5344CB8AC3E}">
        <p14:creationId xmlns:p14="http://schemas.microsoft.com/office/powerpoint/2010/main" val="37927022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8872DC4D-9C92-43C4-8F84-89B5BE6C72F9}"/>
              </a:ext>
            </a:extLst>
          </p:cNvPr>
          <p:cNvSpPr>
            <a:spLocks noChangeArrowheads="1"/>
          </p:cNvSpPr>
          <p:nvPr>
            <p:custDataLst>
              <p:tags r:id="rId2"/>
            </p:custDataLst>
          </p:nvPr>
        </p:nvSpPr>
        <p:spPr bwMode="auto">
          <a:xfrm>
            <a:off x="586196" y="502958"/>
            <a:ext cx="517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马尔可夫序列决策过程</a:t>
            </a:r>
          </a:p>
        </p:txBody>
      </p:sp>
      <p:sp>
        <p:nvSpPr>
          <p:cNvPr id="24" name="矩形 23">
            <a:extLst>
              <a:ext uri="{FF2B5EF4-FFF2-40B4-BE49-F238E27FC236}">
                <a16:creationId xmlns:a16="http://schemas.microsoft.com/office/drawing/2014/main" id="{9210D31E-44EE-4DB7-9015-B0DE6C46D074}"/>
              </a:ext>
            </a:extLst>
          </p:cNvPr>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 name="矩形 27">
            <a:extLst>
              <a:ext uri="{FF2B5EF4-FFF2-40B4-BE49-F238E27FC236}">
                <a16:creationId xmlns:a16="http://schemas.microsoft.com/office/drawing/2014/main" id="{026E257F-73E5-4D82-AC5F-DDEFE0A3EE60}"/>
              </a:ext>
            </a:extLst>
          </p:cNvPr>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 name="矩形 28">
            <a:extLst>
              <a:ext uri="{FF2B5EF4-FFF2-40B4-BE49-F238E27FC236}">
                <a16:creationId xmlns:a16="http://schemas.microsoft.com/office/drawing/2014/main" id="{E7AB470C-500A-4B7C-9181-7A20CAFCDC41}"/>
              </a:ext>
            </a:extLst>
          </p:cNvPr>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4" name="文本框 13">
            <a:extLst>
              <a:ext uri="{FF2B5EF4-FFF2-40B4-BE49-F238E27FC236}">
                <a16:creationId xmlns:a16="http://schemas.microsoft.com/office/drawing/2014/main" id="{A9DC48D5-DBD1-439F-B511-D4BDC4CE2DE8}"/>
              </a:ext>
            </a:extLst>
          </p:cNvPr>
          <p:cNvSpPr txBox="1"/>
          <p:nvPr/>
        </p:nvSpPr>
        <p:spPr>
          <a:xfrm>
            <a:off x="0" y="979043"/>
            <a:ext cx="11784850" cy="662554"/>
          </a:xfrm>
          <a:prstGeom prst="rect">
            <a:avLst/>
          </a:prstGeom>
          <a:noFill/>
        </p:spPr>
        <p:txBody>
          <a:bodyPr wrap="square" rtlCol="0">
            <a:spAutoFit/>
          </a:bodyPr>
          <a:lstStyle/>
          <a:p>
            <a:pPr marL="914400" lvl="1" indent="-457200">
              <a:lnSpc>
                <a:spcPct val="150000"/>
              </a:lnSpc>
              <a:buFont typeface="Wingdings" panose="05000000000000000000" pitchFamily="2" charset="2"/>
              <a:buChar char="u"/>
            </a:pP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马尔科夫过程：写作业的例子</a:t>
            </a:r>
            <a:endPar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7C33903D-D01A-4D8D-B04A-8F3809B42944}"/>
              </a:ext>
            </a:extLst>
          </p:cNvPr>
          <p:cNvSpPr txBox="1"/>
          <p:nvPr/>
        </p:nvSpPr>
        <p:spPr>
          <a:xfrm>
            <a:off x="528636" y="1867870"/>
            <a:ext cx="10728644" cy="499624"/>
          </a:xfrm>
          <a:prstGeom prst="rect">
            <a:avLst/>
          </a:prstGeom>
          <a:noFill/>
        </p:spPr>
        <p:txBody>
          <a:bodyPr wrap="square" rtlCol="0">
            <a:spAutoFit/>
          </a:bodyPr>
          <a:lstStyle/>
          <a:p>
            <a:pPr>
              <a:lnSpc>
                <a:spcPct val="150000"/>
              </a:lnSpc>
            </a:pPr>
            <a:r>
              <a:rPr lang="zh-CN" altLang="en-US" sz="2000" dirty="0">
                <a:solidFill>
                  <a:srgbClr val="00518E"/>
                </a:solidFill>
                <a:latin typeface="微软雅黑" panose="020B0503020204020204" pitchFamily="34" charset="-122"/>
                <a:ea typeface="微软雅黑" panose="020B0503020204020204" pitchFamily="34" charset="-122"/>
              </a:rPr>
              <a:t>在强化学习之前，我们先构建马尔可夫过程。</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graphicFrame>
        <p:nvGraphicFramePr>
          <p:cNvPr id="8" name="表格 7">
            <a:extLst>
              <a:ext uri="{FF2B5EF4-FFF2-40B4-BE49-F238E27FC236}">
                <a16:creationId xmlns:a16="http://schemas.microsoft.com/office/drawing/2014/main" id="{CF087766-7871-4421-8FA5-6CFEB7C88DBC}"/>
              </a:ext>
            </a:extLst>
          </p:cNvPr>
          <p:cNvGraphicFramePr>
            <a:graphicFrameLocks noGrp="1"/>
          </p:cNvGraphicFramePr>
          <p:nvPr>
            <p:extLst>
              <p:ext uri="{D42A27DB-BD31-4B8C-83A1-F6EECF244321}">
                <p14:modId xmlns:p14="http://schemas.microsoft.com/office/powerpoint/2010/main" val="1416362354"/>
              </p:ext>
            </p:extLst>
          </p:nvPr>
        </p:nvGraphicFramePr>
        <p:xfrm>
          <a:off x="4864248" y="0"/>
          <a:ext cx="7327752" cy="1979630"/>
        </p:xfrm>
        <a:graphic>
          <a:graphicData uri="http://schemas.openxmlformats.org/drawingml/2006/table">
            <a:tbl>
              <a:tblPr/>
              <a:tblGrid>
                <a:gridCol w="3663876">
                  <a:extLst>
                    <a:ext uri="{9D8B030D-6E8A-4147-A177-3AD203B41FA5}">
                      <a16:colId xmlns:a16="http://schemas.microsoft.com/office/drawing/2014/main" val="3034590101"/>
                    </a:ext>
                  </a:extLst>
                </a:gridCol>
                <a:gridCol w="3663876">
                  <a:extLst>
                    <a:ext uri="{9D8B030D-6E8A-4147-A177-3AD203B41FA5}">
                      <a16:colId xmlns:a16="http://schemas.microsoft.com/office/drawing/2014/main" val="1824265139"/>
                    </a:ext>
                  </a:extLst>
                </a:gridCol>
              </a:tblGrid>
              <a:tr h="489753">
                <a:tc>
                  <a:txBody>
                    <a:bodyPr/>
                    <a:lstStyle/>
                    <a:p>
                      <a:pPr algn="ctr" fontAlgn="ctr" latinLnBrk="0"/>
                      <a:r>
                        <a:rPr lang="zh-CN" altLang="en-US" sz="1800" b="1" dirty="0">
                          <a:solidFill>
                            <a:srgbClr val="4F4F4F"/>
                          </a:solidFill>
                          <a:effectLst/>
                          <a:latin typeface="微软雅黑" panose="020B0503020204020204" pitchFamily="34" charset="-122"/>
                          <a:ea typeface="微软雅黑" panose="020B0503020204020204" pitchFamily="34" charset="-122"/>
                        </a:rPr>
                        <a:t>做某事</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FF3F5"/>
                    </a:solidFill>
                  </a:tcPr>
                </a:tc>
                <a:tc>
                  <a:txBody>
                    <a:bodyPr/>
                    <a:lstStyle/>
                    <a:p>
                      <a:pPr algn="ctr" fontAlgn="ctr" latinLnBrk="0"/>
                      <a:r>
                        <a:rPr lang="zh-CN" altLang="en-US" sz="1800" b="1">
                          <a:solidFill>
                            <a:srgbClr val="4F4F4F"/>
                          </a:solidFill>
                          <a:effectLst/>
                          <a:latin typeface="微软雅黑" panose="020B0503020204020204" pitchFamily="34" charset="-122"/>
                          <a:ea typeface="微软雅黑" panose="020B0503020204020204" pitchFamily="34" charset="-122"/>
                        </a:rPr>
                        <a:t>小赛大脑获得的奖励值</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FF3F5"/>
                    </a:solidFill>
                  </a:tcPr>
                </a:tc>
                <a:extLst>
                  <a:ext uri="{0D108BD9-81ED-4DB2-BD59-A6C34878D82A}">
                    <a16:rowId xmlns:a16="http://schemas.microsoft.com/office/drawing/2014/main" val="3780758824"/>
                  </a:ext>
                </a:extLst>
              </a:tr>
              <a:tr h="500062">
                <a:tc>
                  <a:txBody>
                    <a:bodyPr/>
                    <a:lstStyle/>
                    <a:p>
                      <a:pPr algn="ctr" fontAlgn="ctr" latinLnBrk="0"/>
                      <a:r>
                        <a:rPr lang="zh-CN" altLang="en-US" sz="1800" b="0" dirty="0">
                          <a:solidFill>
                            <a:srgbClr val="4F4F4F"/>
                          </a:solidFill>
                          <a:effectLst/>
                          <a:latin typeface="微软雅黑" panose="020B0503020204020204" pitchFamily="34" charset="-122"/>
                          <a:ea typeface="微软雅黑" panose="020B0503020204020204" pitchFamily="34" charset="-122"/>
                        </a:rPr>
                        <a:t>写一整天作业，这天只玩一点游戏</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ctr" fontAlgn="ctr" latinLnBrk="0"/>
                      <a:r>
                        <a:rPr lang="en-US" altLang="zh-CN" sz="1800" b="0">
                          <a:solidFill>
                            <a:srgbClr val="4F4F4F"/>
                          </a:solidFill>
                          <a:effectLst/>
                          <a:latin typeface="微软雅黑" panose="020B0503020204020204" pitchFamily="34" charset="-122"/>
                          <a:ea typeface="微软雅黑" panose="020B0503020204020204" pitchFamily="34" charset="-122"/>
                        </a:rPr>
                        <a:t>-5</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563055312"/>
                  </a:ext>
                </a:extLst>
              </a:tr>
              <a:tr h="500062">
                <a:tc>
                  <a:txBody>
                    <a:bodyPr/>
                    <a:lstStyle/>
                    <a:p>
                      <a:pPr algn="ctr" fontAlgn="ctr" latinLnBrk="0"/>
                      <a:r>
                        <a:rPr lang="zh-CN" altLang="en-US" sz="1800" b="0">
                          <a:solidFill>
                            <a:srgbClr val="4F4F4F"/>
                          </a:solidFill>
                          <a:effectLst/>
                          <a:latin typeface="微软雅黑" panose="020B0503020204020204" pitchFamily="34" charset="-122"/>
                          <a:ea typeface="微软雅黑" panose="020B0503020204020204" pitchFamily="34" charset="-122"/>
                        </a:rPr>
                        <a:t>玩一整天游戏，这天只写一点作业</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ctr" fontAlgn="ctr" latinLnBrk="0"/>
                      <a:r>
                        <a:rPr lang="en-US" altLang="zh-CN" sz="1800" b="0">
                          <a:solidFill>
                            <a:srgbClr val="4F4F4F"/>
                          </a:solidFill>
                          <a:effectLst/>
                          <a:latin typeface="微软雅黑" panose="020B0503020204020204" pitchFamily="34" charset="-122"/>
                          <a:ea typeface="微软雅黑" panose="020B0503020204020204" pitchFamily="34" charset="-122"/>
                        </a:rPr>
                        <a:t>10</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3972422145"/>
                  </a:ext>
                </a:extLst>
              </a:tr>
              <a:tr h="489753">
                <a:tc>
                  <a:txBody>
                    <a:bodyPr/>
                    <a:lstStyle/>
                    <a:p>
                      <a:pPr algn="ctr" fontAlgn="ctr" latinLnBrk="0"/>
                      <a:r>
                        <a:rPr lang="zh-CN" altLang="en-US" sz="1800" b="0" dirty="0">
                          <a:solidFill>
                            <a:srgbClr val="4F4F4F"/>
                          </a:solidFill>
                          <a:effectLst/>
                          <a:latin typeface="微软雅黑" panose="020B0503020204020204" pitchFamily="34" charset="-122"/>
                          <a:ea typeface="微软雅黑" panose="020B0503020204020204" pitchFamily="34" charset="-122"/>
                        </a:rPr>
                        <a:t>没写完作业，被骂</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ctr" fontAlgn="ctr" latinLnBrk="0"/>
                      <a:r>
                        <a:rPr lang="en-US" altLang="zh-CN" sz="1800" b="0" dirty="0">
                          <a:solidFill>
                            <a:srgbClr val="4F4F4F"/>
                          </a:solidFill>
                          <a:effectLst/>
                          <a:latin typeface="微软雅黑" panose="020B0503020204020204" pitchFamily="34" charset="-122"/>
                          <a:ea typeface="微软雅黑" panose="020B0503020204020204" pitchFamily="34" charset="-122"/>
                        </a:rPr>
                        <a:t>-1000</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87294"/>
                  </a:ext>
                </a:extLst>
              </a:tr>
            </a:tbl>
          </a:graphicData>
        </a:graphic>
      </p:graphicFrame>
      <p:sp>
        <p:nvSpPr>
          <p:cNvPr id="2" name="矩形: 圆角 1">
            <a:extLst>
              <a:ext uri="{FF2B5EF4-FFF2-40B4-BE49-F238E27FC236}">
                <a16:creationId xmlns:a16="http://schemas.microsoft.com/office/drawing/2014/main" id="{B1EB9FCF-7DA1-4C5F-B567-3595A48D0936}"/>
              </a:ext>
            </a:extLst>
          </p:cNvPr>
          <p:cNvSpPr/>
          <p:nvPr/>
        </p:nvSpPr>
        <p:spPr>
          <a:xfrm>
            <a:off x="335278" y="2825686"/>
            <a:ext cx="1818638" cy="8507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剩余天数：</a:t>
            </a:r>
            <a:r>
              <a:rPr lang="en-US" altLang="zh-CN" b="1" dirty="0">
                <a:latin typeface="微软雅黑" panose="020B0503020204020204" pitchFamily="34" charset="-122"/>
                <a:ea typeface="微软雅黑" panose="020B0503020204020204" pitchFamily="34" charset="-122"/>
              </a:rPr>
              <a:t>20</a:t>
            </a:r>
          </a:p>
          <a:p>
            <a:pPr algn="ctr"/>
            <a:r>
              <a:rPr lang="zh-CN" altLang="en-US" b="1" dirty="0">
                <a:latin typeface="微软雅黑" panose="020B0503020204020204" pitchFamily="34" charset="-122"/>
                <a:ea typeface="微软雅黑" panose="020B0503020204020204" pitchFamily="34" charset="-122"/>
              </a:rPr>
              <a:t>剩余作业：</a:t>
            </a:r>
            <a:r>
              <a:rPr lang="en-US" altLang="zh-CN" b="1" dirty="0">
                <a:latin typeface="微软雅黑" panose="020B0503020204020204" pitchFamily="34" charset="-122"/>
                <a:ea typeface="微软雅黑" panose="020B0503020204020204" pitchFamily="34" charset="-122"/>
              </a:rPr>
              <a:t>10</a:t>
            </a:r>
            <a:endParaRPr lang="zh-CN" altLang="en-US" b="1" dirty="0">
              <a:latin typeface="微软雅黑" panose="020B0503020204020204" pitchFamily="34" charset="-122"/>
              <a:ea typeface="微软雅黑" panose="020B0503020204020204" pitchFamily="34" charset="-122"/>
            </a:endParaRPr>
          </a:p>
        </p:txBody>
      </p:sp>
      <p:sp>
        <p:nvSpPr>
          <p:cNvPr id="10" name="矩形: 圆角 9">
            <a:extLst>
              <a:ext uri="{FF2B5EF4-FFF2-40B4-BE49-F238E27FC236}">
                <a16:creationId xmlns:a16="http://schemas.microsoft.com/office/drawing/2014/main" id="{EE866C5D-15FB-4545-BA4E-09F40ACC4706}"/>
              </a:ext>
            </a:extLst>
          </p:cNvPr>
          <p:cNvSpPr/>
          <p:nvPr/>
        </p:nvSpPr>
        <p:spPr>
          <a:xfrm>
            <a:off x="2536546" y="2825685"/>
            <a:ext cx="1818638" cy="8507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剩余天数：</a:t>
            </a:r>
            <a:r>
              <a:rPr lang="en-US" altLang="zh-CN" b="1" dirty="0">
                <a:latin typeface="微软雅黑" panose="020B0503020204020204" pitchFamily="34" charset="-122"/>
                <a:ea typeface="微软雅黑" panose="020B0503020204020204" pitchFamily="34" charset="-122"/>
              </a:rPr>
              <a:t>19</a:t>
            </a:r>
          </a:p>
          <a:p>
            <a:pPr algn="ctr"/>
            <a:r>
              <a:rPr lang="zh-CN" altLang="en-US" b="1" dirty="0">
                <a:latin typeface="微软雅黑" panose="020B0503020204020204" pitchFamily="34" charset="-122"/>
                <a:ea typeface="微软雅黑" panose="020B0503020204020204" pitchFamily="34" charset="-122"/>
              </a:rPr>
              <a:t>剩余作业：</a:t>
            </a:r>
            <a:r>
              <a:rPr lang="en-US" altLang="zh-CN" b="1" dirty="0">
                <a:latin typeface="微软雅黑" panose="020B0503020204020204" pitchFamily="34" charset="-122"/>
                <a:ea typeface="微软雅黑" panose="020B0503020204020204" pitchFamily="34" charset="-122"/>
              </a:rPr>
              <a:t>10</a:t>
            </a:r>
            <a:endParaRPr lang="zh-CN" altLang="en-US" b="1" dirty="0">
              <a:latin typeface="微软雅黑" panose="020B0503020204020204" pitchFamily="34" charset="-122"/>
              <a:ea typeface="微软雅黑" panose="020B0503020204020204" pitchFamily="34" charset="-122"/>
            </a:endParaRPr>
          </a:p>
        </p:txBody>
      </p:sp>
      <p:sp>
        <p:nvSpPr>
          <p:cNvPr id="11" name="矩形: 圆角 10">
            <a:extLst>
              <a:ext uri="{FF2B5EF4-FFF2-40B4-BE49-F238E27FC236}">
                <a16:creationId xmlns:a16="http://schemas.microsoft.com/office/drawing/2014/main" id="{23CF9351-D53F-4F31-8471-4DA843BCA2D0}"/>
              </a:ext>
            </a:extLst>
          </p:cNvPr>
          <p:cNvSpPr/>
          <p:nvPr/>
        </p:nvSpPr>
        <p:spPr>
          <a:xfrm>
            <a:off x="4737814" y="2825685"/>
            <a:ext cx="1818638" cy="8507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剩余天数：</a:t>
            </a:r>
            <a:r>
              <a:rPr lang="en-US" altLang="zh-CN" b="1" dirty="0">
                <a:latin typeface="微软雅黑" panose="020B0503020204020204" pitchFamily="34" charset="-122"/>
                <a:ea typeface="微软雅黑" panose="020B0503020204020204" pitchFamily="34" charset="-122"/>
              </a:rPr>
              <a:t>18</a:t>
            </a:r>
          </a:p>
          <a:p>
            <a:pPr algn="ctr"/>
            <a:r>
              <a:rPr lang="zh-CN" altLang="en-US" b="1" dirty="0">
                <a:latin typeface="微软雅黑" panose="020B0503020204020204" pitchFamily="34" charset="-122"/>
                <a:ea typeface="微软雅黑" panose="020B0503020204020204" pitchFamily="34" charset="-122"/>
              </a:rPr>
              <a:t>剩余作业：</a:t>
            </a:r>
            <a:r>
              <a:rPr lang="en-US" altLang="zh-CN" b="1" dirty="0">
                <a:latin typeface="微软雅黑" panose="020B0503020204020204" pitchFamily="34" charset="-122"/>
                <a:ea typeface="微软雅黑" panose="020B0503020204020204" pitchFamily="34" charset="-122"/>
              </a:rPr>
              <a:t>10</a:t>
            </a:r>
            <a:endParaRPr lang="zh-CN" altLang="en-US" b="1" dirty="0">
              <a:latin typeface="微软雅黑" panose="020B0503020204020204" pitchFamily="34" charset="-122"/>
              <a:ea typeface="微软雅黑" panose="020B0503020204020204" pitchFamily="34" charset="-122"/>
            </a:endParaRPr>
          </a:p>
        </p:txBody>
      </p:sp>
      <p:sp>
        <p:nvSpPr>
          <p:cNvPr id="12" name="矩形: 圆角 11">
            <a:extLst>
              <a:ext uri="{FF2B5EF4-FFF2-40B4-BE49-F238E27FC236}">
                <a16:creationId xmlns:a16="http://schemas.microsoft.com/office/drawing/2014/main" id="{2188448B-1C53-401B-9AF3-5A11D1173116}"/>
              </a:ext>
            </a:extLst>
          </p:cNvPr>
          <p:cNvSpPr/>
          <p:nvPr/>
        </p:nvSpPr>
        <p:spPr>
          <a:xfrm>
            <a:off x="2536546" y="3947474"/>
            <a:ext cx="1818638" cy="8507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剩余天数：</a:t>
            </a:r>
            <a:r>
              <a:rPr lang="en-US" altLang="zh-CN" b="1" dirty="0">
                <a:latin typeface="微软雅黑" panose="020B0503020204020204" pitchFamily="34" charset="-122"/>
                <a:ea typeface="微软雅黑" panose="020B0503020204020204" pitchFamily="34" charset="-122"/>
              </a:rPr>
              <a:t>19</a:t>
            </a:r>
          </a:p>
          <a:p>
            <a:pPr algn="ctr"/>
            <a:r>
              <a:rPr lang="zh-CN" altLang="en-US" b="1" dirty="0">
                <a:latin typeface="微软雅黑" panose="020B0503020204020204" pitchFamily="34" charset="-122"/>
                <a:ea typeface="微软雅黑" panose="020B0503020204020204" pitchFamily="34" charset="-122"/>
              </a:rPr>
              <a:t>剩余作业：</a:t>
            </a:r>
            <a:r>
              <a:rPr lang="en-US" altLang="zh-CN" b="1" dirty="0">
                <a:latin typeface="微软雅黑" panose="020B0503020204020204" pitchFamily="34" charset="-122"/>
                <a:ea typeface="微软雅黑" panose="020B0503020204020204" pitchFamily="34" charset="-122"/>
              </a:rPr>
              <a:t>9</a:t>
            </a:r>
            <a:endParaRPr lang="zh-CN" altLang="en-US" b="1" dirty="0">
              <a:latin typeface="微软雅黑" panose="020B0503020204020204" pitchFamily="34" charset="-122"/>
              <a:ea typeface="微软雅黑" panose="020B0503020204020204" pitchFamily="34" charset="-122"/>
            </a:endParaRPr>
          </a:p>
        </p:txBody>
      </p:sp>
      <p:sp>
        <p:nvSpPr>
          <p:cNvPr id="13" name="矩形: 圆角 12">
            <a:extLst>
              <a:ext uri="{FF2B5EF4-FFF2-40B4-BE49-F238E27FC236}">
                <a16:creationId xmlns:a16="http://schemas.microsoft.com/office/drawing/2014/main" id="{0D0E5F7E-CEDC-4B22-B168-305E02BF7B42}"/>
              </a:ext>
            </a:extLst>
          </p:cNvPr>
          <p:cNvSpPr/>
          <p:nvPr/>
        </p:nvSpPr>
        <p:spPr>
          <a:xfrm>
            <a:off x="4737814" y="3947474"/>
            <a:ext cx="1818638" cy="8507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剩余天数：</a:t>
            </a:r>
            <a:r>
              <a:rPr lang="en-US" altLang="zh-CN" b="1" dirty="0">
                <a:latin typeface="微软雅黑" panose="020B0503020204020204" pitchFamily="34" charset="-122"/>
                <a:ea typeface="微软雅黑" panose="020B0503020204020204" pitchFamily="34" charset="-122"/>
              </a:rPr>
              <a:t>18</a:t>
            </a:r>
          </a:p>
          <a:p>
            <a:pPr algn="ctr"/>
            <a:r>
              <a:rPr lang="zh-CN" altLang="en-US" b="1" dirty="0">
                <a:latin typeface="微软雅黑" panose="020B0503020204020204" pitchFamily="34" charset="-122"/>
                <a:ea typeface="微软雅黑" panose="020B0503020204020204" pitchFamily="34" charset="-122"/>
              </a:rPr>
              <a:t>剩余作业：</a:t>
            </a:r>
            <a:r>
              <a:rPr lang="en-US" altLang="zh-CN" b="1" dirty="0">
                <a:latin typeface="微软雅黑" panose="020B0503020204020204" pitchFamily="34" charset="-122"/>
                <a:ea typeface="微软雅黑" panose="020B0503020204020204" pitchFamily="34" charset="-122"/>
              </a:rPr>
              <a:t>9</a:t>
            </a:r>
            <a:endParaRPr lang="zh-CN" altLang="en-US" b="1" dirty="0">
              <a:latin typeface="微软雅黑" panose="020B0503020204020204" pitchFamily="34" charset="-122"/>
              <a:ea typeface="微软雅黑" panose="020B0503020204020204" pitchFamily="34" charset="-122"/>
            </a:endParaRPr>
          </a:p>
        </p:txBody>
      </p:sp>
      <p:sp>
        <p:nvSpPr>
          <p:cNvPr id="15" name="矩形: 圆角 14">
            <a:extLst>
              <a:ext uri="{FF2B5EF4-FFF2-40B4-BE49-F238E27FC236}">
                <a16:creationId xmlns:a16="http://schemas.microsoft.com/office/drawing/2014/main" id="{CB2B4EA2-9F0E-49F8-9899-5332B108BF0E}"/>
              </a:ext>
            </a:extLst>
          </p:cNvPr>
          <p:cNvSpPr/>
          <p:nvPr/>
        </p:nvSpPr>
        <p:spPr>
          <a:xfrm>
            <a:off x="4737814" y="5028188"/>
            <a:ext cx="1818638" cy="8507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剩余天数：</a:t>
            </a:r>
            <a:r>
              <a:rPr lang="en-US" altLang="zh-CN" b="1" dirty="0">
                <a:latin typeface="微软雅黑" panose="020B0503020204020204" pitchFamily="34" charset="-122"/>
                <a:ea typeface="微软雅黑" panose="020B0503020204020204" pitchFamily="34" charset="-122"/>
              </a:rPr>
              <a:t>18</a:t>
            </a:r>
          </a:p>
          <a:p>
            <a:pPr algn="ctr"/>
            <a:r>
              <a:rPr lang="zh-CN" altLang="en-US" b="1" dirty="0">
                <a:latin typeface="微软雅黑" panose="020B0503020204020204" pitchFamily="34" charset="-122"/>
                <a:ea typeface="微软雅黑" panose="020B0503020204020204" pitchFamily="34" charset="-122"/>
              </a:rPr>
              <a:t>剩余作业：</a:t>
            </a:r>
            <a:r>
              <a:rPr lang="en-US" altLang="zh-CN" b="1" dirty="0">
                <a:latin typeface="微软雅黑" panose="020B0503020204020204" pitchFamily="34" charset="-122"/>
                <a:ea typeface="微软雅黑" panose="020B0503020204020204" pitchFamily="34" charset="-122"/>
              </a:rPr>
              <a:t>8</a:t>
            </a:r>
            <a:endParaRPr lang="zh-CN" altLang="en-US" b="1" dirty="0">
              <a:latin typeface="微软雅黑" panose="020B0503020204020204" pitchFamily="34" charset="-122"/>
              <a:ea typeface="微软雅黑" panose="020B0503020204020204" pitchFamily="34" charset="-122"/>
            </a:endParaRPr>
          </a:p>
        </p:txBody>
      </p:sp>
      <p:cxnSp>
        <p:nvCxnSpPr>
          <p:cNvPr id="4" name="直接箭头连接符 3">
            <a:extLst>
              <a:ext uri="{FF2B5EF4-FFF2-40B4-BE49-F238E27FC236}">
                <a16:creationId xmlns:a16="http://schemas.microsoft.com/office/drawing/2014/main" id="{54CCDE0C-AFC3-4D9E-B864-5D2C640A36E8}"/>
              </a:ext>
            </a:extLst>
          </p:cNvPr>
          <p:cNvCxnSpPr>
            <a:stCxn id="2" idx="3"/>
            <a:endCxn id="10" idx="1"/>
          </p:cNvCxnSpPr>
          <p:nvPr/>
        </p:nvCxnSpPr>
        <p:spPr>
          <a:xfrm flipV="1">
            <a:off x="2153916" y="3251070"/>
            <a:ext cx="3826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912F6B35-432D-42FB-9AE3-1BA24C5B0383}"/>
              </a:ext>
            </a:extLst>
          </p:cNvPr>
          <p:cNvCxnSpPr>
            <a:cxnSpLocks/>
            <a:stCxn id="10" idx="3"/>
            <a:endCxn id="11" idx="1"/>
          </p:cNvCxnSpPr>
          <p:nvPr/>
        </p:nvCxnSpPr>
        <p:spPr>
          <a:xfrm>
            <a:off x="4355184" y="3251070"/>
            <a:ext cx="3826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0AAE132C-1E4B-4196-94CD-5D5ECE4CCA68}"/>
              </a:ext>
            </a:extLst>
          </p:cNvPr>
          <p:cNvCxnSpPr>
            <a:cxnSpLocks/>
            <a:stCxn id="12" idx="3"/>
            <a:endCxn id="13" idx="1"/>
          </p:cNvCxnSpPr>
          <p:nvPr/>
        </p:nvCxnSpPr>
        <p:spPr>
          <a:xfrm>
            <a:off x="4355184" y="4372859"/>
            <a:ext cx="3826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1300F8E6-41D7-4FE9-91BA-636A9CF04B25}"/>
              </a:ext>
            </a:extLst>
          </p:cNvPr>
          <p:cNvCxnSpPr>
            <a:cxnSpLocks/>
            <a:stCxn id="11" idx="3"/>
          </p:cNvCxnSpPr>
          <p:nvPr/>
        </p:nvCxnSpPr>
        <p:spPr>
          <a:xfrm>
            <a:off x="6556452" y="3251070"/>
            <a:ext cx="3826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1B183FDE-2607-410D-89D5-7A742CD4FFEA}"/>
              </a:ext>
            </a:extLst>
          </p:cNvPr>
          <p:cNvCxnSpPr>
            <a:cxnSpLocks/>
            <a:stCxn id="13" idx="3"/>
          </p:cNvCxnSpPr>
          <p:nvPr/>
        </p:nvCxnSpPr>
        <p:spPr>
          <a:xfrm>
            <a:off x="6556452" y="4372859"/>
            <a:ext cx="3826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A93B005A-B12F-4358-841C-C58BD78FC072}"/>
              </a:ext>
            </a:extLst>
          </p:cNvPr>
          <p:cNvCxnSpPr>
            <a:cxnSpLocks/>
            <a:stCxn id="12" idx="3"/>
            <a:endCxn id="15" idx="1"/>
          </p:cNvCxnSpPr>
          <p:nvPr/>
        </p:nvCxnSpPr>
        <p:spPr>
          <a:xfrm>
            <a:off x="4355184" y="4372859"/>
            <a:ext cx="382630" cy="1080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A600522-5E6E-4401-8A06-CCBF1988217B}"/>
              </a:ext>
            </a:extLst>
          </p:cNvPr>
          <p:cNvCxnSpPr>
            <a:cxnSpLocks/>
            <a:stCxn id="2" idx="3"/>
            <a:endCxn id="12" idx="1"/>
          </p:cNvCxnSpPr>
          <p:nvPr/>
        </p:nvCxnSpPr>
        <p:spPr>
          <a:xfrm>
            <a:off x="2153916" y="3251071"/>
            <a:ext cx="382630" cy="1121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A6D982B0-357C-4DFF-8EC9-F61C87D2EEE3}"/>
              </a:ext>
            </a:extLst>
          </p:cNvPr>
          <p:cNvCxnSpPr>
            <a:cxnSpLocks/>
            <a:stCxn id="10" idx="3"/>
            <a:endCxn id="13" idx="1"/>
          </p:cNvCxnSpPr>
          <p:nvPr/>
        </p:nvCxnSpPr>
        <p:spPr>
          <a:xfrm>
            <a:off x="4355184" y="3251070"/>
            <a:ext cx="382630" cy="11217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A4C97D78-A296-4127-921E-32EED34D6409}"/>
              </a:ext>
            </a:extLst>
          </p:cNvPr>
          <p:cNvCxnSpPr>
            <a:cxnSpLocks/>
            <a:stCxn id="15" idx="3"/>
          </p:cNvCxnSpPr>
          <p:nvPr/>
        </p:nvCxnSpPr>
        <p:spPr>
          <a:xfrm>
            <a:off x="6556452" y="5453573"/>
            <a:ext cx="3826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4493669F-FDA4-49CF-9C47-DB4AED91397C}"/>
              </a:ext>
            </a:extLst>
          </p:cNvPr>
          <p:cNvCxnSpPr>
            <a:cxnSpLocks/>
            <a:stCxn id="13" idx="3"/>
          </p:cNvCxnSpPr>
          <p:nvPr/>
        </p:nvCxnSpPr>
        <p:spPr>
          <a:xfrm>
            <a:off x="6556452" y="4372859"/>
            <a:ext cx="573943" cy="141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4A2B3DAE-97B3-4993-B346-81DBDC10FFA7}"/>
              </a:ext>
            </a:extLst>
          </p:cNvPr>
          <p:cNvCxnSpPr>
            <a:cxnSpLocks/>
            <a:stCxn id="15" idx="3"/>
          </p:cNvCxnSpPr>
          <p:nvPr/>
        </p:nvCxnSpPr>
        <p:spPr>
          <a:xfrm>
            <a:off x="6556452" y="5453573"/>
            <a:ext cx="573943" cy="141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9C3C1E99-A11A-4E54-8056-ABA9A4D68306}"/>
              </a:ext>
            </a:extLst>
          </p:cNvPr>
          <p:cNvCxnSpPr>
            <a:cxnSpLocks/>
            <a:stCxn id="11" idx="3"/>
          </p:cNvCxnSpPr>
          <p:nvPr/>
        </p:nvCxnSpPr>
        <p:spPr>
          <a:xfrm>
            <a:off x="6556452" y="3251070"/>
            <a:ext cx="573943" cy="1755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E446852D-A8D4-4D41-B316-32E4234FEBC5}"/>
              </a:ext>
            </a:extLst>
          </p:cNvPr>
          <p:cNvSpPr txBox="1"/>
          <p:nvPr/>
        </p:nvSpPr>
        <p:spPr>
          <a:xfrm>
            <a:off x="1930239" y="3768875"/>
            <a:ext cx="447353" cy="499624"/>
          </a:xfrm>
          <a:prstGeom prst="rect">
            <a:avLst/>
          </a:prstGeom>
          <a:noFill/>
        </p:spPr>
        <p:txBody>
          <a:bodyPr wrap="square" rtlCol="0">
            <a:spAutoFit/>
          </a:bodyPr>
          <a:lstStyle/>
          <a:p>
            <a:pPr>
              <a:lnSpc>
                <a:spcPct val="150000"/>
              </a:lnSpc>
            </a:pPr>
            <a:r>
              <a:rPr lang="zh-CN" altLang="en-US" sz="2000" dirty="0">
                <a:solidFill>
                  <a:srgbClr val="00518E"/>
                </a:solidFill>
                <a:latin typeface="微软雅黑" panose="020B0503020204020204" pitchFamily="34" charset="-122"/>
                <a:ea typeface="微软雅黑" panose="020B0503020204020204" pitchFamily="34" charset="-122"/>
              </a:rPr>
              <a:t>写</a:t>
            </a:r>
            <a:endParaRPr lang="en-US" altLang="zh-CN" sz="2000" dirty="0">
              <a:solidFill>
                <a:srgbClr val="00518E"/>
              </a:solidFill>
              <a:latin typeface="微软雅黑" panose="020B0503020204020204" pitchFamily="34" charset="-122"/>
              <a:ea typeface="微软雅黑" panose="020B0503020204020204" pitchFamily="34" charset="-122"/>
            </a:endParaRPr>
          </a:p>
        </p:txBody>
      </p:sp>
      <p:sp>
        <p:nvSpPr>
          <p:cNvPr id="62" name="文本框 61">
            <a:extLst>
              <a:ext uri="{FF2B5EF4-FFF2-40B4-BE49-F238E27FC236}">
                <a16:creationId xmlns:a16="http://schemas.microsoft.com/office/drawing/2014/main" id="{A3B0B4A0-735E-47EC-9A4B-EBA78CBDCF27}"/>
              </a:ext>
            </a:extLst>
          </p:cNvPr>
          <p:cNvSpPr txBox="1"/>
          <p:nvPr/>
        </p:nvSpPr>
        <p:spPr>
          <a:xfrm>
            <a:off x="4216609" y="4756851"/>
            <a:ext cx="447353" cy="499624"/>
          </a:xfrm>
          <a:prstGeom prst="rect">
            <a:avLst/>
          </a:prstGeom>
          <a:noFill/>
        </p:spPr>
        <p:txBody>
          <a:bodyPr wrap="square" rtlCol="0">
            <a:spAutoFit/>
          </a:bodyPr>
          <a:lstStyle/>
          <a:p>
            <a:pPr>
              <a:lnSpc>
                <a:spcPct val="150000"/>
              </a:lnSpc>
            </a:pPr>
            <a:r>
              <a:rPr lang="zh-CN" altLang="en-US" sz="2000" dirty="0">
                <a:solidFill>
                  <a:srgbClr val="00518E"/>
                </a:solidFill>
                <a:latin typeface="微软雅黑" panose="020B0503020204020204" pitchFamily="34" charset="-122"/>
                <a:ea typeface="微软雅黑" panose="020B0503020204020204" pitchFamily="34" charset="-122"/>
              </a:rPr>
              <a:t>写</a:t>
            </a:r>
            <a:endParaRPr lang="en-US" altLang="zh-CN" sz="2000" dirty="0">
              <a:solidFill>
                <a:srgbClr val="00518E"/>
              </a:solidFill>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7268E5B4-9A3A-488F-A3B1-6828FD28A464}"/>
              </a:ext>
            </a:extLst>
          </p:cNvPr>
          <p:cNvSpPr txBox="1"/>
          <p:nvPr/>
        </p:nvSpPr>
        <p:spPr>
          <a:xfrm>
            <a:off x="4398495" y="3550726"/>
            <a:ext cx="447353" cy="499624"/>
          </a:xfrm>
          <a:prstGeom prst="rect">
            <a:avLst/>
          </a:prstGeom>
          <a:noFill/>
        </p:spPr>
        <p:txBody>
          <a:bodyPr wrap="square" rtlCol="0">
            <a:spAutoFit/>
          </a:bodyPr>
          <a:lstStyle/>
          <a:p>
            <a:pPr>
              <a:lnSpc>
                <a:spcPct val="150000"/>
              </a:lnSpc>
            </a:pPr>
            <a:r>
              <a:rPr lang="zh-CN" altLang="en-US" sz="2000" dirty="0">
                <a:solidFill>
                  <a:srgbClr val="00518E"/>
                </a:solidFill>
                <a:latin typeface="微软雅黑" panose="020B0503020204020204" pitchFamily="34" charset="-122"/>
                <a:ea typeface="微软雅黑" panose="020B0503020204020204" pitchFamily="34" charset="-122"/>
              </a:rPr>
              <a:t>写</a:t>
            </a:r>
            <a:endParaRPr lang="en-US" altLang="zh-CN" sz="2000" dirty="0">
              <a:solidFill>
                <a:srgbClr val="00518E"/>
              </a:solidFill>
              <a:latin typeface="微软雅黑" panose="020B0503020204020204" pitchFamily="34" charset="-122"/>
              <a:ea typeface="微软雅黑" panose="020B0503020204020204" pitchFamily="34" charset="-122"/>
            </a:endParaRPr>
          </a:p>
        </p:txBody>
      </p:sp>
      <p:sp>
        <p:nvSpPr>
          <p:cNvPr id="64" name="文本框 63">
            <a:extLst>
              <a:ext uri="{FF2B5EF4-FFF2-40B4-BE49-F238E27FC236}">
                <a16:creationId xmlns:a16="http://schemas.microsoft.com/office/drawing/2014/main" id="{7D271462-C65F-42C9-8962-99091B2C0D81}"/>
              </a:ext>
            </a:extLst>
          </p:cNvPr>
          <p:cNvSpPr txBox="1"/>
          <p:nvPr/>
        </p:nvSpPr>
        <p:spPr>
          <a:xfrm>
            <a:off x="2089193" y="2682363"/>
            <a:ext cx="447353" cy="499624"/>
          </a:xfrm>
          <a:prstGeom prst="rect">
            <a:avLst/>
          </a:prstGeom>
          <a:noFill/>
        </p:spPr>
        <p:txBody>
          <a:bodyPr wrap="square" rtlCol="0">
            <a:spAutoFit/>
          </a:bodyPr>
          <a:lstStyle/>
          <a:p>
            <a:pPr>
              <a:lnSpc>
                <a:spcPct val="150000"/>
              </a:lnSpc>
            </a:pPr>
            <a:r>
              <a:rPr lang="zh-CN" altLang="en-US" sz="2000" dirty="0">
                <a:solidFill>
                  <a:srgbClr val="00518E"/>
                </a:solidFill>
                <a:latin typeface="微软雅黑" panose="020B0503020204020204" pitchFamily="34" charset="-122"/>
                <a:ea typeface="微软雅黑" panose="020B0503020204020204" pitchFamily="34" charset="-122"/>
              </a:rPr>
              <a:t>玩</a:t>
            </a:r>
            <a:endParaRPr lang="en-US" altLang="zh-CN" sz="2000" dirty="0">
              <a:solidFill>
                <a:srgbClr val="00518E"/>
              </a:solidFill>
              <a:latin typeface="微软雅黑" panose="020B0503020204020204" pitchFamily="34" charset="-122"/>
              <a:ea typeface="微软雅黑" panose="020B0503020204020204" pitchFamily="34" charset="-122"/>
            </a:endParaRPr>
          </a:p>
        </p:txBody>
      </p:sp>
      <p:sp>
        <p:nvSpPr>
          <p:cNvPr id="65" name="文本框 64">
            <a:extLst>
              <a:ext uri="{FF2B5EF4-FFF2-40B4-BE49-F238E27FC236}">
                <a16:creationId xmlns:a16="http://schemas.microsoft.com/office/drawing/2014/main" id="{3BFEE4F5-9188-40A5-AF73-0156DA0EAB45}"/>
              </a:ext>
            </a:extLst>
          </p:cNvPr>
          <p:cNvSpPr txBox="1"/>
          <p:nvPr/>
        </p:nvSpPr>
        <p:spPr>
          <a:xfrm>
            <a:off x="4342154" y="2792879"/>
            <a:ext cx="447353" cy="499624"/>
          </a:xfrm>
          <a:prstGeom prst="rect">
            <a:avLst/>
          </a:prstGeom>
          <a:noFill/>
        </p:spPr>
        <p:txBody>
          <a:bodyPr wrap="square" rtlCol="0">
            <a:spAutoFit/>
          </a:bodyPr>
          <a:lstStyle/>
          <a:p>
            <a:pPr>
              <a:lnSpc>
                <a:spcPct val="150000"/>
              </a:lnSpc>
            </a:pPr>
            <a:r>
              <a:rPr lang="zh-CN" altLang="en-US" sz="2000" dirty="0">
                <a:solidFill>
                  <a:srgbClr val="00518E"/>
                </a:solidFill>
                <a:latin typeface="微软雅黑" panose="020B0503020204020204" pitchFamily="34" charset="-122"/>
                <a:ea typeface="微软雅黑" panose="020B0503020204020204" pitchFamily="34" charset="-122"/>
              </a:rPr>
              <a:t>玩</a:t>
            </a:r>
            <a:endParaRPr lang="en-US" altLang="zh-CN" sz="2000" dirty="0">
              <a:solidFill>
                <a:srgbClr val="00518E"/>
              </a:solidFill>
              <a:latin typeface="微软雅黑" panose="020B0503020204020204" pitchFamily="34" charset="-122"/>
              <a:ea typeface="微软雅黑" panose="020B0503020204020204" pitchFamily="34" charset="-122"/>
            </a:endParaRPr>
          </a:p>
        </p:txBody>
      </p:sp>
      <p:sp>
        <p:nvSpPr>
          <p:cNvPr id="66" name="文本框 65">
            <a:extLst>
              <a:ext uri="{FF2B5EF4-FFF2-40B4-BE49-F238E27FC236}">
                <a16:creationId xmlns:a16="http://schemas.microsoft.com/office/drawing/2014/main" id="{C5E3E7F0-0313-4020-AFB8-3E79F5C320D7}"/>
              </a:ext>
            </a:extLst>
          </p:cNvPr>
          <p:cNvSpPr txBox="1"/>
          <p:nvPr/>
        </p:nvSpPr>
        <p:spPr>
          <a:xfrm>
            <a:off x="9517978" y="2693615"/>
            <a:ext cx="447353" cy="499624"/>
          </a:xfrm>
          <a:prstGeom prst="rect">
            <a:avLst/>
          </a:prstGeom>
          <a:noFill/>
        </p:spPr>
        <p:txBody>
          <a:bodyPr wrap="square" rtlCol="0">
            <a:spAutoFit/>
          </a:bodyPr>
          <a:lstStyle/>
          <a:p>
            <a:pPr>
              <a:lnSpc>
                <a:spcPct val="150000"/>
              </a:lnSpc>
            </a:pPr>
            <a:r>
              <a:rPr lang="zh-CN" altLang="en-US" sz="2000" dirty="0">
                <a:solidFill>
                  <a:srgbClr val="00518E"/>
                </a:solidFill>
                <a:latin typeface="微软雅黑" panose="020B0503020204020204" pitchFamily="34" charset="-122"/>
                <a:ea typeface="微软雅黑" panose="020B0503020204020204" pitchFamily="34" charset="-122"/>
              </a:rPr>
              <a:t>玩</a:t>
            </a:r>
            <a:endParaRPr lang="en-US" altLang="zh-CN" sz="2000" dirty="0">
              <a:solidFill>
                <a:srgbClr val="00518E"/>
              </a:solidFill>
              <a:latin typeface="微软雅黑" panose="020B0503020204020204" pitchFamily="34" charset="-122"/>
              <a:ea typeface="微软雅黑" panose="020B0503020204020204" pitchFamily="34" charset="-122"/>
            </a:endParaRPr>
          </a:p>
        </p:txBody>
      </p:sp>
      <p:sp>
        <p:nvSpPr>
          <p:cNvPr id="68" name="文本框 67">
            <a:extLst>
              <a:ext uri="{FF2B5EF4-FFF2-40B4-BE49-F238E27FC236}">
                <a16:creationId xmlns:a16="http://schemas.microsoft.com/office/drawing/2014/main" id="{02221A6D-C7C1-4689-BE78-27B2DAE552C5}"/>
              </a:ext>
            </a:extLst>
          </p:cNvPr>
          <p:cNvSpPr txBox="1"/>
          <p:nvPr/>
        </p:nvSpPr>
        <p:spPr>
          <a:xfrm>
            <a:off x="2102592" y="2464583"/>
            <a:ext cx="549999" cy="377411"/>
          </a:xfrm>
          <a:prstGeom prst="rect">
            <a:avLst/>
          </a:prstGeom>
          <a:noFill/>
        </p:spPr>
        <p:txBody>
          <a:bodyPr wrap="square" rtlCol="0">
            <a:spAutoFit/>
          </a:bodyPr>
          <a:lstStyle/>
          <a:p>
            <a:pPr>
              <a:lnSpc>
                <a:spcPct val="150000"/>
              </a:lnSpc>
            </a:pPr>
            <a:r>
              <a:rPr lang="en-US" altLang="zh-CN" sz="1400" dirty="0">
                <a:solidFill>
                  <a:srgbClr val="FF0000"/>
                </a:solidFill>
                <a:latin typeface="微软雅黑" panose="020B0503020204020204" pitchFamily="34" charset="-122"/>
                <a:ea typeface="微软雅黑" panose="020B0503020204020204" pitchFamily="34" charset="-122"/>
              </a:rPr>
              <a:t>10</a:t>
            </a:r>
          </a:p>
        </p:txBody>
      </p:sp>
      <p:sp>
        <p:nvSpPr>
          <p:cNvPr id="69" name="文本框 68">
            <a:extLst>
              <a:ext uri="{FF2B5EF4-FFF2-40B4-BE49-F238E27FC236}">
                <a16:creationId xmlns:a16="http://schemas.microsoft.com/office/drawing/2014/main" id="{75DA2E4E-5C0B-49EA-AF09-7A96083D34C6}"/>
              </a:ext>
            </a:extLst>
          </p:cNvPr>
          <p:cNvSpPr txBox="1"/>
          <p:nvPr/>
        </p:nvSpPr>
        <p:spPr>
          <a:xfrm>
            <a:off x="4325367" y="2587771"/>
            <a:ext cx="549999" cy="377411"/>
          </a:xfrm>
          <a:prstGeom prst="rect">
            <a:avLst/>
          </a:prstGeom>
          <a:noFill/>
        </p:spPr>
        <p:txBody>
          <a:bodyPr wrap="square" rtlCol="0">
            <a:spAutoFit/>
          </a:bodyPr>
          <a:lstStyle/>
          <a:p>
            <a:pPr>
              <a:lnSpc>
                <a:spcPct val="150000"/>
              </a:lnSpc>
            </a:pPr>
            <a:r>
              <a:rPr lang="en-US" altLang="zh-CN" sz="1400" dirty="0">
                <a:solidFill>
                  <a:srgbClr val="FF0000"/>
                </a:solidFill>
                <a:latin typeface="微软雅黑" panose="020B0503020204020204" pitchFamily="34" charset="-122"/>
                <a:ea typeface="微软雅黑" panose="020B0503020204020204" pitchFamily="34" charset="-122"/>
              </a:rPr>
              <a:t>10</a:t>
            </a:r>
          </a:p>
        </p:txBody>
      </p:sp>
      <p:sp>
        <p:nvSpPr>
          <p:cNvPr id="70" name="文本框 69">
            <a:extLst>
              <a:ext uri="{FF2B5EF4-FFF2-40B4-BE49-F238E27FC236}">
                <a16:creationId xmlns:a16="http://schemas.microsoft.com/office/drawing/2014/main" id="{4790B8F5-D08D-465C-87F6-31AE818CE9BC}"/>
              </a:ext>
            </a:extLst>
          </p:cNvPr>
          <p:cNvSpPr txBox="1"/>
          <p:nvPr/>
        </p:nvSpPr>
        <p:spPr>
          <a:xfrm>
            <a:off x="4325367" y="3907270"/>
            <a:ext cx="549999" cy="377411"/>
          </a:xfrm>
          <a:prstGeom prst="rect">
            <a:avLst/>
          </a:prstGeom>
          <a:noFill/>
        </p:spPr>
        <p:txBody>
          <a:bodyPr wrap="square" rtlCol="0">
            <a:spAutoFit/>
          </a:bodyPr>
          <a:lstStyle/>
          <a:p>
            <a:pPr>
              <a:lnSpc>
                <a:spcPct val="150000"/>
              </a:lnSpc>
            </a:pPr>
            <a:r>
              <a:rPr lang="en-US" altLang="zh-CN" sz="1400" dirty="0">
                <a:solidFill>
                  <a:srgbClr val="FF0000"/>
                </a:solidFill>
                <a:latin typeface="微软雅黑" panose="020B0503020204020204" pitchFamily="34" charset="-122"/>
                <a:ea typeface="微软雅黑" panose="020B0503020204020204" pitchFamily="34" charset="-122"/>
              </a:rPr>
              <a:t>10</a:t>
            </a:r>
          </a:p>
        </p:txBody>
      </p:sp>
      <p:sp>
        <p:nvSpPr>
          <p:cNvPr id="75" name="文本框 74">
            <a:extLst>
              <a:ext uri="{FF2B5EF4-FFF2-40B4-BE49-F238E27FC236}">
                <a16:creationId xmlns:a16="http://schemas.microsoft.com/office/drawing/2014/main" id="{3C0DD93B-D56E-478A-9A7B-FB495E18B2F3}"/>
              </a:ext>
            </a:extLst>
          </p:cNvPr>
          <p:cNvSpPr txBox="1"/>
          <p:nvPr/>
        </p:nvSpPr>
        <p:spPr>
          <a:xfrm>
            <a:off x="1907070" y="4104888"/>
            <a:ext cx="549999" cy="377411"/>
          </a:xfrm>
          <a:prstGeom prst="rect">
            <a:avLst/>
          </a:prstGeom>
          <a:noFill/>
        </p:spPr>
        <p:txBody>
          <a:bodyPr wrap="square" rtlCol="0">
            <a:spAutoFit/>
          </a:bodyPr>
          <a:lstStyle/>
          <a:p>
            <a:pPr>
              <a:lnSpc>
                <a:spcPct val="150000"/>
              </a:lnSpc>
            </a:pPr>
            <a:r>
              <a:rPr lang="en-US" altLang="zh-CN" sz="1400" dirty="0">
                <a:solidFill>
                  <a:srgbClr val="FF0000"/>
                </a:solidFill>
                <a:latin typeface="微软雅黑" panose="020B0503020204020204" pitchFamily="34" charset="-122"/>
                <a:ea typeface="微软雅黑" panose="020B0503020204020204" pitchFamily="34" charset="-122"/>
              </a:rPr>
              <a:t>-5</a:t>
            </a:r>
          </a:p>
        </p:txBody>
      </p:sp>
      <p:sp>
        <p:nvSpPr>
          <p:cNvPr id="76" name="文本框 75">
            <a:extLst>
              <a:ext uri="{FF2B5EF4-FFF2-40B4-BE49-F238E27FC236}">
                <a16:creationId xmlns:a16="http://schemas.microsoft.com/office/drawing/2014/main" id="{2AE6071A-162F-4737-956F-3F7706EC1EB9}"/>
              </a:ext>
            </a:extLst>
          </p:cNvPr>
          <p:cNvSpPr txBox="1"/>
          <p:nvPr/>
        </p:nvSpPr>
        <p:spPr>
          <a:xfrm>
            <a:off x="4242810" y="5067769"/>
            <a:ext cx="549999" cy="377411"/>
          </a:xfrm>
          <a:prstGeom prst="rect">
            <a:avLst/>
          </a:prstGeom>
          <a:noFill/>
        </p:spPr>
        <p:txBody>
          <a:bodyPr wrap="square" rtlCol="0">
            <a:spAutoFit/>
          </a:bodyPr>
          <a:lstStyle/>
          <a:p>
            <a:pPr>
              <a:lnSpc>
                <a:spcPct val="150000"/>
              </a:lnSpc>
            </a:pPr>
            <a:r>
              <a:rPr lang="en-US" altLang="zh-CN" sz="1400" dirty="0">
                <a:solidFill>
                  <a:srgbClr val="FF0000"/>
                </a:solidFill>
                <a:latin typeface="微软雅黑" panose="020B0503020204020204" pitchFamily="34" charset="-122"/>
                <a:ea typeface="微软雅黑" panose="020B0503020204020204" pitchFamily="34" charset="-122"/>
              </a:rPr>
              <a:t>-5</a:t>
            </a:r>
          </a:p>
        </p:txBody>
      </p:sp>
      <p:sp>
        <p:nvSpPr>
          <p:cNvPr id="77" name="文本框 76">
            <a:extLst>
              <a:ext uri="{FF2B5EF4-FFF2-40B4-BE49-F238E27FC236}">
                <a16:creationId xmlns:a16="http://schemas.microsoft.com/office/drawing/2014/main" id="{B8BF7D8E-202B-428E-9CB6-BE997ABA0893}"/>
              </a:ext>
            </a:extLst>
          </p:cNvPr>
          <p:cNvSpPr txBox="1"/>
          <p:nvPr/>
        </p:nvSpPr>
        <p:spPr>
          <a:xfrm>
            <a:off x="4692180" y="3596351"/>
            <a:ext cx="549999" cy="377411"/>
          </a:xfrm>
          <a:prstGeom prst="rect">
            <a:avLst/>
          </a:prstGeom>
          <a:noFill/>
        </p:spPr>
        <p:txBody>
          <a:bodyPr wrap="square" rtlCol="0">
            <a:spAutoFit/>
          </a:bodyPr>
          <a:lstStyle/>
          <a:p>
            <a:pPr>
              <a:lnSpc>
                <a:spcPct val="150000"/>
              </a:lnSpc>
            </a:pPr>
            <a:r>
              <a:rPr lang="en-US" altLang="zh-CN" sz="1400" dirty="0">
                <a:solidFill>
                  <a:srgbClr val="FF0000"/>
                </a:solidFill>
                <a:latin typeface="微软雅黑" panose="020B0503020204020204" pitchFamily="34" charset="-122"/>
                <a:ea typeface="微软雅黑" panose="020B0503020204020204" pitchFamily="34" charset="-122"/>
              </a:rPr>
              <a:t>-5</a:t>
            </a:r>
          </a:p>
        </p:txBody>
      </p:sp>
      <p:sp>
        <p:nvSpPr>
          <p:cNvPr id="80" name="矩形: 圆角 79">
            <a:extLst>
              <a:ext uri="{FF2B5EF4-FFF2-40B4-BE49-F238E27FC236}">
                <a16:creationId xmlns:a16="http://schemas.microsoft.com/office/drawing/2014/main" id="{1E7C89AF-CD7E-4630-AC87-31F63D7EC451}"/>
              </a:ext>
            </a:extLst>
          </p:cNvPr>
          <p:cNvSpPr/>
          <p:nvPr/>
        </p:nvSpPr>
        <p:spPr>
          <a:xfrm>
            <a:off x="7542887" y="2736156"/>
            <a:ext cx="1818638" cy="8507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剩余天数：</a:t>
            </a:r>
            <a:r>
              <a:rPr lang="en-US" altLang="zh-CN" b="1" dirty="0">
                <a:latin typeface="微软雅黑" panose="020B0503020204020204" pitchFamily="34" charset="-122"/>
                <a:ea typeface="微软雅黑" panose="020B0503020204020204" pitchFamily="34" charset="-122"/>
              </a:rPr>
              <a:t>1</a:t>
            </a:r>
          </a:p>
          <a:p>
            <a:pPr algn="ctr"/>
            <a:r>
              <a:rPr lang="zh-CN" altLang="en-US" b="1" dirty="0">
                <a:latin typeface="微软雅黑" panose="020B0503020204020204" pitchFamily="34" charset="-122"/>
                <a:ea typeface="微软雅黑" panose="020B0503020204020204" pitchFamily="34" charset="-122"/>
              </a:rPr>
              <a:t>剩余作业：</a:t>
            </a:r>
            <a:r>
              <a:rPr lang="en-US" altLang="zh-CN" b="1" dirty="0">
                <a:latin typeface="微软雅黑" panose="020B0503020204020204" pitchFamily="34" charset="-122"/>
                <a:ea typeface="微软雅黑" panose="020B0503020204020204" pitchFamily="34" charset="-122"/>
              </a:rPr>
              <a:t>1</a:t>
            </a:r>
            <a:endParaRPr lang="zh-CN" altLang="en-US" b="1" dirty="0">
              <a:latin typeface="微软雅黑" panose="020B0503020204020204" pitchFamily="34" charset="-122"/>
              <a:ea typeface="微软雅黑" panose="020B0503020204020204" pitchFamily="34" charset="-122"/>
            </a:endParaRPr>
          </a:p>
        </p:txBody>
      </p:sp>
      <p:cxnSp>
        <p:nvCxnSpPr>
          <p:cNvPr id="81" name="直接箭头连接符 80">
            <a:extLst>
              <a:ext uri="{FF2B5EF4-FFF2-40B4-BE49-F238E27FC236}">
                <a16:creationId xmlns:a16="http://schemas.microsoft.com/office/drawing/2014/main" id="{845FDC62-C7E0-46D1-B7DE-6124DBD50D2B}"/>
              </a:ext>
            </a:extLst>
          </p:cNvPr>
          <p:cNvCxnSpPr>
            <a:cxnSpLocks/>
            <a:stCxn id="80" idx="3"/>
            <a:endCxn id="85" idx="1"/>
          </p:cNvCxnSpPr>
          <p:nvPr/>
        </p:nvCxnSpPr>
        <p:spPr>
          <a:xfrm>
            <a:off x="9361525" y="3161541"/>
            <a:ext cx="848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8CE6E559-73C9-476E-9C01-867406B0A670}"/>
              </a:ext>
            </a:extLst>
          </p:cNvPr>
          <p:cNvCxnSpPr>
            <a:cxnSpLocks/>
            <a:stCxn id="80" idx="3"/>
            <a:endCxn id="86" idx="1"/>
          </p:cNvCxnSpPr>
          <p:nvPr/>
        </p:nvCxnSpPr>
        <p:spPr>
          <a:xfrm>
            <a:off x="9361525" y="3161541"/>
            <a:ext cx="848883" cy="1064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矩形: 圆角 84">
            <a:extLst>
              <a:ext uri="{FF2B5EF4-FFF2-40B4-BE49-F238E27FC236}">
                <a16:creationId xmlns:a16="http://schemas.microsoft.com/office/drawing/2014/main" id="{46D92051-A9AD-46B1-BD39-9F8197DED00C}"/>
              </a:ext>
            </a:extLst>
          </p:cNvPr>
          <p:cNvSpPr/>
          <p:nvPr/>
        </p:nvSpPr>
        <p:spPr>
          <a:xfrm>
            <a:off x="10210408" y="2736156"/>
            <a:ext cx="1818638" cy="8507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剩余天数：</a:t>
            </a:r>
            <a:r>
              <a:rPr lang="en-US" altLang="zh-CN" b="1" dirty="0">
                <a:latin typeface="微软雅黑" panose="020B0503020204020204" pitchFamily="34" charset="-122"/>
                <a:ea typeface="微软雅黑" panose="020B0503020204020204" pitchFamily="34" charset="-122"/>
              </a:rPr>
              <a:t>0</a:t>
            </a:r>
          </a:p>
          <a:p>
            <a:pPr algn="ctr"/>
            <a:r>
              <a:rPr lang="zh-CN" altLang="en-US" b="1" dirty="0">
                <a:latin typeface="微软雅黑" panose="020B0503020204020204" pitchFamily="34" charset="-122"/>
                <a:ea typeface="微软雅黑" panose="020B0503020204020204" pitchFamily="34" charset="-122"/>
              </a:rPr>
              <a:t>剩余作业：</a:t>
            </a:r>
            <a:r>
              <a:rPr lang="en-US" altLang="zh-CN" b="1" dirty="0">
                <a:latin typeface="微软雅黑" panose="020B0503020204020204" pitchFamily="34" charset="-122"/>
                <a:ea typeface="微软雅黑" panose="020B0503020204020204" pitchFamily="34" charset="-122"/>
              </a:rPr>
              <a:t>1</a:t>
            </a:r>
            <a:endParaRPr lang="zh-CN" altLang="en-US" b="1" dirty="0">
              <a:latin typeface="微软雅黑" panose="020B0503020204020204" pitchFamily="34" charset="-122"/>
              <a:ea typeface="微软雅黑" panose="020B0503020204020204" pitchFamily="34" charset="-122"/>
            </a:endParaRPr>
          </a:p>
        </p:txBody>
      </p:sp>
      <p:sp>
        <p:nvSpPr>
          <p:cNvPr id="86" name="矩形: 圆角 85">
            <a:extLst>
              <a:ext uri="{FF2B5EF4-FFF2-40B4-BE49-F238E27FC236}">
                <a16:creationId xmlns:a16="http://schemas.microsoft.com/office/drawing/2014/main" id="{CEBF26E1-9DAD-4D53-B34B-FFB6A90DD8A3}"/>
              </a:ext>
            </a:extLst>
          </p:cNvPr>
          <p:cNvSpPr/>
          <p:nvPr/>
        </p:nvSpPr>
        <p:spPr>
          <a:xfrm>
            <a:off x="10210408" y="3800538"/>
            <a:ext cx="1818638" cy="8507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剩余天数：</a:t>
            </a:r>
            <a:r>
              <a:rPr lang="en-US" altLang="zh-CN" b="1" dirty="0">
                <a:latin typeface="微软雅黑" panose="020B0503020204020204" pitchFamily="34" charset="-122"/>
                <a:ea typeface="微软雅黑" panose="020B0503020204020204" pitchFamily="34" charset="-122"/>
              </a:rPr>
              <a:t>0</a:t>
            </a:r>
          </a:p>
          <a:p>
            <a:pPr algn="ctr"/>
            <a:r>
              <a:rPr lang="zh-CN" altLang="en-US" b="1" dirty="0">
                <a:latin typeface="微软雅黑" panose="020B0503020204020204" pitchFamily="34" charset="-122"/>
                <a:ea typeface="微软雅黑" panose="020B0503020204020204" pitchFamily="34" charset="-122"/>
              </a:rPr>
              <a:t>剩余作业：</a:t>
            </a:r>
            <a:r>
              <a:rPr lang="en-US" altLang="zh-CN" b="1" dirty="0">
                <a:latin typeface="微软雅黑" panose="020B0503020204020204" pitchFamily="34" charset="-122"/>
                <a:ea typeface="微软雅黑" panose="020B0503020204020204" pitchFamily="34" charset="-122"/>
              </a:rPr>
              <a:t>0</a:t>
            </a:r>
            <a:endParaRPr lang="zh-CN" altLang="en-US" b="1" dirty="0">
              <a:latin typeface="微软雅黑" panose="020B0503020204020204" pitchFamily="34" charset="-122"/>
              <a:ea typeface="微软雅黑" panose="020B0503020204020204" pitchFamily="34" charset="-122"/>
            </a:endParaRPr>
          </a:p>
        </p:txBody>
      </p:sp>
      <p:sp>
        <p:nvSpPr>
          <p:cNvPr id="89" name="文本框 88">
            <a:extLst>
              <a:ext uri="{FF2B5EF4-FFF2-40B4-BE49-F238E27FC236}">
                <a16:creationId xmlns:a16="http://schemas.microsoft.com/office/drawing/2014/main" id="{21AFA2A1-EDE8-44E9-B362-4582D00B8A96}"/>
              </a:ext>
            </a:extLst>
          </p:cNvPr>
          <p:cNvSpPr txBox="1"/>
          <p:nvPr/>
        </p:nvSpPr>
        <p:spPr>
          <a:xfrm>
            <a:off x="9388047" y="3550726"/>
            <a:ext cx="447353" cy="499624"/>
          </a:xfrm>
          <a:prstGeom prst="rect">
            <a:avLst/>
          </a:prstGeom>
          <a:noFill/>
        </p:spPr>
        <p:txBody>
          <a:bodyPr wrap="square" rtlCol="0">
            <a:spAutoFit/>
          </a:bodyPr>
          <a:lstStyle/>
          <a:p>
            <a:pPr>
              <a:lnSpc>
                <a:spcPct val="150000"/>
              </a:lnSpc>
            </a:pPr>
            <a:r>
              <a:rPr lang="zh-CN" altLang="en-US" sz="2000" dirty="0">
                <a:solidFill>
                  <a:srgbClr val="00518E"/>
                </a:solidFill>
                <a:latin typeface="微软雅黑" panose="020B0503020204020204" pitchFamily="34" charset="-122"/>
                <a:ea typeface="微软雅黑" panose="020B0503020204020204" pitchFamily="34" charset="-122"/>
              </a:rPr>
              <a:t>写</a:t>
            </a:r>
            <a:endParaRPr lang="en-US" altLang="zh-CN" sz="2000" dirty="0">
              <a:solidFill>
                <a:srgbClr val="00518E"/>
              </a:solidFill>
              <a:latin typeface="微软雅黑" panose="020B0503020204020204" pitchFamily="34" charset="-122"/>
              <a:ea typeface="微软雅黑" panose="020B0503020204020204" pitchFamily="34" charset="-122"/>
            </a:endParaRPr>
          </a:p>
        </p:txBody>
      </p:sp>
      <p:sp>
        <p:nvSpPr>
          <p:cNvPr id="90" name="文本框 89">
            <a:extLst>
              <a:ext uri="{FF2B5EF4-FFF2-40B4-BE49-F238E27FC236}">
                <a16:creationId xmlns:a16="http://schemas.microsoft.com/office/drawing/2014/main" id="{05BFBFCD-07A8-485B-BCE0-C5A6500EA9FC}"/>
              </a:ext>
            </a:extLst>
          </p:cNvPr>
          <p:cNvSpPr txBox="1"/>
          <p:nvPr/>
        </p:nvSpPr>
        <p:spPr>
          <a:xfrm>
            <a:off x="9415332" y="3936298"/>
            <a:ext cx="549999" cy="377411"/>
          </a:xfrm>
          <a:prstGeom prst="rect">
            <a:avLst/>
          </a:prstGeom>
          <a:noFill/>
        </p:spPr>
        <p:txBody>
          <a:bodyPr wrap="square" rtlCol="0">
            <a:spAutoFit/>
          </a:bodyPr>
          <a:lstStyle/>
          <a:p>
            <a:pPr>
              <a:lnSpc>
                <a:spcPct val="150000"/>
              </a:lnSpc>
            </a:pPr>
            <a:r>
              <a:rPr lang="en-US" altLang="zh-CN" sz="1400" dirty="0">
                <a:solidFill>
                  <a:srgbClr val="FF0000"/>
                </a:solidFill>
                <a:latin typeface="微软雅黑" panose="020B0503020204020204" pitchFamily="34" charset="-122"/>
                <a:ea typeface="微软雅黑" panose="020B0503020204020204" pitchFamily="34" charset="-122"/>
              </a:rPr>
              <a:t>-5</a:t>
            </a:r>
          </a:p>
        </p:txBody>
      </p:sp>
      <p:sp>
        <p:nvSpPr>
          <p:cNvPr id="91" name="文本框 90">
            <a:extLst>
              <a:ext uri="{FF2B5EF4-FFF2-40B4-BE49-F238E27FC236}">
                <a16:creationId xmlns:a16="http://schemas.microsoft.com/office/drawing/2014/main" id="{E7A81849-9D8F-4875-B0A2-A707F1F1F8FB}"/>
              </a:ext>
            </a:extLst>
          </p:cNvPr>
          <p:cNvSpPr txBox="1"/>
          <p:nvPr/>
        </p:nvSpPr>
        <p:spPr>
          <a:xfrm>
            <a:off x="9095680" y="2411094"/>
            <a:ext cx="1739302" cy="377411"/>
          </a:xfrm>
          <a:prstGeom prst="rect">
            <a:avLst/>
          </a:prstGeom>
          <a:noFill/>
        </p:spPr>
        <p:txBody>
          <a:bodyPr wrap="square" rtlCol="0">
            <a:spAutoFit/>
          </a:bodyPr>
          <a:lstStyle/>
          <a:p>
            <a:pPr algn="ctr">
              <a:lnSpc>
                <a:spcPct val="150000"/>
              </a:lnSpc>
            </a:pPr>
            <a:r>
              <a:rPr lang="en-US" altLang="zh-CN" sz="1400" dirty="0">
                <a:solidFill>
                  <a:srgbClr val="FF0000"/>
                </a:solidFill>
                <a:latin typeface="微软雅黑" panose="020B0503020204020204" pitchFamily="34" charset="-122"/>
                <a:ea typeface="微软雅黑" panose="020B0503020204020204" pitchFamily="34" charset="-122"/>
              </a:rPr>
              <a:t>-1000+10 =-990</a:t>
            </a:r>
          </a:p>
        </p:txBody>
      </p:sp>
    </p:spTree>
    <p:custDataLst>
      <p:tags r:id="rId1"/>
    </p:custDataLst>
    <p:extLst>
      <p:ext uri="{BB962C8B-B14F-4D97-AF65-F5344CB8AC3E}">
        <p14:creationId xmlns:p14="http://schemas.microsoft.com/office/powerpoint/2010/main" val="18027188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8872DC4D-9C92-43C4-8F84-89B5BE6C72F9}"/>
              </a:ext>
            </a:extLst>
          </p:cNvPr>
          <p:cNvSpPr>
            <a:spLocks noChangeArrowheads="1"/>
          </p:cNvSpPr>
          <p:nvPr>
            <p:custDataLst>
              <p:tags r:id="rId2"/>
            </p:custDataLst>
          </p:nvPr>
        </p:nvSpPr>
        <p:spPr bwMode="auto">
          <a:xfrm>
            <a:off x="586196" y="502958"/>
            <a:ext cx="517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马尔可夫序列决策过程</a:t>
            </a:r>
          </a:p>
        </p:txBody>
      </p:sp>
      <p:sp>
        <p:nvSpPr>
          <p:cNvPr id="24" name="矩形 23">
            <a:extLst>
              <a:ext uri="{FF2B5EF4-FFF2-40B4-BE49-F238E27FC236}">
                <a16:creationId xmlns:a16="http://schemas.microsoft.com/office/drawing/2014/main" id="{9210D31E-44EE-4DB7-9015-B0DE6C46D074}"/>
              </a:ext>
            </a:extLst>
          </p:cNvPr>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 name="矩形 27">
            <a:extLst>
              <a:ext uri="{FF2B5EF4-FFF2-40B4-BE49-F238E27FC236}">
                <a16:creationId xmlns:a16="http://schemas.microsoft.com/office/drawing/2014/main" id="{026E257F-73E5-4D82-AC5F-DDEFE0A3EE60}"/>
              </a:ext>
            </a:extLst>
          </p:cNvPr>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 name="矩形 28">
            <a:extLst>
              <a:ext uri="{FF2B5EF4-FFF2-40B4-BE49-F238E27FC236}">
                <a16:creationId xmlns:a16="http://schemas.microsoft.com/office/drawing/2014/main" id="{E7AB470C-500A-4B7C-9181-7A20CAFCDC41}"/>
              </a:ext>
            </a:extLst>
          </p:cNvPr>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4" name="文本框 13">
            <a:extLst>
              <a:ext uri="{FF2B5EF4-FFF2-40B4-BE49-F238E27FC236}">
                <a16:creationId xmlns:a16="http://schemas.microsoft.com/office/drawing/2014/main" id="{A9DC48D5-DBD1-439F-B511-D4BDC4CE2DE8}"/>
              </a:ext>
            </a:extLst>
          </p:cNvPr>
          <p:cNvSpPr txBox="1"/>
          <p:nvPr/>
        </p:nvSpPr>
        <p:spPr>
          <a:xfrm>
            <a:off x="0" y="979043"/>
            <a:ext cx="11784850" cy="662554"/>
          </a:xfrm>
          <a:prstGeom prst="rect">
            <a:avLst/>
          </a:prstGeom>
          <a:noFill/>
        </p:spPr>
        <p:txBody>
          <a:bodyPr wrap="square" rtlCol="0">
            <a:spAutoFit/>
          </a:bodyPr>
          <a:lstStyle/>
          <a:p>
            <a:pPr marL="914400" lvl="1" indent="-457200">
              <a:lnSpc>
                <a:spcPct val="150000"/>
              </a:lnSpc>
              <a:buFont typeface="Wingdings" panose="05000000000000000000" pitchFamily="2" charset="2"/>
              <a:buChar char="u"/>
            </a:pP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马尔科夫过程：写作业的例子</a:t>
            </a:r>
            <a:endPar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7C33903D-D01A-4D8D-B04A-8F3809B42944}"/>
              </a:ext>
            </a:extLst>
          </p:cNvPr>
          <p:cNvSpPr txBox="1"/>
          <p:nvPr/>
        </p:nvSpPr>
        <p:spPr>
          <a:xfrm>
            <a:off x="528636" y="1867870"/>
            <a:ext cx="10728644" cy="499624"/>
          </a:xfrm>
          <a:prstGeom prst="rect">
            <a:avLst/>
          </a:prstGeom>
          <a:noFill/>
        </p:spPr>
        <p:txBody>
          <a:bodyPr wrap="square" rtlCol="0">
            <a:spAutoFit/>
          </a:bodyPr>
          <a:lstStyle/>
          <a:p>
            <a:pPr>
              <a:lnSpc>
                <a:spcPct val="150000"/>
              </a:lnSpc>
            </a:pPr>
            <a:r>
              <a:rPr lang="zh-CN" altLang="en-US" sz="2000" dirty="0">
                <a:solidFill>
                  <a:srgbClr val="FF0000"/>
                </a:solidFill>
                <a:latin typeface="微软雅黑" panose="020B0503020204020204" pitchFamily="34" charset="-122"/>
                <a:ea typeface="微软雅黑" panose="020B0503020204020204" pitchFamily="34" charset="-122"/>
              </a:rPr>
              <a:t>强化学习是如何做到</a:t>
            </a:r>
            <a:r>
              <a:rPr lang="zh-CN" altLang="en-US" sz="2000" b="1" dirty="0">
                <a:solidFill>
                  <a:srgbClr val="FF0000"/>
                </a:solidFill>
                <a:latin typeface="微软雅黑" panose="020B0503020204020204" pitchFamily="34" charset="-122"/>
                <a:ea typeface="微软雅黑" panose="020B0503020204020204" pitchFamily="34" charset="-122"/>
              </a:rPr>
              <a:t>“远视”</a:t>
            </a:r>
            <a:r>
              <a:rPr lang="zh-CN" altLang="en-US" sz="2000" dirty="0">
                <a:solidFill>
                  <a:srgbClr val="FF0000"/>
                </a:solidFill>
                <a:latin typeface="微软雅黑" panose="020B0503020204020204" pitchFamily="34" charset="-122"/>
                <a:ea typeface="微软雅黑" panose="020B0503020204020204" pitchFamily="34" charset="-122"/>
              </a:rPr>
              <a:t>的呢？</a:t>
            </a:r>
            <a:r>
              <a:rPr lang="zh-CN" altLang="en-US" sz="2000" dirty="0">
                <a:solidFill>
                  <a:srgbClr val="00518E"/>
                </a:solidFill>
                <a:latin typeface="微软雅黑" panose="020B0503020204020204" pitchFamily="34" charset="-122"/>
                <a:ea typeface="微软雅黑" panose="020B0503020204020204" pitchFamily="34" charset="-122"/>
              </a:rPr>
              <a:t>在算法迭代中，强化学习在自己的逻辑中逐渐建立了下表：</a:t>
            </a:r>
          </a:p>
        </p:txBody>
      </p:sp>
      <p:graphicFrame>
        <p:nvGraphicFramePr>
          <p:cNvPr id="2" name="表格 1">
            <a:extLst>
              <a:ext uri="{FF2B5EF4-FFF2-40B4-BE49-F238E27FC236}">
                <a16:creationId xmlns:a16="http://schemas.microsoft.com/office/drawing/2014/main" id="{F2A8BAE6-A2FF-4D87-BA93-A8F4E3D4CF80}"/>
              </a:ext>
            </a:extLst>
          </p:cNvPr>
          <p:cNvGraphicFramePr>
            <a:graphicFrameLocks noGrp="1"/>
          </p:cNvGraphicFramePr>
          <p:nvPr>
            <p:extLst>
              <p:ext uri="{D42A27DB-BD31-4B8C-83A1-F6EECF244321}">
                <p14:modId xmlns:p14="http://schemas.microsoft.com/office/powerpoint/2010/main" val="3521823115"/>
              </p:ext>
            </p:extLst>
          </p:nvPr>
        </p:nvGraphicFramePr>
        <p:xfrm>
          <a:off x="2430780" y="2707427"/>
          <a:ext cx="7330440" cy="3566160"/>
        </p:xfrm>
        <a:graphic>
          <a:graphicData uri="http://schemas.openxmlformats.org/drawingml/2006/table">
            <a:tbl>
              <a:tblPr/>
              <a:tblGrid>
                <a:gridCol w="3665220">
                  <a:extLst>
                    <a:ext uri="{9D8B030D-6E8A-4147-A177-3AD203B41FA5}">
                      <a16:colId xmlns:a16="http://schemas.microsoft.com/office/drawing/2014/main" val="2640981360"/>
                    </a:ext>
                  </a:extLst>
                </a:gridCol>
                <a:gridCol w="3665220">
                  <a:extLst>
                    <a:ext uri="{9D8B030D-6E8A-4147-A177-3AD203B41FA5}">
                      <a16:colId xmlns:a16="http://schemas.microsoft.com/office/drawing/2014/main" val="3138631786"/>
                    </a:ext>
                  </a:extLst>
                </a:gridCol>
              </a:tblGrid>
              <a:tr h="0">
                <a:tc>
                  <a:txBody>
                    <a:bodyPr/>
                    <a:lstStyle/>
                    <a:p>
                      <a:pPr algn="ctr" fontAlgn="ctr" latinLnBrk="0"/>
                      <a:r>
                        <a:rPr lang="en-US" altLang="zh-CN" b="1">
                          <a:solidFill>
                            <a:srgbClr val="4F4F4F"/>
                          </a:solidFill>
                          <a:effectLst/>
                          <a:latin typeface="微软雅黑" panose="020B0503020204020204" pitchFamily="34" charset="-122"/>
                          <a:ea typeface="微软雅黑" panose="020B0503020204020204" pitchFamily="34" charset="-122"/>
                        </a:rPr>
                        <a:t>(</a:t>
                      </a:r>
                      <a:r>
                        <a:rPr lang="zh-CN" altLang="en-US" b="1">
                          <a:solidFill>
                            <a:srgbClr val="4F4F4F"/>
                          </a:solidFill>
                          <a:effectLst/>
                          <a:latin typeface="微软雅黑" panose="020B0503020204020204" pitchFamily="34" charset="-122"/>
                          <a:ea typeface="微软雅黑" panose="020B0503020204020204" pitchFamily="34" charset="-122"/>
                        </a:rPr>
                        <a:t>寒假剩余天数</a:t>
                      </a:r>
                      <a:r>
                        <a:rPr lang="en-US" altLang="zh-CN" b="1">
                          <a:solidFill>
                            <a:srgbClr val="4F4F4F"/>
                          </a:solidFill>
                          <a:effectLst/>
                          <a:latin typeface="微软雅黑" panose="020B0503020204020204" pitchFamily="34" charset="-122"/>
                          <a:ea typeface="微软雅黑" panose="020B0503020204020204" pitchFamily="34" charset="-122"/>
                        </a:rPr>
                        <a:t>, </a:t>
                      </a:r>
                      <a:r>
                        <a:rPr lang="zh-CN" altLang="en-US" b="1">
                          <a:solidFill>
                            <a:srgbClr val="4F4F4F"/>
                          </a:solidFill>
                          <a:effectLst/>
                          <a:latin typeface="微软雅黑" panose="020B0503020204020204" pitchFamily="34" charset="-122"/>
                          <a:ea typeface="微软雅黑" panose="020B0503020204020204" pitchFamily="34" charset="-122"/>
                        </a:rPr>
                        <a:t>剩余作业量</a:t>
                      </a:r>
                      <a:r>
                        <a:rPr lang="en-US" altLang="zh-CN" b="1">
                          <a:solidFill>
                            <a:srgbClr val="4F4F4F"/>
                          </a:solidFill>
                          <a:effectLst/>
                          <a:latin typeface="微软雅黑" panose="020B0503020204020204" pitchFamily="34" charset="-122"/>
                          <a:ea typeface="微软雅黑" panose="020B0503020204020204" pitchFamily="34" charset="-122"/>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FF3F5"/>
                    </a:solidFill>
                  </a:tcPr>
                </a:tc>
                <a:tc>
                  <a:txBody>
                    <a:bodyPr/>
                    <a:lstStyle/>
                    <a:p>
                      <a:pPr algn="ctr" fontAlgn="ctr" latinLnBrk="0"/>
                      <a:r>
                        <a:rPr lang="zh-CN" altLang="en-US" b="1">
                          <a:solidFill>
                            <a:srgbClr val="4F4F4F"/>
                          </a:solidFill>
                          <a:effectLst/>
                          <a:latin typeface="微软雅黑" panose="020B0503020204020204" pitchFamily="34" charset="-122"/>
                          <a:ea typeface="微软雅黑" panose="020B0503020204020204" pitchFamily="34" charset="-122"/>
                        </a:rPr>
                        <a:t>写作业还是玩游戏</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FF3F5"/>
                    </a:solidFill>
                  </a:tcPr>
                </a:tc>
                <a:extLst>
                  <a:ext uri="{0D108BD9-81ED-4DB2-BD59-A6C34878D82A}">
                    <a16:rowId xmlns:a16="http://schemas.microsoft.com/office/drawing/2014/main" val="4188683028"/>
                  </a:ext>
                </a:extLst>
              </a:tr>
              <a:tr h="0">
                <a:tc>
                  <a:txBody>
                    <a:bodyPr/>
                    <a:lstStyle/>
                    <a:p>
                      <a:pPr algn="ctr" fontAlgn="ctr" latinLnBrk="0"/>
                      <a:r>
                        <a:rPr lang="en-US" altLang="zh-CN" b="0">
                          <a:solidFill>
                            <a:srgbClr val="4F4F4F"/>
                          </a:solidFill>
                          <a:effectLst/>
                          <a:latin typeface="微软雅黑" panose="020B0503020204020204" pitchFamily="34" charset="-122"/>
                          <a:ea typeface="微软雅黑" panose="020B0503020204020204" pitchFamily="34" charset="-122"/>
                        </a:rPr>
                        <a:t>(20, 10)</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ctr" fontAlgn="ctr" latinLnBrk="0"/>
                      <a:r>
                        <a:rPr lang="zh-CN" altLang="en-US" b="0">
                          <a:solidFill>
                            <a:srgbClr val="4F4F4F"/>
                          </a:solidFill>
                          <a:effectLst/>
                          <a:latin typeface="微软雅黑" panose="020B0503020204020204" pitchFamily="34" charset="-122"/>
                          <a:ea typeface="微软雅黑" panose="020B0503020204020204" pitchFamily="34" charset="-122"/>
                        </a:rPr>
                        <a:t>建议玩游戏</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689294216"/>
                  </a:ext>
                </a:extLst>
              </a:tr>
              <a:tr h="0">
                <a:tc>
                  <a:txBody>
                    <a:bodyPr/>
                    <a:lstStyle/>
                    <a:p>
                      <a:pPr algn="ctr" fontAlgn="ctr" latinLnBrk="0"/>
                      <a:r>
                        <a:rPr lang="en-US" altLang="zh-CN" b="0">
                          <a:solidFill>
                            <a:srgbClr val="4F4F4F"/>
                          </a:solidFill>
                          <a:effectLst/>
                          <a:latin typeface="微软雅黑" panose="020B0503020204020204" pitchFamily="34" charset="-122"/>
                          <a:ea typeface="微软雅黑" panose="020B0503020204020204" pitchFamily="34" charset="-122"/>
                        </a:rPr>
                        <a:t>(19, 10)</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ctr" fontAlgn="ctr" latinLnBrk="0"/>
                      <a:r>
                        <a:rPr lang="zh-CN" altLang="en-US" b="0">
                          <a:solidFill>
                            <a:srgbClr val="4F4F4F"/>
                          </a:solidFill>
                          <a:effectLst/>
                          <a:latin typeface="微软雅黑" panose="020B0503020204020204" pitchFamily="34" charset="-122"/>
                          <a:ea typeface="微软雅黑" panose="020B0503020204020204" pitchFamily="34" charset="-122"/>
                        </a:rPr>
                        <a:t>建议玩游戏</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3464378875"/>
                  </a:ext>
                </a:extLst>
              </a:tr>
              <a:tr h="0">
                <a:tc>
                  <a:txBody>
                    <a:bodyPr/>
                    <a:lstStyle/>
                    <a:p>
                      <a:pPr algn="ctr" fontAlgn="ctr" latinLnBrk="0"/>
                      <a:r>
                        <a:rPr lang="en-US" altLang="zh-CN" b="0">
                          <a:solidFill>
                            <a:srgbClr val="4F4F4F"/>
                          </a:solidFill>
                          <a:effectLst/>
                          <a:latin typeface="微软雅黑" panose="020B0503020204020204" pitchFamily="34" charset="-122"/>
                          <a:ea typeface="微软雅黑" panose="020B0503020204020204" pitchFamily="34" charset="-122"/>
                        </a:rPr>
                        <a:t>(18, 10)</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ctr" fontAlgn="ctr" latinLnBrk="0"/>
                      <a:r>
                        <a:rPr lang="zh-CN" altLang="en-US" b="0">
                          <a:solidFill>
                            <a:srgbClr val="4F4F4F"/>
                          </a:solidFill>
                          <a:effectLst/>
                          <a:latin typeface="微软雅黑" panose="020B0503020204020204" pitchFamily="34" charset="-122"/>
                          <a:ea typeface="微软雅黑" panose="020B0503020204020204" pitchFamily="34" charset="-122"/>
                        </a:rPr>
                        <a:t>建议玩游戏</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265585929"/>
                  </a:ext>
                </a:extLst>
              </a:tr>
              <a:tr h="0">
                <a:tc>
                  <a:txBody>
                    <a:bodyPr/>
                    <a:lstStyle/>
                    <a:p>
                      <a:pPr algn="ctr" fontAlgn="ctr" latinLnBrk="0"/>
                      <a:r>
                        <a:rPr lang="en-US" altLang="zh-CN" b="0">
                          <a:solidFill>
                            <a:srgbClr val="4F4F4F"/>
                          </a:solidFill>
                          <a:effectLst/>
                          <a:latin typeface="微软雅黑" panose="020B0503020204020204" pitchFamily="34" charset="-122"/>
                          <a:ea typeface="微软雅黑" panose="020B0503020204020204" pitchFamily="34" charset="-122"/>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ctr" fontAlgn="ctr" latinLnBrk="0"/>
                      <a:r>
                        <a:rPr lang="en-US" altLang="zh-CN" b="0">
                          <a:solidFill>
                            <a:srgbClr val="4F4F4F"/>
                          </a:solidFill>
                          <a:effectLst/>
                          <a:latin typeface="微软雅黑" panose="020B0503020204020204" pitchFamily="34" charset="-122"/>
                          <a:ea typeface="微软雅黑" panose="020B0503020204020204" pitchFamily="34" charset="-122"/>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1455193548"/>
                  </a:ext>
                </a:extLst>
              </a:tr>
              <a:tr h="0">
                <a:tc>
                  <a:txBody>
                    <a:bodyPr/>
                    <a:lstStyle/>
                    <a:p>
                      <a:pPr algn="ctr" fontAlgn="ctr" latinLnBrk="0"/>
                      <a:r>
                        <a:rPr lang="en-US" altLang="zh-CN" b="0" dirty="0">
                          <a:solidFill>
                            <a:srgbClr val="4F4F4F"/>
                          </a:solidFill>
                          <a:effectLst/>
                          <a:latin typeface="微软雅黑" panose="020B0503020204020204" pitchFamily="34" charset="-122"/>
                          <a:ea typeface="微软雅黑" panose="020B0503020204020204" pitchFamily="34" charset="-122"/>
                        </a:rPr>
                        <a:t>(19, 9)</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ctr" fontAlgn="ctr" latinLnBrk="0"/>
                      <a:r>
                        <a:rPr lang="zh-CN" altLang="en-US" b="0">
                          <a:solidFill>
                            <a:srgbClr val="4F4F4F"/>
                          </a:solidFill>
                          <a:effectLst/>
                          <a:latin typeface="微软雅黑" panose="020B0503020204020204" pitchFamily="34" charset="-122"/>
                          <a:ea typeface="微软雅黑" panose="020B0503020204020204" pitchFamily="34" charset="-122"/>
                        </a:rPr>
                        <a:t>建议写作业</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7108067"/>
                  </a:ext>
                </a:extLst>
              </a:tr>
              <a:tr h="0">
                <a:tc>
                  <a:txBody>
                    <a:bodyPr/>
                    <a:lstStyle/>
                    <a:p>
                      <a:pPr algn="ctr" fontAlgn="ctr" latinLnBrk="0"/>
                      <a:r>
                        <a:rPr lang="en-US" altLang="zh-CN" b="0">
                          <a:solidFill>
                            <a:srgbClr val="4F4F4F"/>
                          </a:solidFill>
                          <a:effectLst/>
                          <a:latin typeface="微软雅黑" panose="020B0503020204020204" pitchFamily="34" charset="-122"/>
                          <a:ea typeface="微软雅黑" panose="020B0503020204020204" pitchFamily="34" charset="-122"/>
                        </a:rPr>
                        <a:t>(18, 9)</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ctr" fontAlgn="ctr" latinLnBrk="0"/>
                      <a:r>
                        <a:rPr lang="zh-CN" altLang="en-US" b="0">
                          <a:solidFill>
                            <a:srgbClr val="4F4F4F"/>
                          </a:solidFill>
                          <a:effectLst/>
                          <a:latin typeface="微软雅黑" panose="020B0503020204020204" pitchFamily="34" charset="-122"/>
                          <a:ea typeface="微软雅黑" panose="020B0503020204020204" pitchFamily="34" charset="-122"/>
                        </a:rPr>
                        <a:t>建议写作业</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4052608037"/>
                  </a:ext>
                </a:extLst>
              </a:tr>
              <a:tr h="0">
                <a:tc>
                  <a:txBody>
                    <a:bodyPr/>
                    <a:lstStyle/>
                    <a:p>
                      <a:pPr algn="ctr" fontAlgn="ctr" latinLnBrk="0"/>
                      <a:r>
                        <a:rPr lang="en-US" altLang="zh-CN" b="0">
                          <a:solidFill>
                            <a:srgbClr val="4F4F4F"/>
                          </a:solidFill>
                          <a:effectLst/>
                          <a:latin typeface="微软雅黑" panose="020B0503020204020204" pitchFamily="34" charset="-122"/>
                          <a:ea typeface="微软雅黑" panose="020B0503020204020204" pitchFamily="34" charset="-122"/>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ctr" fontAlgn="ctr" latinLnBrk="0"/>
                      <a:r>
                        <a:rPr lang="en-US" altLang="zh-CN" b="0">
                          <a:solidFill>
                            <a:srgbClr val="4F4F4F"/>
                          </a:solidFill>
                          <a:effectLst/>
                          <a:latin typeface="微软雅黑" panose="020B0503020204020204" pitchFamily="34" charset="-122"/>
                          <a:ea typeface="微软雅黑" panose="020B0503020204020204" pitchFamily="34" charset="-122"/>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900945735"/>
                  </a:ext>
                </a:extLst>
              </a:tr>
              <a:tr h="0">
                <a:tc>
                  <a:txBody>
                    <a:bodyPr/>
                    <a:lstStyle/>
                    <a:p>
                      <a:pPr algn="ctr" fontAlgn="ctr" latinLnBrk="0"/>
                      <a:r>
                        <a:rPr lang="en-US" altLang="zh-CN" b="0" dirty="0">
                          <a:solidFill>
                            <a:srgbClr val="4F4F4F"/>
                          </a:solidFill>
                          <a:effectLst/>
                          <a:latin typeface="微软雅黑" panose="020B0503020204020204" pitchFamily="34" charset="-122"/>
                          <a:ea typeface="微软雅黑" panose="020B0503020204020204" pitchFamily="34" charset="-122"/>
                        </a:rPr>
                        <a:t>(10, 0)</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ctr" fontAlgn="ctr" latinLnBrk="0"/>
                      <a:r>
                        <a:rPr lang="zh-CN" altLang="en-US" b="0" dirty="0">
                          <a:solidFill>
                            <a:srgbClr val="4F4F4F"/>
                          </a:solidFill>
                          <a:effectLst/>
                          <a:latin typeface="微软雅黑" panose="020B0503020204020204" pitchFamily="34" charset="-122"/>
                          <a:ea typeface="微软雅黑" panose="020B0503020204020204" pitchFamily="34" charset="-122"/>
                        </a:rPr>
                        <a:t>建议玩游戏</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4138502317"/>
                  </a:ext>
                </a:extLst>
              </a:tr>
            </a:tbl>
          </a:graphicData>
        </a:graphic>
      </p:graphicFrame>
    </p:spTree>
    <p:custDataLst>
      <p:tags r:id="rId1"/>
    </p:custDataLst>
    <p:extLst>
      <p:ext uri="{BB962C8B-B14F-4D97-AF65-F5344CB8AC3E}">
        <p14:creationId xmlns:p14="http://schemas.microsoft.com/office/powerpoint/2010/main" val="35439351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8872DC4D-9C92-43C4-8F84-89B5BE6C72F9}"/>
              </a:ext>
            </a:extLst>
          </p:cNvPr>
          <p:cNvSpPr>
            <a:spLocks noChangeArrowheads="1"/>
          </p:cNvSpPr>
          <p:nvPr>
            <p:custDataLst>
              <p:tags r:id="rId2"/>
            </p:custDataLst>
          </p:nvPr>
        </p:nvSpPr>
        <p:spPr bwMode="auto">
          <a:xfrm>
            <a:off x="586196" y="502958"/>
            <a:ext cx="517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马尔可夫序列决策过程</a:t>
            </a:r>
          </a:p>
        </p:txBody>
      </p:sp>
      <p:sp>
        <p:nvSpPr>
          <p:cNvPr id="24" name="矩形 23">
            <a:extLst>
              <a:ext uri="{FF2B5EF4-FFF2-40B4-BE49-F238E27FC236}">
                <a16:creationId xmlns:a16="http://schemas.microsoft.com/office/drawing/2014/main" id="{9210D31E-44EE-4DB7-9015-B0DE6C46D074}"/>
              </a:ext>
            </a:extLst>
          </p:cNvPr>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 name="矩形 27">
            <a:extLst>
              <a:ext uri="{FF2B5EF4-FFF2-40B4-BE49-F238E27FC236}">
                <a16:creationId xmlns:a16="http://schemas.microsoft.com/office/drawing/2014/main" id="{026E257F-73E5-4D82-AC5F-DDEFE0A3EE60}"/>
              </a:ext>
            </a:extLst>
          </p:cNvPr>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 name="矩形 28">
            <a:extLst>
              <a:ext uri="{FF2B5EF4-FFF2-40B4-BE49-F238E27FC236}">
                <a16:creationId xmlns:a16="http://schemas.microsoft.com/office/drawing/2014/main" id="{E7AB470C-500A-4B7C-9181-7A20CAFCDC41}"/>
              </a:ext>
            </a:extLst>
          </p:cNvPr>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4" name="文本框 13">
            <a:extLst>
              <a:ext uri="{FF2B5EF4-FFF2-40B4-BE49-F238E27FC236}">
                <a16:creationId xmlns:a16="http://schemas.microsoft.com/office/drawing/2014/main" id="{A9DC48D5-DBD1-439F-B511-D4BDC4CE2DE8}"/>
              </a:ext>
            </a:extLst>
          </p:cNvPr>
          <p:cNvSpPr txBox="1"/>
          <p:nvPr/>
        </p:nvSpPr>
        <p:spPr>
          <a:xfrm>
            <a:off x="0" y="979043"/>
            <a:ext cx="11784850" cy="662554"/>
          </a:xfrm>
          <a:prstGeom prst="rect">
            <a:avLst/>
          </a:prstGeom>
          <a:noFill/>
        </p:spPr>
        <p:txBody>
          <a:bodyPr wrap="square" rtlCol="0">
            <a:spAutoFit/>
          </a:bodyPr>
          <a:lstStyle/>
          <a:p>
            <a:pPr marL="914400" lvl="1" indent="-457200">
              <a:lnSpc>
                <a:spcPct val="150000"/>
              </a:lnSpc>
              <a:buFont typeface="Wingdings" panose="05000000000000000000" pitchFamily="2" charset="2"/>
              <a:buChar char="u"/>
            </a:pP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马尔科夫过程：写作业的例子</a:t>
            </a:r>
            <a:endPar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7C33903D-D01A-4D8D-B04A-8F3809B42944}"/>
              </a:ext>
            </a:extLst>
          </p:cNvPr>
          <p:cNvSpPr txBox="1"/>
          <p:nvPr/>
        </p:nvSpPr>
        <p:spPr>
          <a:xfrm>
            <a:off x="528636" y="1867870"/>
            <a:ext cx="10728644" cy="961289"/>
          </a:xfrm>
          <a:prstGeom prst="rect">
            <a:avLst/>
          </a:prstGeom>
          <a:noFill/>
        </p:spPr>
        <p:txBody>
          <a:bodyPr wrap="square" rtlCol="0">
            <a:spAutoFit/>
          </a:bodyPr>
          <a:lstStyle/>
          <a:p>
            <a:pPr>
              <a:lnSpc>
                <a:spcPct val="150000"/>
              </a:lnSpc>
            </a:pPr>
            <a:r>
              <a:rPr lang="zh-CN" altLang="en-US" sz="2000" dirty="0">
                <a:solidFill>
                  <a:srgbClr val="00518E"/>
                </a:solidFill>
                <a:latin typeface="微软雅黑" panose="020B0503020204020204" pitchFamily="34" charset="-122"/>
                <a:ea typeface="微软雅黑" panose="020B0503020204020204" pitchFamily="34" charset="-122"/>
              </a:rPr>
              <a:t>强化学习是如何计算出当前“玩游戏好一点”还是“写作业好一点”呢？这就是那些算法具体实现的事了。</a:t>
            </a:r>
            <a:r>
              <a:rPr lang="zh-CN" altLang="en-US" sz="1200" dirty="0">
                <a:solidFill>
                  <a:srgbClr val="00518E"/>
                </a:solidFill>
                <a:latin typeface="微软雅黑" panose="020B0503020204020204" pitchFamily="34" charset="-122"/>
                <a:ea typeface="微软雅黑" panose="020B0503020204020204" pitchFamily="34" charset="-122"/>
              </a:rPr>
              <a:t>这个问题可以用 </a:t>
            </a:r>
            <a:r>
              <a:rPr lang="en-US" altLang="zh-CN" sz="1200" dirty="0" err="1">
                <a:solidFill>
                  <a:srgbClr val="00518E"/>
                </a:solidFill>
                <a:latin typeface="微软雅黑" panose="020B0503020204020204" pitchFamily="34" charset="-122"/>
                <a:ea typeface="微软雅黑" panose="020B0503020204020204" pitchFamily="34" charset="-122"/>
              </a:rPr>
              <a:t>Sarsa</a:t>
            </a:r>
            <a:r>
              <a:rPr lang="en-US" altLang="zh-CN" sz="1200" dirty="0">
                <a:solidFill>
                  <a:srgbClr val="00518E"/>
                </a:solidFill>
                <a:latin typeface="微软雅黑" panose="020B0503020204020204" pitchFamily="34" charset="-122"/>
                <a:ea typeface="微软雅黑" panose="020B0503020204020204" pitchFamily="34" charset="-122"/>
              </a:rPr>
              <a:t> </a:t>
            </a:r>
            <a:r>
              <a:rPr lang="zh-CN" altLang="en-US" sz="1200" dirty="0">
                <a:solidFill>
                  <a:srgbClr val="00518E"/>
                </a:solidFill>
                <a:latin typeface="微软雅黑" panose="020B0503020204020204" pitchFamily="34" charset="-122"/>
                <a:ea typeface="微软雅黑" panose="020B0503020204020204" pitchFamily="34" charset="-122"/>
              </a:rPr>
              <a:t>算法解决： </a:t>
            </a:r>
            <a:r>
              <a:rPr lang="en-US" altLang="zh-CN" sz="1200" dirty="0">
                <a:solidFill>
                  <a:srgbClr val="00518E"/>
                </a:solidFill>
                <a:latin typeface="微软雅黑" panose="020B0503020204020204" pitchFamily="34" charset="-122"/>
                <a:ea typeface="微软雅黑" panose="020B0503020204020204" pitchFamily="34" charset="-122"/>
                <a:hlinkClick r:id="rId8"/>
              </a:rPr>
              <a:t>https://github.com/PiperLiu/Amazing-Brick-DFS-and-DRL/blob/master/docs/sack_srasa.py</a:t>
            </a:r>
            <a:r>
              <a:rPr lang="en-US" altLang="zh-CN" sz="1200" dirty="0">
                <a:solidFill>
                  <a:srgbClr val="00518E"/>
                </a:solidFill>
                <a:latin typeface="微软雅黑" panose="020B0503020204020204" pitchFamily="34" charset="-122"/>
                <a:ea typeface="微软雅黑" panose="020B0503020204020204" pitchFamily="34" charset="-122"/>
              </a:rPr>
              <a:t> </a:t>
            </a:r>
            <a:r>
              <a:rPr lang="zh-CN" altLang="en-US" sz="1200" dirty="0">
                <a:solidFill>
                  <a:srgbClr val="00518E"/>
                </a:solidFill>
                <a:latin typeface="微软雅黑" panose="020B0503020204020204" pitchFamily="34" charset="-122"/>
                <a:ea typeface="微软雅黑" panose="020B0503020204020204" pitchFamily="34" charset="-122"/>
              </a:rPr>
              <a:t>。</a:t>
            </a:r>
            <a:endParaRPr lang="zh-CN" altLang="en-US" sz="2000" dirty="0">
              <a:solidFill>
                <a:srgbClr val="00518E"/>
              </a:solidFill>
              <a:latin typeface="微软雅黑" panose="020B0503020204020204" pitchFamily="34" charset="-122"/>
              <a:ea typeface="微软雅黑" panose="020B0503020204020204" pitchFamily="34" charset="-122"/>
            </a:endParaRPr>
          </a:p>
        </p:txBody>
      </p:sp>
      <p:graphicFrame>
        <p:nvGraphicFramePr>
          <p:cNvPr id="5" name="表格 4">
            <a:extLst>
              <a:ext uri="{FF2B5EF4-FFF2-40B4-BE49-F238E27FC236}">
                <a16:creationId xmlns:a16="http://schemas.microsoft.com/office/drawing/2014/main" id="{17240446-49B5-49A1-ABE7-5CC8BAFD44D8}"/>
              </a:ext>
            </a:extLst>
          </p:cNvPr>
          <p:cNvGraphicFramePr>
            <a:graphicFrameLocks noGrp="1"/>
          </p:cNvGraphicFramePr>
          <p:nvPr>
            <p:extLst>
              <p:ext uri="{D42A27DB-BD31-4B8C-83A1-F6EECF244321}">
                <p14:modId xmlns:p14="http://schemas.microsoft.com/office/powerpoint/2010/main" val="2155364716"/>
              </p:ext>
            </p:extLst>
          </p:nvPr>
        </p:nvGraphicFramePr>
        <p:xfrm>
          <a:off x="1288330" y="2819732"/>
          <a:ext cx="9615340" cy="4023360"/>
        </p:xfrm>
        <a:graphic>
          <a:graphicData uri="http://schemas.openxmlformats.org/drawingml/2006/table">
            <a:tbl>
              <a:tblPr/>
              <a:tblGrid>
                <a:gridCol w="2403835">
                  <a:extLst>
                    <a:ext uri="{9D8B030D-6E8A-4147-A177-3AD203B41FA5}">
                      <a16:colId xmlns:a16="http://schemas.microsoft.com/office/drawing/2014/main" val="2606257244"/>
                    </a:ext>
                  </a:extLst>
                </a:gridCol>
                <a:gridCol w="2403835">
                  <a:extLst>
                    <a:ext uri="{9D8B030D-6E8A-4147-A177-3AD203B41FA5}">
                      <a16:colId xmlns:a16="http://schemas.microsoft.com/office/drawing/2014/main" val="2241910678"/>
                    </a:ext>
                  </a:extLst>
                </a:gridCol>
                <a:gridCol w="2403835">
                  <a:extLst>
                    <a:ext uri="{9D8B030D-6E8A-4147-A177-3AD203B41FA5}">
                      <a16:colId xmlns:a16="http://schemas.microsoft.com/office/drawing/2014/main" val="2851661743"/>
                    </a:ext>
                  </a:extLst>
                </a:gridCol>
                <a:gridCol w="2403835">
                  <a:extLst>
                    <a:ext uri="{9D8B030D-6E8A-4147-A177-3AD203B41FA5}">
                      <a16:colId xmlns:a16="http://schemas.microsoft.com/office/drawing/2014/main" val="2720053002"/>
                    </a:ext>
                  </a:extLst>
                </a:gridCol>
              </a:tblGrid>
              <a:tr h="343548">
                <a:tc>
                  <a:txBody>
                    <a:bodyPr/>
                    <a:lstStyle/>
                    <a:p>
                      <a:pPr algn="ctr" fontAlgn="ctr" latinLnBrk="0"/>
                      <a:r>
                        <a:rPr lang="en-US" altLang="zh-CN" sz="1600" b="1" dirty="0">
                          <a:solidFill>
                            <a:srgbClr val="4F4F4F"/>
                          </a:solidFill>
                          <a:effectLst/>
                          <a:latin typeface="微软雅黑" panose="020B0503020204020204" pitchFamily="34" charset="-122"/>
                          <a:ea typeface="微软雅黑" panose="020B0503020204020204" pitchFamily="34" charset="-122"/>
                        </a:rPr>
                        <a:t>(</a:t>
                      </a:r>
                      <a:r>
                        <a:rPr lang="zh-CN" altLang="en-US" sz="1600" b="1" dirty="0">
                          <a:solidFill>
                            <a:srgbClr val="4F4F4F"/>
                          </a:solidFill>
                          <a:effectLst/>
                          <a:latin typeface="微软雅黑" panose="020B0503020204020204" pitchFamily="34" charset="-122"/>
                          <a:ea typeface="微软雅黑" panose="020B0503020204020204" pitchFamily="34" charset="-122"/>
                        </a:rPr>
                        <a:t>剩余假期</a:t>
                      </a:r>
                      <a:r>
                        <a:rPr lang="en-US" altLang="zh-CN" sz="1600" b="1" dirty="0">
                          <a:solidFill>
                            <a:srgbClr val="4F4F4F"/>
                          </a:solidFill>
                          <a:effectLst/>
                          <a:latin typeface="微软雅黑" panose="020B0503020204020204" pitchFamily="34" charset="-122"/>
                          <a:ea typeface="微软雅黑" panose="020B0503020204020204" pitchFamily="34" charset="-122"/>
                        </a:rPr>
                        <a:t>, </a:t>
                      </a:r>
                      <a:r>
                        <a:rPr lang="zh-CN" altLang="en-US" sz="1600" b="1" dirty="0">
                          <a:solidFill>
                            <a:srgbClr val="4F4F4F"/>
                          </a:solidFill>
                          <a:effectLst/>
                          <a:latin typeface="微软雅黑" panose="020B0503020204020204" pitchFamily="34" charset="-122"/>
                          <a:ea typeface="微软雅黑" panose="020B0503020204020204" pitchFamily="34" charset="-122"/>
                        </a:rPr>
                        <a:t>剩余作业</a:t>
                      </a:r>
                      <a:r>
                        <a:rPr lang="en-US" altLang="zh-CN" sz="1600" b="1" dirty="0">
                          <a:solidFill>
                            <a:srgbClr val="4F4F4F"/>
                          </a:solidFill>
                          <a:effectLst/>
                          <a:latin typeface="微软雅黑" panose="020B0503020204020204" pitchFamily="34" charset="-122"/>
                          <a:ea typeface="微软雅黑" panose="020B0503020204020204" pitchFamily="34" charset="-122"/>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FF3F5"/>
                    </a:solidFill>
                  </a:tcPr>
                </a:tc>
                <a:tc>
                  <a:txBody>
                    <a:bodyPr/>
                    <a:lstStyle/>
                    <a:p>
                      <a:pPr algn="ctr" fontAlgn="ctr" latinLnBrk="0"/>
                      <a:r>
                        <a:rPr lang="zh-CN" altLang="en-US" sz="1600" b="1">
                          <a:solidFill>
                            <a:srgbClr val="4F4F4F"/>
                          </a:solidFill>
                          <a:effectLst/>
                          <a:latin typeface="微软雅黑" panose="020B0503020204020204" pitchFamily="34" charset="-122"/>
                          <a:ea typeface="微软雅黑" panose="020B0503020204020204" pitchFamily="34" charset="-122"/>
                        </a:rPr>
                        <a:t>写作业价值</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FF3F5"/>
                    </a:solidFill>
                  </a:tcPr>
                </a:tc>
                <a:tc>
                  <a:txBody>
                    <a:bodyPr/>
                    <a:lstStyle/>
                    <a:p>
                      <a:pPr algn="ctr" fontAlgn="ctr" latinLnBrk="0"/>
                      <a:r>
                        <a:rPr lang="zh-CN" altLang="en-US" sz="1600" b="1">
                          <a:solidFill>
                            <a:srgbClr val="4F4F4F"/>
                          </a:solidFill>
                          <a:effectLst/>
                          <a:latin typeface="微软雅黑" panose="020B0503020204020204" pitchFamily="34" charset="-122"/>
                          <a:ea typeface="微软雅黑" panose="020B0503020204020204" pitchFamily="34" charset="-122"/>
                        </a:rPr>
                        <a:t>玩游戏价值</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FF3F5"/>
                    </a:solidFill>
                  </a:tcPr>
                </a:tc>
                <a:tc>
                  <a:txBody>
                    <a:bodyPr/>
                    <a:lstStyle/>
                    <a:p>
                      <a:pPr algn="ctr" fontAlgn="ctr" latinLnBrk="0"/>
                      <a:r>
                        <a:rPr lang="en-US" sz="1600" b="1">
                          <a:solidFill>
                            <a:srgbClr val="4F4F4F"/>
                          </a:solidFill>
                          <a:effectLst/>
                          <a:latin typeface="微软雅黑" panose="020B0503020204020204" pitchFamily="34" charset="-122"/>
                          <a:ea typeface="微软雅黑" panose="020B0503020204020204" pitchFamily="34" charset="-122"/>
                        </a:rPr>
                        <a:t>AI</a:t>
                      </a:r>
                      <a:r>
                        <a:rPr lang="zh-CN" altLang="en-US" sz="1600" b="1">
                          <a:solidFill>
                            <a:srgbClr val="4F4F4F"/>
                          </a:solidFill>
                          <a:effectLst/>
                          <a:latin typeface="微软雅黑" panose="020B0503020204020204" pitchFamily="34" charset="-122"/>
                          <a:ea typeface="微软雅黑" panose="020B0503020204020204" pitchFamily="34" charset="-122"/>
                        </a:rPr>
                        <a:t>的建议</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FF3F5"/>
                    </a:solidFill>
                  </a:tcPr>
                </a:tc>
                <a:extLst>
                  <a:ext uri="{0D108BD9-81ED-4DB2-BD59-A6C34878D82A}">
                    <a16:rowId xmlns:a16="http://schemas.microsoft.com/office/drawing/2014/main" val="1669899054"/>
                  </a:ext>
                </a:extLst>
              </a:tr>
              <a:tr h="343548">
                <a:tc>
                  <a:txBody>
                    <a:bodyPr/>
                    <a:lstStyle/>
                    <a:p>
                      <a:pPr algn="ctr" fontAlgn="ctr" latinLnBrk="0"/>
                      <a:r>
                        <a:rPr lang="en-US" altLang="zh-CN" sz="1600" b="0" dirty="0">
                          <a:solidFill>
                            <a:srgbClr val="4F4F4F"/>
                          </a:solidFill>
                          <a:effectLst/>
                          <a:latin typeface="微软雅黑" panose="020B0503020204020204" pitchFamily="34" charset="-122"/>
                          <a:ea typeface="微软雅黑" panose="020B0503020204020204" pitchFamily="34" charset="-122"/>
                        </a:rPr>
                        <a:t>(20, 10)</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ctr" fontAlgn="ctr" latinLnBrk="0"/>
                      <a:r>
                        <a:rPr lang="en-US" altLang="zh-CN" sz="1600" b="0" dirty="0">
                          <a:solidFill>
                            <a:srgbClr val="4F4F4F"/>
                          </a:solidFill>
                          <a:effectLst/>
                          <a:latin typeface="微软雅黑" panose="020B0503020204020204" pitchFamily="34" charset="-122"/>
                          <a:ea typeface="微软雅黑" panose="020B0503020204020204" pitchFamily="34" charset="-122"/>
                        </a:rPr>
                        <a:t>28.27</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ctr" fontAlgn="ctr" latinLnBrk="0"/>
                      <a:r>
                        <a:rPr lang="en-US" altLang="zh-CN" sz="1600" b="0">
                          <a:solidFill>
                            <a:srgbClr val="4F4F4F"/>
                          </a:solidFill>
                          <a:effectLst/>
                          <a:latin typeface="微软雅黑" panose="020B0503020204020204" pitchFamily="34" charset="-122"/>
                          <a:ea typeface="微软雅黑" panose="020B0503020204020204" pitchFamily="34" charset="-122"/>
                        </a:rPr>
                        <a:t>44.14</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ctr" fontAlgn="ctr" latinLnBrk="0"/>
                      <a:r>
                        <a:rPr lang="zh-CN" altLang="en-US" sz="1600" b="0">
                          <a:solidFill>
                            <a:srgbClr val="4F4F4F"/>
                          </a:solidFill>
                          <a:effectLst/>
                          <a:latin typeface="微软雅黑" panose="020B0503020204020204" pitchFamily="34" charset="-122"/>
                          <a:ea typeface="微软雅黑" panose="020B0503020204020204" pitchFamily="34" charset="-122"/>
                        </a:rPr>
                        <a:t>建议玩游戏</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984107653"/>
                  </a:ext>
                </a:extLst>
              </a:tr>
              <a:tr h="343548">
                <a:tc>
                  <a:txBody>
                    <a:bodyPr/>
                    <a:lstStyle/>
                    <a:p>
                      <a:pPr algn="ctr" fontAlgn="ctr" latinLnBrk="0"/>
                      <a:r>
                        <a:rPr lang="en-US" altLang="zh-CN" sz="1600" b="0" dirty="0">
                          <a:solidFill>
                            <a:srgbClr val="4F4F4F"/>
                          </a:solidFill>
                          <a:effectLst/>
                          <a:latin typeface="微软雅黑" panose="020B0503020204020204" pitchFamily="34" charset="-122"/>
                          <a:ea typeface="微软雅黑" panose="020B0503020204020204" pitchFamily="34" charset="-122"/>
                        </a:rPr>
                        <a:t>(19, 10)</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ctr" fontAlgn="ctr" latinLnBrk="0"/>
                      <a:r>
                        <a:rPr lang="en-US" altLang="zh-CN" sz="1600" b="0">
                          <a:solidFill>
                            <a:srgbClr val="4F4F4F"/>
                          </a:solidFill>
                          <a:effectLst/>
                          <a:latin typeface="微软雅黑" panose="020B0503020204020204" pitchFamily="34" charset="-122"/>
                          <a:ea typeface="微软雅黑" panose="020B0503020204020204" pitchFamily="34" charset="-122"/>
                        </a:rPr>
                        <a:t>32.58</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ctr" fontAlgn="ctr" latinLnBrk="0"/>
                      <a:r>
                        <a:rPr lang="en-US" altLang="zh-CN" sz="1600" b="0" dirty="0">
                          <a:solidFill>
                            <a:srgbClr val="4F4F4F"/>
                          </a:solidFill>
                          <a:effectLst/>
                          <a:latin typeface="微软雅黑" panose="020B0503020204020204" pitchFamily="34" charset="-122"/>
                          <a:ea typeface="微软雅黑" panose="020B0503020204020204" pitchFamily="34" charset="-122"/>
                        </a:rPr>
                        <a:t>45.64</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ctr" fontAlgn="ctr" latinLnBrk="0"/>
                      <a:r>
                        <a:rPr lang="zh-CN" altLang="en-US" sz="1600" b="0" dirty="0">
                          <a:solidFill>
                            <a:srgbClr val="4F4F4F"/>
                          </a:solidFill>
                          <a:effectLst/>
                          <a:latin typeface="微软雅黑" panose="020B0503020204020204" pitchFamily="34" charset="-122"/>
                          <a:ea typeface="微软雅黑" panose="020B0503020204020204" pitchFamily="34" charset="-122"/>
                        </a:rPr>
                        <a:t>建议玩游戏</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2975962450"/>
                  </a:ext>
                </a:extLst>
              </a:tr>
              <a:tr h="343548">
                <a:tc>
                  <a:txBody>
                    <a:bodyPr/>
                    <a:lstStyle/>
                    <a:p>
                      <a:pPr algn="ctr" fontAlgn="ctr" latinLnBrk="0"/>
                      <a:r>
                        <a:rPr lang="en-US" altLang="zh-CN" sz="1600" b="0" dirty="0">
                          <a:solidFill>
                            <a:srgbClr val="4F4F4F"/>
                          </a:solidFill>
                          <a:effectLst/>
                          <a:latin typeface="微软雅黑" panose="020B0503020204020204" pitchFamily="34" charset="-122"/>
                          <a:ea typeface="微软雅黑" panose="020B0503020204020204" pitchFamily="34" charset="-122"/>
                        </a:rPr>
                        <a:t>(18, 10)</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ctr" fontAlgn="ctr" latinLnBrk="0"/>
                      <a:r>
                        <a:rPr lang="en-US" altLang="zh-CN" sz="1600" b="0" dirty="0">
                          <a:solidFill>
                            <a:srgbClr val="4F4F4F"/>
                          </a:solidFill>
                          <a:effectLst/>
                          <a:latin typeface="微软雅黑" panose="020B0503020204020204" pitchFamily="34" charset="-122"/>
                          <a:ea typeface="微软雅黑" panose="020B0503020204020204" pitchFamily="34" charset="-122"/>
                        </a:rPr>
                        <a:t>19.83</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ctr" fontAlgn="ctr" latinLnBrk="0"/>
                      <a:r>
                        <a:rPr lang="en-US" altLang="zh-CN" sz="1600" b="0">
                          <a:solidFill>
                            <a:srgbClr val="4F4F4F"/>
                          </a:solidFill>
                          <a:effectLst/>
                          <a:latin typeface="微软雅黑" panose="020B0503020204020204" pitchFamily="34" charset="-122"/>
                          <a:ea typeface="微软雅黑" panose="020B0503020204020204" pitchFamily="34" charset="-122"/>
                        </a:rPr>
                        <a:t>31.30</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ctr" fontAlgn="ctr" latinLnBrk="0"/>
                      <a:r>
                        <a:rPr lang="zh-CN" altLang="en-US" sz="1600" b="0" dirty="0">
                          <a:solidFill>
                            <a:srgbClr val="4F4F4F"/>
                          </a:solidFill>
                          <a:effectLst/>
                          <a:latin typeface="微软雅黑" panose="020B0503020204020204" pitchFamily="34" charset="-122"/>
                          <a:ea typeface="微软雅黑" panose="020B0503020204020204" pitchFamily="34" charset="-122"/>
                        </a:rPr>
                        <a:t>建议玩游戏</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24934651"/>
                  </a:ext>
                </a:extLst>
              </a:tr>
              <a:tr h="343548">
                <a:tc>
                  <a:txBody>
                    <a:bodyPr/>
                    <a:lstStyle/>
                    <a:p>
                      <a:pPr marL="0" algn="ctr" defTabSz="914400" rtl="0" eaLnBrk="1" fontAlgn="ctr" latinLnBrk="0" hangingPunct="1"/>
                      <a:r>
                        <a:rPr lang="en-US" altLang="zh-CN" sz="1600" b="0" kern="1200" dirty="0">
                          <a:solidFill>
                            <a:srgbClr val="4F4F4F"/>
                          </a:solidFill>
                          <a:effectLst/>
                          <a:latin typeface="微软雅黑" panose="020B0503020204020204" pitchFamily="34" charset="-122"/>
                          <a:ea typeface="微软雅黑" panose="020B0503020204020204" pitchFamily="34" charset="-122"/>
                          <a:cs typeface="+mn-cs"/>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188874471"/>
                  </a:ext>
                </a:extLst>
              </a:tr>
              <a:tr h="343548">
                <a:tc>
                  <a:txBody>
                    <a:bodyPr/>
                    <a:lstStyle/>
                    <a:p>
                      <a:pPr marL="0" algn="ctr" defTabSz="914400" rtl="0" eaLnBrk="1" fontAlgn="ctr" latinLnBrk="0" hangingPunct="1"/>
                      <a:r>
                        <a:rPr lang="en-US" altLang="zh-CN" sz="1600" b="0" kern="1200" dirty="0">
                          <a:solidFill>
                            <a:srgbClr val="4F4F4F"/>
                          </a:solidFill>
                          <a:effectLst/>
                          <a:latin typeface="微软雅黑" panose="020B0503020204020204" pitchFamily="34" charset="-122"/>
                          <a:ea typeface="微软雅黑" panose="020B0503020204020204" pitchFamily="34" charset="-122"/>
                          <a:cs typeface="+mn-cs"/>
                        </a:rPr>
                        <a:t>(12, 10)</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-29.14</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-52.96</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zh-CN" altLang="en-US" sz="1600" b="0" kern="1200">
                          <a:solidFill>
                            <a:srgbClr val="4F4F4F"/>
                          </a:solidFill>
                          <a:effectLst/>
                          <a:latin typeface="微软雅黑" panose="020B0503020204020204" pitchFamily="34" charset="-122"/>
                          <a:ea typeface="微软雅黑" panose="020B0503020204020204" pitchFamily="34" charset="-122"/>
                          <a:cs typeface="+mn-cs"/>
                        </a:rPr>
                        <a:t>建议写作业</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00229768"/>
                  </a:ext>
                </a:extLst>
              </a:tr>
              <a:tr h="343548">
                <a:tc>
                  <a:txBody>
                    <a:bodyPr/>
                    <a:lstStyle/>
                    <a:p>
                      <a:pPr marL="0" algn="ctr" defTabSz="914400" rtl="0" eaLnBrk="1" fontAlgn="ctr" latinLnBrk="0" hangingPunct="1"/>
                      <a:r>
                        <a:rPr lang="en-US" altLang="zh-CN" sz="1600" b="0" kern="1200" dirty="0">
                          <a:solidFill>
                            <a:srgbClr val="4F4F4F"/>
                          </a:solidFill>
                          <a:effectLst/>
                          <a:latin typeface="微软雅黑" panose="020B0503020204020204" pitchFamily="34" charset="-122"/>
                          <a:ea typeface="微软雅黑" panose="020B0503020204020204" pitchFamily="34" charset="-122"/>
                          <a:cs typeface="+mn-cs"/>
                        </a:rPr>
                        <a:t>(11, 10)</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dirty="0">
                          <a:solidFill>
                            <a:srgbClr val="4F4F4F"/>
                          </a:solidFill>
                          <a:effectLst/>
                          <a:latin typeface="微软雅黑" panose="020B0503020204020204" pitchFamily="34" charset="-122"/>
                          <a:ea typeface="微软雅黑" panose="020B0503020204020204" pitchFamily="34" charset="-122"/>
                          <a:cs typeface="+mn-cs"/>
                        </a:rPr>
                        <a:t>-65.91</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dirty="0">
                          <a:solidFill>
                            <a:srgbClr val="4F4F4F"/>
                          </a:solidFill>
                          <a:effectLst/>
                          <a:latin typeface="微软雅黑" panose="020B0503020204020204" pitchFamily="34" charset="-122"/>
                          <a:ea typeface="微软雅黑" panose="020B0503020204020204" pitchFamily="34" charset="-122"/>
                          <a:cs typeface="+mn-cs"/>
                        </a:rPr>
                        <a:t>-99.18</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zh-CN" altLang="en-US" sz="1600" b="0" kern="1200" dirty="0">
                          <a:solidFill>
                            <a:srgbClr val="4F4F4F"/>
                          </a:solidFill>
                          <a:effectLst/>
                          <a:latin typeface="微软雅黑" panose="020B0503020204020204" pitchFamily="34" charset="-122"/>
                          <a:ea typeface="微软雅黑" panose="020B0503020204020204" pitchFamily="34" charset="-122"/>
                          <a:cs typeface="+mn-cs"/>
                        </a:rPr>
                        <a:t>建议写作业</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789791735"/>
                  </a:ext>
                </a:extLst>
              </a:tr>
              <a:tr h="343548">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dirty="0">
                          <a:solidFill>
                            <a:srgbClr val="4F4F4F"/>
                          </a:solidFill>
                          <a:effectLst/>
                          <a:latin typeface="微软雅黑" panose="020B0503020204020204" pitchFamily="34" charset="-122"/>
                          <a:ea typeface="微软雅黑" panose="020B0503020204020204" pitchFamily="34" charset="-122"/>
                          <a:cs typeface="+mn-cs"/>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87475654"/>
                  </a:ext>
                </a:extLst>
              </a:tr>
              <a:tr h="343548">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(9, 10)</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-188.48</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dirty="0">
                          <a:solidFill>
                            <a:srgbClr val="4F4F4F"/>
                          </a:solidFill>
                          <a:effectLst/>
                          <a:latin typeface="微软雅黑" panose="020B0503020204020204" pitchFamily="34" charset="-122"/>
                          <a:ea typeface="微软雅黑" panose="020B0503020204020204" pitchFamily="34" charset="-122"/>
                          <a:cs typeface="+mn-cs"/>
                        </a:rPr>
                        <a:t>-163.67</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zh-CN" altLang="en-US" sz="1600" b="0" kern="1200" dirty="0">
                          <a:solidFill>
                            <a:srgbClr val="4F4F4F"/>
                          </a:solidFill>
                          <a:effectLst/>
                          <a:latin typeface="微软雅黑" panose="020B0503020204020204" pitchFamily="34" charset="-122"/>
                          <a:ea typeface="微软雅黑" panose="020B0503020204020204" pitchFamily="34" charset="-122"/>
                          <a:cs typeface="+mn-cs"/>
                        </a:rPr>
                        <a:t>建议玩游戏</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526225452"/>
                  </a:ext>
                </a:extLst>
              </a:tr>
              <a:tr h="343548">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(1, 1)</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0.00</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dirty="0">
                          <a:solidFill>
                            <a:srgbClr val="4F4F4F"/>
                          </a:solidFill>
                          <a:effectLst/>
                          <a:latin typeface="微软雅黑" panose="020B0503020204020204" pitchFamily="34" charset="-122"/>
                          <a:ea typeface="微软雅黑" panose="020B0503020204020204" pitchFamily="34" charset="-122"/>
                          <a:cs typeface="+mn-cs"/>
                        </a:rPr>
                        <a:t>-920.23</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zh-CN" altLang="en-US" sz="1600" b="0" kern="1200" dirty="0">
                          <a:solidFill>
                            <a:srgbClr val="4F4F4F"/>
                          </a:solidFill>
                          <a:effectLst/>
                          <a:latin typeface="微软雅黑" panose="020B0503020204020204" pitchFamily="34" charset="-122"/>
                          <a:ea typeface="微软雅黑" panose="020B0503020204020204" pitchFamily="34" charset="-122"/>
                          <a:cs typeface="+mn-cs"/>
                        </a:rPr>
                        <a:t>建议写作业</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205958506"/>
                  </a:ext>
                </a:extLst>
              </a:tr>
              <a:tr h="343548">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dirty="0">
                          <a:solidFill>
                            <a:srgbClr val="4F4F4F"/>
                          </a:solidFill>
                          <a:effectLst/>
                          <a:latin typeface="微软雅黑" panose="020B0503020204020204" pitchFamily="34" charset="-122"/>
                          <a:ea typeface="微软雅黑" panose="020B0503020204020204" pitchFamily="34" charset="-122"/>
                          <a:cs typeface="+mn-cs"/>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dirty="0">
                          <a:solidFill>
                            <a:srgbClr val="4F4F4F"/>
                          </a:solidFill>
                          <a:effectLst/>
                          <a:latin typeface="微软雅黑" panose="020B0503020204020204" pitchFamily="34" charset="-122"/>
                          <a:ea typeface="微软雅黑" panose="020B0503020204020204" pitchFamily="34" charset="-122"/>
                          <a:cs typeface="+mn-cs"/>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196551733"/>
                  </a:ext>
                </a:extLst>
              </a:tr>
            </a:tbl>
          </a:graphicData>
        </a:graphic>
      </p:graphicFrame>
    </p:spTree>
    <p:custDataLst>
      <p:tags r:id="rId1"/>
    </p:custDataLst>
    <p:extLst>
      <p:ext uri="{BB962C8B-B14F-4D97-AF65-F5344CB8AC3E}">
        <p14:creationId xmlns:p14="http://schemas.microsoft.com/office/powerpoint/2010/main" val="24739772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8872DC4D-9C92-43C4-8F84-89B5BE6C72F9}"/>
              </a:ext>
            </a:extLst>
          </p:cNvPr>
          <p:cNvSpPr>
            <a:spLocks noChangeArrowheads="1"/>
          </p:cNvSpPr>
          <p:nvPr>
            <p:custDataLst>
              <p:tags r:id="rId2"/>
            </p:custDataLst>
          </p:nvPr>
        </p:nvSpPr>
        <p:spPr bwMode="auto">
          <a:xfrm>
            <a:off x="586196" y="502958"/>
            <a:ext cx="517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马尔可夫序列决策过程</a:t>
            </a:r>
          </a:p>
        </p:txBody>
      </p:sp>
      <p:sp>
        <p:nvSpPr>
          <p:cNvPr id="24" name="矩形 23">
            <a:extLst>
              <a:ext uri="{FF2B5EF4-FFF2-40B4-BE49-F238E27FC236}">
                <a16:creationId xmlns:a16="http://schemas.microsoft.com/office/drawing/2014/main" id="{9210D31E-44EE-4DB7-9015-B0DE6C46D074}"/>
              </a:ext>
            </a:extLst>
          </p:cNvPr>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 name="矩形 27">
            <a:extLst>
              <a:ext uri="{FF2B5EF4-FFF2-40B4-BE49-F238E27FC236}">
                <a16:creationId xmlns:a16="http://schemas.microsoft.com/office/drawing/2014/main" id="{026E257F-73E5-4D82-AC5F-DDEFE0A3EE60}"/>
              </a:ext>
            </a:extLst>
          </p:cNvPr>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 name="矩形 28">
            <a:extLst>
              <a:ext uri="{FF2B5EF4-FFF2-40B4-BE49-F238E27FC236}">
                <a16:creationId xmlns:a16="http://schemas.microsoft.com/office/drawing/2014/main" id="{E7AB470C-500A-4B7C-9181-7A20CAFCDC41}"/>
              </a:ext>
            </a:extLst>
          </p:cNvPr>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4" name="文本框 13">
            <a:extLst>
              <a:ext uri="{FF2B5EF4-FFF2-40B4-BE49-F238E27FC236}">
                <a16:creationId xmlns:a16="http://schemas.microsoft.com/office/drawing/2014/main" id="{A9DC48D5-DBD1-439F-B511-D4BDC4CE2DE8}"/>
              </a:ext>
            </a:extLst>
          </p:cNvPr>
          <p:cNvSpPr txBox="1"/>
          <p:nvPr/>
        </p:nvSpPr>
        <p:spPr>
          <a:xfrm>
            <a:off x="0" y="979043"/>
            <a:ext cx="11784850" cy="662554"/>
          </a:xfrm>
          <a:prstGeom prst="rect">
            <a:avLst/>
          </a:prstGeom>
          <a:noFill/>
        </p:spPr>
        <p:txBody>
          <a:bodyPr wrap="square" rtlCol="0">
            <a:spAutoFit/>
          </a:bodyPr>
          <a:lstStyle/>
          <a:p>
            <a:pPr marL="914400" lvl="1" indent="-457200">
              <a:lnSpc>
                <a:spcPct val="150000"/>
              </a:lnSpc>
              <a:buFont typeface="Wingdings" panose="05000000000000000000" pitchFamily="2" charset="2"/>
              <a:buChar char="u"/>
            </a:pP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马尔科夫过程：写作业的例子</a:t>
            </a:r>
            <a:endPar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7C33903D-D01A-4D8D-B04A-8F3809B42944}"/>
              </a:ext>
            </a:extLst>
          </p:cNvPr>
          <p:cNvSpPr txBox="1"/>
          <p:nvPr/>
        </p:nvSpPr>
        <p:spPr>
          <a:xfrm>
            <a:off x="528636" y="1867870"/>
            <a:ext cx="10728644" cy="2674899"/>
          </a:xfrm>
          <a:prstGeom prst="rect">
            <a:avLst/>
          </a:prstGeom>
          <a:noFill/>
        </p:spPr>
        <p:txBody>
          <a:bodyPr wrap="square" rtlCol="0">
            <a:spAutoFit/>
          </a:bodyPr>
          <a:lstStyle/>
          <a:p>
            <a:pPr>
              <a:lnSpc>
                <a:spcPct val="150000"/>
              </a:lnSpc>
            </a:pPr>
            <a:r>
              <a:rPr lang="zh-CN" altLang="en-US" sz="2000" dirty="0">
                <a:solidFill>
                  <a:srgbClr val="00518E"/>
                </a:solidFill>
                <a:latin typeface="微软雅黑" panose="020B0503020204020204" pitchFamily="34" charset="-122"/>
                <a:ea typeface="微软雅黑" panose="020B0503020204020204" pitchFamily="34" charset="-122"/>
              </a:rPr>
              <a:t>可见，我们的 </a:t>
            </a:r>
            <a:r>
              <a:rPr lang="en-US" altLang="zh-CN" sz="2000" dirty="0">
                <a:solidFill>
                  <a:srgbClr val="00518E"/>
                </a:solidFill>
                <a:latin typeface="微软雅黑" panose="020B0503020204020204" pitchFamily="34" charset="-122"/>
                <a:ea typeface="微软雅黑" panose="020B0503020204020204" pitchFamily="34" charset="-122"/>
              </a:rPr>
              <a:t>AI </a:t>
            </a:r>
            <a:r>
              <a:rPr lang="zh-CN" altLang="en-US" sz="2000" dirty="0">
                <a:solidFill>
                  <a:srgbClr val="00518E"/>
                </a:solidFill>
                <a:latin typeface="微软雅黑" panose="020B0503020204020204" pitchFamily="34" charset="-122"/>
                <a:ea typeface="微软雅黑" panose="020B0503020204020204" pitchFamily="34" charset="-122"/>
              </a:rPr>
              <a:t>推荐我们在不紧急的情况下先玩个痛快；但是，邻近 </a:t>
            </a:r>
            <a:r>
              <a:rPr lang="en-US" altLang="zh-CN" sz="2000" dirty="0">
                <a:solidFill>
                  <a:srgbClr val="00518E"/>
                </a:solidFill>
                <a:latin typeface="微软雅黑" panose="020B0503020204020204" pitchFamily="34" charset="-122"/>
                <a:ea typeface="微软雅黑" panose="020B0503020204020204" pitchFamily="34" charset="-122"/>
              </a:rPr>
              <a:t>DDL </a:t>
            </a:r>
            <a:r>
              <a:rPr lang="zh-CN" altLang="en-US" sz="2000" dirty="0">
                <a:solidFill>
                  <a:srgbClr val="00518E"/>
                </a:solidFill>
                <a:latin typeface="微软雅黑" panose="020B0503020204020204" pitchFamily="34" charset="-122"/>
                <a:ea typeface="微软雅黑" panose="020B0503020204020204" pitchFamily="34" charset="-122"/>
              </a:rPr>
              <a:t>时，我们的 </a:t>
            </a:r>
            <a:r>
              <a:rPr lang="en-US" altLang="zh-CN" sz="2000" dirty="0">
                <a:solidFill>
                  <a:srgbClr val="00518E"/>
                </a:solidFill>
                <a:latin typeface="微软雅黑" panose="020B0503020204020204" pitchFamily="34" charset="-122"/>
                <a:ea typeface="微软雅黑" panose="020B0503020204020204" pitchFamily="34" charset="-122"/>
              </a:rPr>
              <a:t>AI </a:t>
            </a:r>
            <a:r>
              <a:rPr lang="zh-CN" altLang="en-US" sz="2000" dirty="0">
                <a:solidFill>
                  <a:srgbClr val="00518E"/>
                </a:solidFill>
                <a:latin typeface="微软雅黑" panose="020B0503020204020204" pitchFamily="34" charset="-122"/>
                <a:ea typeface="微软雅黑" panose="020B0503020204020204" pitchFamily="34" charset="-122"/>
              </a:rPr>
              <a:t>会理性地建议写作业，比如：</a:t>
            </a:r>
            <a:endParaRPr lang="en-US" altLang="zh-CN" sz="2000" dirty="0">
              <a:solidFill>
                <a:srgbClr val="00518E"/>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00518E"/>
                </a:solidFill>
                <a:latin typeface="微软雅黑" panose="020B0503020204020204" pitchFamily="34" charset="-122"/>
                <a:ea typeface="微软雅黑" panose="020B0503020204020204" pitchFamily="34" charset="-122"/>
              </a:rPr>
              <a:t>还剩</a:t>
            </a:r>
            <a:r>
              <a:rPr lang="en-US" altLang="zh-CN" dirty="0">
                <a:solidFill>
                  <a:srgbClr val="00518E"/>
                </a:solidFill>
                <a:latin typeface="微软雅黑" panose="020B0503020204020204" pitchFamily="34" charset="-122"/>
                <a:ea typeface="微软雅黑" panose="020B0503020204020204" pitchFamily="34" charset="-122"/>
              </a:rPr>
              <a:t>12</a:t>
            </a:r>
            <a:r>
              <a:rPr lang="zh-CN" altLang="en-US" dirty="0">
                <a:solidFill>
                  <a:srgbClr val="00518E"/>
                </a:solidFill>
                <a:latin typeface="微软雅黑" panose="020B0503020204020204" pitchFamily="34" charset="-122"/>
                <a:ea typeface="微软雅黑" panose="020B0503020204020204" pitchFamily="34" charset="-122"/>
              </a:rPr>
              <a:t>天有</a:t>
            </a:r>
            <a:r>
              <a:rPr lang="en-US" altLang="zh-CN" dirty="0">
                <a:solidFill>
                  <a:srgbClr val="00518E"/>
                </a:solidFill>
                <a:latin typeface="微软雅黑" panose="020B0503020204020204" pitchFamily="34" charset="-122"/>
                <a:ea typeface="微软雅黑" panose="020B0503020204020204" pitchFamily="34" charset="-122"/>
              </a:rPr>
              <a:t>10</a:t>
            </a:r>
            <a:r>
              <a:rPr lang="zh-CN" altLang="en-US" dirty="0">
                <a:solidFill>
                  <a:srgbClr val="00518E"/>
                </a:solidFill>
                <a:latin typeface="微软雅黑" panose="020B0503020204020204" pitchFamily="34" charset="-122"/>
                <a:ea typeface="微软雅黑" panose="020B0503020204020204" pitchFamily="34" charset="-122"/>
              </a:rPr>
              <a:t>天量的作业时，写作业的价值大于玩游戏；</a:t>
            </a:r>
            <a:endParaRPr lang="en-US" altLang="zh-CN" dirty="0">
              <a:solidFill>
                <a:srgbClr val="00518E"/>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00518E"/>
                </a:solidFill>
                <a:latin typeface="微软雅黑" panose="020B0503020204020204" pitchFamily="34" charset="-122"/>
                <a:ea typeface="微软雅黑" panose="020B0503020204020204" pitchFamily="34" charset="-122"/>
              </a:rPr>
              <a:t>还剩</a:t>
            </a:r>
            <a:r>
              <a:rPr lang="en-US" altLang="zh-CN" dirty="0">
                <a:solidFill>
                  <a:srgbClr val="00518E"/>
                </a:solidFill>
                <a:latin typeface="微软雅黑" panose="020B0503020204020204" pitchFamily="34" charset="-122"/>
                <a:ea typeface="微软雅黑" panose="020B0503020204020204" pitchFamily="34" charset="-122"/>
              </a:rPr>
              <a:t>11</a:t>
            </a:r>
            <a:r>
              <a:rPr lang="zh-CN" altLang="en-US" dirty="0">
                <a:solidFill>
                  <a:srgbClr val="00518E"/>
                </a:solidFill>
                <a:latin typeface="微软雅黑" panose="020B0503020204020204" pitchFamily="34" charset="-122"/>
                <a:ea typeface="微软雅黑" panose="020B0503020204020204" pitchFamily="34" charset="-122"/>
              </a:rPr>
              <a:t>天有</a:t>
            </a:r>
            <a:r>
              <a:rPr lang="en-US" altLang="zh-CN" dirty="0">
                <a:solidFill>
                  <a:srgbClr val="00518E"/>
                </a:solidFill>
                <a:latin typeface="微软雅黑" panose="020B0503020204020204" pitchFamily="34" charset="-122"/>
                <a:ea typeface="微软雅黑" panose="020B0503020204020204" pitchFamily="34" charset="-122"/>
              </a:rPr>
              <a:t>10</a:t>
            </a:r>
            <a:r>
              <a:rPr lang="zh-CN" altLang="en-US" dirty="0">
                <a:solidFill>
                  <a:srgbClr val="00518E"/>
                </a:solidFill>
                <a:latin typeface="微软雅黑" panose="020B0503020204020204" pitchFamily="34" charset="-122"/>
                <a:ea typeface="微软雅黑" panose="020B0503020204020204" pitchFamily="34" charset="-122"/>
              </a:rPr>
              <a:t>天量的作业时，写作业的价值大于玩游戏；</a:t>
            </a:r>
            <a:endParaRPr lang="en-US" altLang="zh-CN" dirty="0">
              <a:solidFill>
                <a:srgbClr val="00518E"/>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00518E"/>
                </a:solidFill>
                <a:latin typeface="微软雅黑" panose="020B0503020204020204" pitchFamily="34" charset="-122"/>
                <a:ea typeface="微软雅黑" panose="020B0503020204020204" pitchFamily="34" charset="-122"/>
              </a:rPr>
              <a:t>还剩</a:t>
            </a:r>
            <a:r>
              <a:rPr lang="en-US" altLang="zh-CN" dirty="0">
                <a:solidFill>
                  <a:srgbClr val="00518E"/>
                </a:solidFill>
                <a:latin typeface="微软雅黑" panose="020B0503020204020204" pitchFamily="34" charset="-122"/>
                <a:ea typeface="微软雅黑" panose="020B0503020204020204" pitchFamily="34" charset="-122"/>
              </a:rPr>
              <a:t>9</a:t>
            </a:r>
            <a:r>
              <a:rPr lang="zh-CN" altLang="en-US" dirty="0">
                <a:solidFill>
                  <a:srgbClr val="00518E"/>
                </a:solidFill>
                <a:latin typeface="微软雅黑" panose="020B0503020204020204" pitchFamily="34" charset="-122"/>
                <a:ea typeface="微软雅黑" panose="020B0503020204020204" pitchFamily="34" charset="-122"/>
              </a:rPr>
              <a:t>天有</a:t>
            </a:r>
            <a:r>
              <a:rPr lang="en-US" altLang="zh-CN" dirty="0">
                <a:solidFill>
                  <a:srgbClr val="00518E"/>
                </a:solidFill>
                <a:latin typeface="微软雅黑" panose="020B0503020204020204" pitchFamily="34" charset="-122"/>
                <a:ea typeface="微软雅黑" panose="020B0503020204020204" pitchFamily="34" charset="-122"/>
              </a:rPr>
              <a:t>10</a:t>
            </a:r>
            <a:r>
              <a:rPr lang="zh-CN" altLang="en-US" dirty="0">
                <a:solidFill>
                  <a:srgbClr val="00518E"/>
                </a:solidFill>
                <a:latin typeface="微软雅黑" panose="020B0503020204020204" pitchFamily="34" charset="-122"/>
                <a:ea typeface="微软雅黑" panose="020B0503020204020204" pitchFamily="34" charset="-122"/>
              </a:rPr>
              <a:t>天量的作业时，写作业的价值小于玩游戏（反正最后也是挨批，不如不写了）；</a:t>
            </a:r>
            <a:endParaRPr lang="en-US" altLang="zh-CN" dirty="0">
              <a:solidFill>
                <a:srgbClr val="00518E"/>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00518E"/>
                </a:solidFill>
                <a:latin typeface="微软雅黑" panose="020B0503020204020204" pitchFamily="34" charset="-122"/>
                <a:ea typeface="微软雅黑" panose="020B0503020204020204" pitchFamily="34" charset="-122"/>
              </a:rPr>
              <a:t>还剩</a:t>
            </a:r>
            <a:r>
              <a:rPr lang="en-US" altLang="zh-CN" dirty="0">
                <a:solidFill>
                  <a:srgbClr val="00518E"/>
                </a:solidFill>
                <a:latin typeface="微软雅黑" panose="020B0503020204020204" pitchFamily="34" charset="-122"/>
                <a:ea typeface="微软雅黑" panose="020B0503020204020204" pitchFamily="34" charset="-122"/>
              </a:rPr>
              <a:t>1</a:t>
            </a:r>
            <a:r>
              <a:rPr lang="zh-CN" altLang="en-US" dirty="0">
                <a:solidFill>
                  <a:srgbClr val="00518E"/>
                </a:solidFill>
                <a:latin typeface="微软雅黑" panose="020B0503020204020204" pitchFamily="34" charset="-122"/>
                <a:ea typeface="微软雅黑" panose="020B0503020204020204" pitchFamily="34" charset="-122"/>
              </a:rPr>
              <a:t>天有</a:t>
            </a:r>
            <a:r>
              <a:rPr lang="en-US" altLang="zh-CN" dirty="0">
                <a:solidFill>
                  <a:srgbClr val="00518E"/>
                </a:solidFill>
                <a:latin typeface="微软雅黑" panose="020B0503020204020204" pitchFamily="34" charset="-122"/>
                <a:ea typeface="微软雅黑" panose="020B0503020204020204" pitchFamily="34" charset="-122"/>
              </a:rPr>
              <a:t>1</a:t>
            </a:r>
            <a:r>
              <a:rPr lang="zh-CN" altLang="en-US" dirty="0">
                <a:solidFill>
                  <a:srgbClr val="00518E"/>
                </a:solidFill>
                <a:latin typeface="微软雅黑" panose="020B0503020204020204" pitchFamily="34" charset="-122"/>
                <a:ea typeface="微软雅黑" panose="020B0503020204020204" pitchFamily="34" charset="-122"/>
              </a:rPr>
              <a:t>天量的作业时，写作业的价值远大于玩游戏（成败在此一举，不写简直是作死）。</a:t>
            </a:r>
          </a:p>
        </p:txBody>
      </p:sp>
    </p:spTree>
    <p:custDataLst>
      <p:tags r:id="rId1"/>
    </p:custDataLst>
    <p:extLst>
      <p:ext uri="{BB962C8B-B14F-4D97-AF65-F5344CB8AC3E}">
        <p14:creationId xmlns:p14="http://schemas.microsoft.com/office/powerpoint/2010/main" val="11950878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8872DC4D-9C92-43C4-8F84-89B5BE6C72F9}"/>
              </a:ext>
            </a:extLst>
          </p:cNvPr>
          <p:cNvSpPr>
            <a:spLocks noChangeArrowheads="1"/>
          </p:cNvSpPr>
          <p:nvPr>
            <p:custDataLst>
              <p:tags r:id="rId2"/>
            </p:custDataLst>
          </p:nvPr>
        </p:nvSpPr>
        <p:spPr bwMode="auto">
          <a:xfrm>
            <a:off x="586196" y="502958"/>
            <a:ext cx="517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马尔可夫序列决策过程</a:t>
            </a:r>
          </a:p>
        </p:txBody>
      </p:sp>
      <p:sp>
        <p:nvSpPr>
          <p:cNvPr id="24" name="矩形 23">
            <a:extLst>
              <a:ext uri="{FF2B5EF4-FFF2-40B4-BE49-F238E27FC236}">
                <a16:creationId xmlns:a16="http://schemas.microsoft.com/office/drawing/2014/main" id="{9210D31E-44EE-4DB7-9015-B0DE6C46D074}"/>
              </a:ext>
            </a:extLst>
          </p:cNvPr>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 name="矩形 27">
            <a:extLst>
              <a:ext uri="{FF2B5EF4-FFF2-40B4-BE49-F238E27FC236}">
                <a16:creationId xmlns:a16="http://schemas.microsoft.com/office/drawing/2014/main" id="{026E257F-73E5-4D82-AC5F-DDEFE0A3EE60}"/>
              </a:ext>
            </a:extLst>
          </p:cNvPr>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 name="矩形 28">
            <a:extLst>
              <a:ext uri="{FF2B5EF4-FFF2-40B4-BE49-F238E27FC236}">
                <a16:creationId xmlns:a16="http://schemas.microsoft.com/office/drawing/2014/main" id="{E7AB470C-500A-4B7C-9181-7A20CAFCDC41}"/>
              </a:ext>
            </a:extLst>
          </p:cNvPr>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4" name="文本框 13">
            <a:extLst>
              <a:ext uri="{FF2B5EF4-FFF2-40B4-BE49-F238E27FC236}">
                <a16:creationId xmlns:a16="http://schemas.microsoft.com/office/drawing/2014/main" id="{A9DC48D5-DBD1-439F-B511-D4BDC4CE2DE8}"/>
              </a:ext>
            </a:extLst>
          </p:cNvPr>
          <p:cNvSpPr txBox="1"/>
          <p:nvPr/>
        </p:nvSpPr>
        <p:spPr>
          <a:xfrm>
            <a:off x="0" y="979043"/>
            <a:ext cx="11784850" cy="662554"/>
          </a:xfrm>
          <a:prstGeom prst="rect">
            <a:avLst/>
          </a:prstGeom>
          <a:noFill/>
        </p:spPr>
        <p:txBody>
          <a:bodyPr wrap="square" rtlCol="0">
            <a:spAutoFit/>
          </a:bodyPr>
          <a:lstStyle/>
          <a:p>
            <a:pPr marL="914400" lvl="1" indent="-457200">
              <a:lnSpc>
                <a:spcPct val="150000"/>
              </a:lnSpc>
              <a:buFont typeface="Wingdings" panose="05000000000000000000" pitchFamily="2" charset="2"/>
              <a:buChar char="u"/>
            </a:pP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智能体构成：策略</a:t>
            </a:r>
            <a:endPar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7" name="表格 6">
            <a:extLst>
              <a:ext uri="{FF2B5EF4-FFF2-40B4-BE49-F238E27FC236}">
                <a16:creationId xmlns:a16="http://schemas.microsoft.com/office/drawing/2014/main" id="{0D8686DB-739C-45D9-8BB5-C2D19F7B1F5D}"/>
              </a:ext>
            </a:extLst>
          </p:cNvPr>
          <p:cNvGraphicFramePr>
            <a:graphicFrameLocks noGrp="1"/>
          </p:cNvGraphicFramePr>
          <p:nvPr>
            <p:extLst>
              <p:ext uri="{D42A27DB-BD31-4B8C-83A1-F6EECF244321}">
                <p14:modId xmlns:p14="http://schemas.microsoft.com/office/powerpoint/2010/main" val="1276338338"/>
              </p:ext>
            </p:extLst>
          </p:nvPr>
        </p:nvGraphicFramePr>
        <p:xfrm>
          <a:off x="1288330" y="2188136"/>
          <a:ext cx="9615340" cy="4023360"/>
        </p:xfrm>
        <a:graphic>
          <a:graphicData uri="http://schemas.openxmlformats.org/drawingml/2006/table">
            <a:tbl>
              <a:tblPr/>
              <a:tblGrid>
                <a:gridCol w="2403835">
                  <a:extLst>
                    <a:ext uri="{9D8B030D-6E8A-4147-A177-3AD203B41FA5}">
                      <a16:colId xmlns:a16="http://schemas.microsoft.com/office/drawing/2014/main" val="2606257244"/>
                    </a:ext>
                  </a:extLst>
                </a:gridCol>
                <a:gridCol w="2403835">
                  <a:extLst>
                    <a:ext uri="{9D8B030D-6E8A-4147-A177-3AD203B41FA5}">
                      <a16:colId xmlns:a16="http://schemas.microsoft.com/office/drawing/2014/main" val="2241910678"/>
                    </a:ext>
                  </a:extLst>
                </a:gridCol>
                <a:gridCol w="2403835">
                  <a:extLst>
                    <a:ext uri="{9D8B030D-6E8A-4147-A177-3AD203B41FA5}">
                      <a16:colId xmlns:a16="http://schemas.microsoft.com/office/drawing/2014/main" val="2851661743"/>
                    </a:ext>
                  </a:extLst>
                </a:gridCol>
                <a:gridCol w="2403835">
                  <a:extLst>
                    <a:ext uri="{9D8B030D-6E8A-4147-A177-3AD203B41FA5}">
                      <a16:colId xmlns:a16="http://schemas.microsoft.com/office/drawing/2014/main" val="2720053002"/>
                    </a:ext>
                  </a:extLst>
                </a:gridCol>
              </a:tblGrid>
              <a:tr h="343548">
                <a:tc>
                  <a:txBody>
                    <a:bodyPr/>
                    <a:lstStyle/>
                    <a:p>
                      <a:pPr algn="ctr" fontAlgn="ctr" latinLnBrk="0"/>
                      <a:r>
                        <a:rPr lang="en-US" altLang="zh-CN" sz="1600" b="1" dirty="0">
                          <a:solidFill>
                            <a:srgbClr val="4F4F4F"/>
                          </a:solidFill>
                          <a:effectLst/>
                          <a:latin typeface="微软雅黑" panose="020B0503020204020204" pitchFamily="34" charset="-122"/>
                          <a:ea typeface="微软雅黑" panose="020B0503020204020204" pitchFamily="34" charset="-122"/>
                        </a:rPr>
                        <a:t>(</a:t>
                      </a:r>
                      <a:r>
                        <a:rPr lang="zh-CN" altLang="en-US" sz="1600" b="1" dirty="0">
                          <a:solidFill>
                            <a:srgbClr val="4F4F4F"/>
                          </a:solidFill>
                          <a:effectLst/>
                          <a:latin typeface="微软雅黑" panose="020B0503020204020204" pitchFamily="34" charset="-122"/>
                          <a:ea typeface="微软雅黑" panose="020B0503020204020204" pitchFamily="34" charset="-122"/>
                        </a:rPr>
                        <a:t>剩余假期</a:t>
                      </a:r>
                      <a:r>
                        <a:rPr lang="en-US" altLang="zh-CN" sz="1600" b="1" dirty="0">
                          <a:solidFill>
                            <a:srgbClr val="4F4F4F"/>
                          </a:solidFill>
                          <a:effectLst/>
                          <a:latin typeface="微软雅黑" panose="020B0503020204020204" pitchFamily="34" charset="-122"/>
                          <a:ea typeface="微软雅黑" panose="020B0503020204020204" pitchFamily="34" charset="-122"/>
                        </a:rPr>
                        <a:t>, </a:t>
                      </a:r>
                      <a:r>
                        <a:rPr lang="zh-CN" altLang="en-US" sz="1600" b="1" dirty="0">
                          <a:solidFill>
                            <a:srgbClr val="4F4F4F"/>
                          </a:solidFill>
                          <a:effectLst/>
                          <a:latin typeface="微软雅黑" panose="020B0503020204020204" pitchFamily="34" charset="-122"/>
                          <a:ea typeface="微软雅黑" panose="020B0503020204020204" pitchFamily="34" charset="-122"/>
                        </a:rPr>
                        <a:t>剩余作业</a:t>
                      </a:r>
                      <a:r>
                        <a:rPr lang="en-US" altLang="zh-CN" sz="1600" b="1" dirty="0">
                          <a:solidFill>
                            <a:srgbClr val="4F4F4F"/>
                          </a:solidFill>
                          <a:effectLst/>
                          <a:latin typeface="微软雅黑" panose="020B0503020204020204" pitchFamily="34" charset="-122"/>
                          <a:ea typeface="微软雅黑" panose="020B0503020204020204" pitchFamily="34" charset="-122"/>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FF3F5"/>
                    </a:solidFill>
                  </a:tcPr>
                </a:tc>
                <a:tc>
                  <a:txBody>
                    <a:bodyPr/>
                    <a:lstStyle/>
                    <a:p>
                      <a:pPr algn="ctr" fontAlgn="ctr" latinLnBrk="0"/>
                      <a:r>
                        <a:rPr lang="zh-CN" altLang="en-US" sz="1600" b="1">
                          <a:solidFill>
                            <a:srgbClr val="4F4F4F"/>
                          </a:solidFill>
                          <a:effectLst/>
                          <a:latin typeface="微软雅黑" panose="020B0503020204020204" pitchFamily="34" charset="-122"/>
                          <a:ea typeface="微软雅黑" panose="020B0503020204020204" pitchFamily="34" charset="-122"/>
                        </a:rPr>
                        <a:t>写作业价值</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FF3F5"/>
                    </a:solidFill>
                  </a:tcPr>
                </a:tc>
                <a:tc>
                  <a:txBody>
                    <a:bodyPr/>
                    <a:lstStyle/>
                    <a:p>
                      <a:pPr algn="ctr" fontAlgn="ctr" latinLnBrk="0"/>
                      <a:r>
                        <a:rPr lang="zh-CN" altLang="en-US" sz="1600" b="1">
                          <a:solidFill>
                            <a:srgbClr val="4F4F4F"/>
                          </a:solidFill>
                          <a:effectLst/>
                          <a:latin typeface="微软雅黑" panose="020B0503020204020204" pitchFamily="34" charset="-122"/>
                          <a:ea typeface="微软雅黑" panose="020B0503020204020204" pitchFamily="34" charset="-122"/>
                        </a:rPr>
                        <a:t>玩游戏价值</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FF3F5"/>
                    </a:solidFill>
                  </a:tcPr>
                </a:tc>
                <a:tc>
                  <a:txBody>
                    <a:bodyPr/>
                    <a:lstStyle/>
                    <a:p>
                      <a:pPr algn="ctr" fontAlgn="ctr" latinLnBrk="0"/>
                      <a:r>
                        <a:rPr lang="en-US" sz="1600" b="1">
                          <a:solidFill>
                            <a:srgbClr val="4F4F4F"/>
                          </a:solidFill>
                          <a:effectLst/>
                          <a:latin typeface="微软雅黑" panose="020B0503020204020204" pitchFamily="34" charset="-122"/>
                          <a:ea typeface="微软雅黑" panose="020B0503020204020204" pitchFamily="34" charset="-122"/>
                        </a:rPr>
                        <a:t>AI</a:t>
                      </a:r>
                      <a:r>
                        <a:rPr lang="zh-CN" altLang="en-US" sz="1600" b="1">
                          <a:solidFill>
                            <a:srgbClr val="4F4F4F"/>
                          </a:solidFill>
                          <a:effectLst/>
                          <a:latin typeface="微软雅黑" panose="020B0503020204020204" pitchFamily="34" charset="-122"/>
                          <a:ea typeface="微软雅黑" panose="020B0503020204020204" pitchFamily="34" charset="-122"/>
                        </a:rPr>
                        <a:t>的建议</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FF3F5"/>
                    </a:solidFill>
                  </a:tcPr>
                </a:tc>
                <a:extLst>
                  <a:ext uri="{0D108BD9-81ED-4DB2-BD59-A6C34878D82A}">
                    <a16:rowId xmlns:a16="http://schemas.microsoft.com/office/drawing/2014/main" val="1669899054"/>
                  </a:ext>
                </a:extLst>
              </a:tr>
              <a:tr h="343548">
                <a:tc>
                  <a:txBody>
                    <a:bodyPr/>
                    <a:lstStyle/>
                    <a:p>
                      <a:pPr algn="ctr" fontAlgn="ctr" latinLnBrk="0"/>
                      <a:r>
                        <a:rPr lang="en-US" altLang="zh-CN" sz="1600" b="0" dirty="0">
                          <a:solidFill>
                            <a:srgbClr val="4F4F4F"/>
                          </a:solidFill>
                          <a:effectLst/>
                          <a:latin typeface="微软雅黑" panose="020B0503020204020204" pitchFamily="34" charset="-122"/>
                          <a:ea typeface="微软雅黑" panose="020B0503020204020204" pitchFamily="34" charset="-122"/>
                        </a:rPr>
                        <a:t>(20, 10)</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ctr" fontAlgn="ctr" latinLnBrk="0"/>
                      <a:r>
                        <a:rPr lang="en-US" altLang="zh-CN" sz="1600" b="0" dirty="0">
                          <a:solidFill>
                            <a:srgbClr val="4F4F4F"/>
                          </a:solidFill>
                          <a:effectLst/>
                          <a:latin typeface="微软雅黑" panose="020B0503020204020204" pitchFamily="34" charset="-122"/>
                          <a:ea typeface="微软雅黑" panose="020B0503020204020204" pitchFamily="34" charset="-122"/>
                        </a:rPr>
                        <a:t>28.27</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ctr" fontAlgn="ctr" latinLnBrk="0"/>
                      <a:r>
                        <a:rPr lang="en-US" altLang="zh-CN" sz="1600" b="0">
                          <a:solidFill>
                            <a:srgbClr val="4F4F4F"/>
                          </a:solidFill>
                          <a:effectLst/>
                          <a:latin typeface="微软雅黑" panose="020B0503020204020204" pitchFamily="34" charset="-122"/>
                          <a:ea typeface="微软雅黑" panose="020B0503020204020204" pitchFamily="34" charset="-122"/>
                        </a:rPr>
                        <a:t>44.14</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ctr" fontAlgn="ctr" latinLnBrk="0"/>
                      <a:r>
                        <a:rPr lang="zh-CN" altLang="en-US" sz="1600" b="0">
                          <a:solidFill>
                            <a:srgbClr val="4F4F4F"/>
                          </a:solidFill>
                          <a:effectLst/>
                          <a:latin typeface="微软雅黑" panose="020B0503020204020204" pitchFamily="34" charset="-122"/>
                          <a:ea typeface="微软雅黑" panose="020B0503020204020204" pitchFamily="34" charset="-122"/>
                        </a:rPr>
                        <a:t>建议玩游戏</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984107653"/>
                  </a:ext>
                </a:extLst>
              </a:tr>
              <a:tr h="343548">
                <a:tc>
                  <a:txBody>
                    <a:bodyPr/>
                    <a:lstStyle/>
                    <a:p>
                      <a:pPr algn="ctr" fontAlgn="ctr" latinLnBrk="0"/>
                      <a:r>
                        <a:rPr lang="en-US" altLang="zh-CN" sz="1600" b="0" dirty="0">
                          <a:solidFill>
                            <a:srgbClr val="4F4F4F"/>
                          </a:solidFill>
                          <a:effectLst/>
                          <a:latin typeface="微软雅黑" panose="020B0503020204020204" pitchFamily="34" charset="-122"/>
                          <a:ea typeface="微软雅黑" panose="020B0503020204020204" pitchFamily="34" charset="-122"/>
                        </a:rPr>
                        <a:t>(19, 10)</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ctr" fontAlgn="ctr" latinLnBrk="0"/>
                      <a:r>
                        <a:rPr lang="en-US" altLang="zh-CN" sz="1600" b="0">
                          <a:solidFill>
                            <a:srgbClr val="4F4F4F"/>
                          </a:solidFill>
                          <a:effectLst/>
                          <a:latin typeface="微软雅黑" panose="020B0503020204020204" pitchFamily="34" charset="-122"/>
                          <a:ea typeface="微软雅黑" panose="020B0503020204020204" pitchFamily="34" charset="-122"/>
                        </a:rPr>
                        <a:t>32.58</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ctr" fontAlgn="ctr" latinLnBrk="0"/>
                      <a:r>
                        <a:rPr lang="en-US" altLang="zh-CN" sz="1600" b="0" dirty="0">
                          <a:solidFill>
                            <a:srgbClr val="4F4F4F"/>
                          </a:solidFill>
                          <a:effectLst/>
                          <a:latin typeface="微软雅黑" panose="020B0503020204020204" pitchFamily="34" charset="-122"/>
                          <a:ea typeface="微软雅黑" panose="020B0503020204020204" pitchFamily="34" charset="-122"/>
                        </a:rPr>
                        <a:t>45.64</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ctr" fontAlgn="ctr" latinLnBrk="0"/>
                      <a:r>
                        <a:rPr lang="zh-CN" altLang="en-US" sz="1600" b="0" dirty="0">
                          <a:solidFill>
                            <a:srgbClr val="4F4F4F"/>
                          </a:solidFill>
                          <a:effectLst/>
                          <a:latin typeface="微软雅黑" panose="020B0503020204020204" pitchFamily="34" charset="-122"/>
                          <a:ea typeface="微软雅黑" panose="020B0503020204020204" pitchFamily="34" charset="-122"/>
                        </a:rPr>
                        <a:t>建议玩游戏</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2975962450"/>
                  </a:ext>
                </a:extLst>
              </a:tr>
              <a:tr h="343548">
                <a:tc>
                  <a:txBody>
                    <a:bodyPr/>
                    <a:lstStyle/>
                    <a:p>
                      <a:pPr algn="ctr" fontAlgn="ctr" latinLnBrk="0"/>
                      <a:r>
                        <a:rPr lang="en-US" altLang="zh-CN" sz="1600" b="0" dirty="0">
                          <a:solidFill>
                            <a:srgbClr val="4F4F4F"/>
                          </a:solidFill>
                          <a:effectLst/>
                          <a:latin typeface="微软雅黑" panose="020B0503020204020204" pitchFamily="34" charset="-122"/>
                          <a:ea typeface="微软雅黑" panose="020B0503020204020204" pitchFamily="34" charset="-122"/>
                        </a:rPr>
                        <a:t>(18, 10)</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ctr" fontAlgn="ctr" latinLnBrk="0"/>
                      <a:r>
                        <a:rPr lang="en-US" altLang="zh-CN" sz="1600" b="0" dirty="0">
                          <a:solidFill>
                            <a:srgbClr val="4F4F4F"/>
                          </a:solidFill>
                          <a:effectLst/>
                          <a:latin typeface="微软雅黑" panose="020B0503020204020204" pitchFamily="34" charset="-122"/>
                          <a:ea typeface="微软雅黑" panose="020B0503020204020204" pitchFamily="34" charset="-122"/>
                        </a:rPr>
                        <a:t>19.83</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ctr" fontAlgn="ctr" latinLnBrk="0"/>
                      <a:r>
                        <a:rPr lang="en-US" altLang="zh-CN" sz="1600" b="0">
                          <a:solidFill>
                            <a:srgbClr val="4F4F4F"/>
                          </a:solidFill>
                          <a:effectLst/>
                          <a:latin typeface="微软雅黑" panose="020B0503020204020204" pitchFamily="34" charset="-122"/>
                          <a:ea typeface="微软雅黑" panose="020B0503020204020204" pitchFamily="34" charset="-122"/>
                        </a:rPr>
                        <a:t>31.30</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ctr" fontAlgn="ctr" latinLnBrk="0"/>
                      <a:r>
                        <a:rPr lang="zh-CN" altLang="en-US" sz="1600" b="0" dirty="0">
                          <a:solidFill>
                            <a:srgbClr val="4F4F4F"/>
                          </a:solidFill>
                          <a:effectLst/>
                          <a:latin typeface="微软雅黑" panose="020B0503020204020204" pitchFamily="34" charset="-122"/>
                          <a:ea typeface="微软雅黑" panose="020B0503020204020204" pitchFamily="34" charset="-122"/>
                        </a:rPr>
                        <a:t>建议玩游戏</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24934651"/>
                  </a:ext>
                </a:extLst>
              </a:tr>
              <a:tr h="343548">
                <a:tc>
                  <a:txBody>
                    <a:bodyPr/>
                    <a:lstStyle/>
                    <a:p>
                      <a:pPr marL="0" algn="ctr" defTabSz="914400" rtl="0" eaLnBrk="1" fontAlgn="ctr" latinLnBrk="0" hangingPunct="1"/>
                      <a:r>
                        <a:rPr lang="en-US" altLang="zh-CN" sz="1600" b="0" kern="1200" dirty="0">
                          <a:solidFill>
                            <a:srgbClr val="4F4F4F"/>
                          </a:solidFill>
                          <a:effectLst/>
                          <a:latin typeface="微软雅黑" panose="020B0503020204020204" pitchFamily="34" charset="-122"/>
                          <a:ea typeface="微软雅黑" panose="020B0503020204020204" pitchFamily="34" charset="-122"/>
                          <a:cs typeface="+mn-cs"/>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188874471"/>
                  </a:ext>
                </a:extLst>
              </a:tr>
              <a:tr h="343548">
                <a:tc>
                  <a:txBody>
                    <a:bodyPr/>
                    <a:lstStyle/>
                    <a:p>
                      <a:pPr marL="0" algn="ctr" defTabSz="914400" rtl="0" eaLnBrk="1" fontAlgn="ctr" latinLnBrk="0" hangingPunct="1"/>
                      <a:r>
                        <a:rPr lang="en-US" altLang="zh-CN" sz="1600" b="0" kern="1200" dirty="0">
                          <a:solidFill>
                            <a:srgbClr val="4F4F4F"/>
                          </a:solidFill>
                          <a:effectLst/>
                          <a:latin typeface="微软雅黑" panose="020B0503020204020204" pitchFamily="34" charset="-122"/>
                          <a:ea typeface="微软雅黑" panose="020B0503020204020204" pitchFamily="34" charset="-122"/>
                          <a:cs typeface="+mn-cs"/>
                        </a:rPr>
                        <a:t>(12, 10)</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-29.14</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-52.96</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zh-CN" altLang="en-US" sz="1600" b="0" kern="1200">
                          <a:solidFill>
                            <a:srgbClr val="4F4F4F"/>
                          </a:solidFill>
                          <a:effectLst/>
                          <a:latin typeface="微软雅黑" panose="020B0503020204020204" pitchFamily="34" charset="-122"/>
                          <a:ea typeface="微软雅黑" panose="020B0503020204020204" pitchFamily="34" charset="-122"/>
                          <a:cs typeface="+mn-cs"/>
                        </a:rPr>
                        <a:t>建议写作业</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00229768"/>
                  </a:ext>
                </a:extLst>
              </a:tr>
              <a:tr h="343548">
                <a:tc>
                  <a:txBody>
                    <a:bodyPr/>
                    <a:lstStyle/>
                    <a:p>
                      <a:pPr marL="0" algn="ctr" defTabSz="914400" rtl="0" eaLnBrk="1" fontAlgn="ctr" latinLnBrk="0" hangingPunct="1"/>
                      <a:r>
                        <a:rPr lang="en-US" altLang="zh-CN" sz="1600" b="0" kern="1200" dirty="0">
                          <a:solidFill>
                            <a:srgbClr val="4F4F4F"/>
                          </a:solidFill>
                          <a:effectLst/>
                          <a:latin typeface="微软雅黑" panose="020B0503020204020204" pitchFamily="34" charset="-122"/>
                          <a:ea typeface="微软雅黑" panose="020B0503020204020204" pitchFamily="34" charset="-122"/>
                          <a:cs typeface="+mn-cs"/>
                        </a:rPr>
                        <a:t>(11, 10)</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dirty="0">
                          <a:solidFill>
                            <a:srgbClr val="4F4F4F"/>
                          </a:solidFill>
                          <a:effectLst/>
                          <a:latin typeface="微软雅黑" panose="020B0503020204020204" pitchFamily="34" charset="-122"/>
                          <a:ea typeface="微软雅黑" panose="020B0503020204020204" pitchFamily="34" charset="-122"/>
                          <a:cs typeface="+mn-cs"/>
                        </a:rPr>
                        <a:t>-65.91</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dirty="0">
                          <a:solidFill>
                            <a:srgbClr val="4F4F4F"/>
                          </a:solidFill>
                          <a:effectLst/>
                          <a:latin typeface="微软雅黑" panose="020B0503020204020204" pitchFamily="34" charset="-122"/>
                          <a:ea typeface="微软雅黑" panose="020B0503020204020204" pitchFamily="34" charset="-122"/>
                          <a:cs typeface="+mn-cs"/>
                        </a:rPr>
                        <a:t>-99.18</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zh-CN" altLang="en-US" sz="1600" b="0" kern="1200" dirty="0">
                          <a:solidFill>
                            <a:srgbClr val="4F4F4F"/>
                          </a:solidFill>
                          <a:effectLst/>
                          <a:latin typeface="微软雅黑" panose="020B0503020204020204" pitchFamily="34" charset="-122"/>
                          <a:ea typeface="微软雅黑" panose="020B0503020204020204" pitchFamily="34" charset="-122"/>
                          <a:cs typeface="+mn-cs"/>
                        </a:rPr>
                        <a:t>建议写作业</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789791735"/>
                  </a:ext>
                </a:extLst>
              </a:tr>
              <a:tr h="343548">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dirty="0">
                          <a:solidFill>
                            <a:srgbClr val="4F4F4F"/>
                          </a:solidFill>
                          <a:effectLst/>
                          <a:latin typeface="微软雅黑" panose="020B0503020204020204" pitchFamily="34" charset="-122"/>
                          <a:ea typeface="微软雅黑" panose="020B0503020204020204" pitchFamily="34" charset="-122"/>
                          <a:cs typeface="+mn-cs"/>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87475654"/>
                  </a:ext>
                </a:extLst>
              </a:tr>
              <a:tr h="343548">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(9, 10)</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-188.48</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dirty="0">
                          <a:solidFill>
                            <a:srgbClr val="4F4F4F"/>
                          </a:solidFill>
                          <a:effectLst/>
                          <a:latin typeface="微软雅黑" panose="020B0503020204020204" pitchFamily="34" charset="-122"/>
                          <a:ea typeface="微软雅黑" panose="020B0503020204020204" pitchFamily="34" charset="-122"/>
                          <a:cs typeface="+mn-cs"/>
                        </a:rPr>
                        <a:t>-163.67</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zh-CN" altLang="en-US" sz="1600" b="0" kern="1200" dirty="0">
                          <a:solidFill>
                            <a:srgbClr val="4F4F4F"/>
                          </a:solidFill>
                          <a:effectLst/>
                          <a:latin typeface="微软雅黑" panose="020B0503020204020204" pitchFamily="34" charset="-122"/>
                          <a:ea typeface="微软雅黑" panose="020B0503020204020204" pitchFamily="34" charset="-122"/>
                          <a:cs typeface="+mn-cs"/>
                        </a:rPr>
                        <a:t>建议玩游戏</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526225452"/>
                  </a:ext>
                </a:extLst>
              </a:tr>
              <a:tr h="343548">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(1, 1)</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0.00</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dirty="0">
                          <a:solidFill>
                            <a:srgbClr val="4F4F4F"/>
                          </a:solidFill>
                          <a:effectLst/>
                          <a:latin typeface="微软雅黑" panose="020B0503020204020204" pitchFamily="34" charset="-122"/>
                          <a:ea typeface="微软雅黑" panose="020B0503020204020204" pitchFamily="34" charset="-122"/>
                          <a:cs typeface="+mn-cs"/>
                        </a:rPr>
                        <a:t>-920.23</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zh-CN" altLang="en-US" sz="1600" b="0" kern="1200" dirty="0">
                          <a:solidFill>
                            <a:srgbClr val="4F4F4F"/>
                          </a:solidFill>
                          <a:effectLst/>
                          <a:latin typeface="微软雅黑" panose="020B0503020204020204" pitchFamily="34" charset="-122"/>
                          <a:ea typeface="微软雅黑" panose="020B0503020204020204" pitchFamily="34" charset="-122"/>
                          <a:cs typeface="+mn-cs"/>
                        </a:rPr>
                        <a:t>建议写作业</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205958506"/>
                  </a:ext>
                </a:extLst>
              </a:tr>
              <a:tr h="343548">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dirty="0">
                          <a:solidFill>
                            <a:srgbClr val="4F4F4F"/>
                          </a:solidFill>
                          <a:effectLst/>
                          <a:latin typeface="微软雅黑" panose="020B0503020204020204" pitchFamily="34" charset="-122"/>
                          <a:ea typeface="微软雅黑" panose="020B0503020204020204" pitchFamily="34" charset="-122"/>
                          <a:cs typeface="+mn-cs"/>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dirty="0">
                          <a:solidFill>
                            <a:srgbClr val="4F4F4F"/>
                          </a:solidFill>
                          <a:effectLst/>
                          <a:latin typeface="微软雅黑" panose="020B0503020204020204" pitchFamily="34" charset="-122"/>
                          <a:ea typeface="微软雅黑" panose="020B0503020204020204" pitchFamily="34" charset="-122"/>
                          <a:cs typeface="+mn-cs"/>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196551733"/>
                  </a:ext>
                </a:extLst>
              </a:tr>
            </a:tbl>
          </a:graphicData>
        </a:graphic>
      </p:graphicFrame>
      <p:sp>
        <p:nvSpPr>
          <p:cNvPr id="8" name="文本框 7">
            <a:extLst>
              <a:ext uri="{FF2B5EF4-FFF2-40B4-BE49-F238E27FC236}">
                <a16:creationId xmlns:a16="http://schemas.microsoft.com/office/drawing/2014/main" id="{5E6E7870-DF96-4580-9F76-128822AC71F5}"/>
              </a:ext>
            </a:extLst>
          </p:cNvPr>
          <p:cNvSpPr txBox="1"/>
          <p:nvPr/>
        </p:nvSpPr>
        <p:spPr>
          <a:xfrm>
            <a:off x="1056206" y="1572717"/>
            <a:ext cx="10728644" cy="499624"/>
          </a:xfrm>
          <a:prstGeom prst="rect">
            <a:avLst/>
          </a:prstGeom>
          <a:noFill/>
        </p:spPr>
        <p:txBody>
          <a:bodyPr wrap="square" rtlCol="0">
            <a:spAutoFit/>
          </a:bodyPr>
          <a:lstStyle/>
          <a:p>
            <a:pPr>
              <a:lnSpc>
                <a:spcPct val="150000"/>
              </a:lnSpc>
            </a:pPr>
            <a:r>
              <a:rPr lang="zh-CN" altLang="en-US" sz="2000" dirty="0">
                <a:solidFill>
                  <a:srgbClr val="00518E"/>
                </a:solidFill>
                <a:latin typeface="微软雅黑" panose="020B0503020204020204" pitchFamily="34" charset="-122"/>
                <a:ea typeface="微软雅黑" panose="020B0503020204020204" pitchFamily="34" charset="-122"/>
              </a:rPr>
              <a:t>策略就是</a:t>
            </a:r>
            <a:r>
              <a:rPr lang="zh-CN" altLang="en-US" sz="2000" b="1" dirty="0">
                <a:solidFill>
                  <a:srgbClr val="FF0000"/>
                </a:solidFill>
                <a:latin typeface="微软雅黑" panose="020B0503020204020204" pitchFamily="34" charset="-122"/>
                <a:ea typeface="微软雅黑" panose="020B0503020204020204" pitchFamily="34" charset="-122"/>
              </a:rPr>
              <a:t>在什么情况下选择什么动作</a:t>
            </a:r>
            <a:r>
              <a:rPr lang="zh-CN" altLang="en-US" sz="2000" dirty="0">
                <a:solidFill>
                  <a:srgbClr val="00518E"/>
                </a:solidFill>
                <a:latin typeface="微软雅黑" panose="020B0503020204020204" pitchFamily="34" charset="-122"/>
                <a:ea typeface="微软雅黑" panose="020B0503020204020204" pitchFamily="34" charset="-122"/>
              </a:rPr>
              <a:t>。我们“训练强化学习”这个过程，就是</a:t>
            </a:r>
            <a:r>
              <a:rPr lang="zh-CN" altLang="en-US" sz="2000" b="1" dirty="0">
                <a:solidFill>
                  <a:srgbClr val="FF0000"/>
                </a:solidFill>
                <a:latin typeface="微软雅黑" panose="020B0503020204020204" pitchFamily="34" charset="-122"/>
                <a:ea typeface="微软雅黑" panose="020B0503020204020204" pitchFamily="34" charset="-122"/>
              </a:rPr>
              <a:t>找最优策略</a:t>
            </a:r>
            <a:r>
              <a:rPr lang="zh-CN" altLang="en-US" sz="2000" dirty="0">
                <a:solidFill>
                  <a:srgbClr val="00518E"/>
                </a:solidFill>
                <a:latin typeface="微软雅黑" panose="020B0503020204020204" pitchFamily="34" charset="-122"/>
                <a:ea typeface="微软雅黑" panose="020B0503020204020204" pitchFamily="34" charset="-122"/>
              </a:rPr>
              <a:t>。</a:t>
            </a:r>
            <a:endParaRPr lang="zh-CN" altLang="en-US" dirty="0">
              <a:solidFill>
                <a:srgbClr val="00518E"/>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8205704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8872DC4D-9C92-43C4-8F84-89B5BE6C72F9}"/>
              </a:ext>
            </a:extLst>
          </p:cNvPr>
          <p:cNvSpPr>
            <a:spLocks noChangeArrowheads="1"/>
          </p:cNvSpPr>
          <p:nvPr>
            <p:custDataLst>
              <p:tags r:id="rId2"/>
            </p:custDataLst>
          </p:nvPr>
        </p:nvSpPr>
        <p:spPr bwMode="auto">
          <a:xfrm>
            <a:off x="586196" y="502958"/>
            <a:ext cx="517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马尔可夫序列决策过程</a:t>
            </a:r>
          </a:p>
        </p:txBody>
      </p:sp>
      <p:sp>
        <p:nvSpPr>
          <p:cNvPr id="24" name="矩形 23">
            <a:extLst>
              <a:ext uri="{FF2B5EF4-FFF2-40B4-BE49-F238E27FC236}">
                <a16:creationId xmlns:a16="http://schemas.microsoft.com/office/drawing/2014/main" id="{9210D31E-44EE-4DB7-9015-B0DE6C46D074}"/>
              </a:ext>
            </a:extLst>
          </p:cNvPr>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 name="矩形 27">
            <a:extLst>
              <a:ext uri="{FF2B5EF4-FFF2-40B4-BE49-F238E27FC236}">
                <a16:creationId xmlns:a16="http://schemas.microsoft.com/office/drawing/2014/main" id="{026E257F-73E5-4D82-AC5F-DDEFE0A3EE60}"/>
              </a:ext>
            </a:extLst>
          </p:cNvPr>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 name="矩形 28">
            <a:extLst>
              <a:ext uri="{FF2B5EF4-FFF2-40B4-BE49-F238E27FC236}">
                <a16:creationId xmlns:a16="http://schemas.microsoft.com/office/drawing/2014/main" id="{E7AB470C-500A-4B7C-9181-7A20CAFCDC41}"/>
              </a:ext>
            </a:extLst>
          </p:cNvPr>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4" name="文本框 13">
            <a:extLst>
              <a:ext uri="{FF2B5EF4-FFF2-40B4-BE49-F238E27FC236}">
                <a16:creationId xmlns:a16="http://schemas.microsoft.com/office/drawing/2014/main" id="{A9DC48D5-DBD1-439F-B511-D4BDC4CE2DE8}"/>
              </a:ext>
            </a:extLst>
          </p:cNvPr>
          <p:cNvSpPr txBox="1"/>
          <p:nvPr/>
        </p:nvSpPr>
        <p:spPr>
          <a:xfrm>
            <a:off x="0" y="979043"/>
            <a:ext cx="11784850" cy="662554"/>
          </a:xfrm>
          <a:prstGeom prst="rect">
            <a:avLst/>
          </a:prstGeom>
          <a:noFill/>
        </p:spPr>
        <p:txBody>
          <a:bodyPr wrap="square" rtlCol="0">
            <a:spAutoFit/>
          </a:bodyPr>
          <a:lstStyle/>
          <a:p>
            <a:pPr marL="914400" lvl="1" indent="-457200">
              <a:lnSpc>
                <a:spcPct val="150000"/>
              </a:lnSpc>
              <a:buFont typeface="Wingdings" panose="05000000000000000000" pitchFamily="2" charset="2"/>
              <a:buChar char="u"/>
            </a:pP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智能体构成：策略</a:t>
            </a:r>
            <a:endPar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7" name="表格 6">
            <a:extLst>
              <a:ext uri="{FF2B5EF4-FFF2-40B4-BE49-F238E27FC236}">
                <a16:creationId xmlns:a16="http://schemas.microsoft.com/office/drawing/2014/main" id="{0D8686DB-739C-45D9-8BB5-C2D19F7B1F5D}"/>
              </a:ext>
            </a:extLst>
          </p:cNvPr>
          <p:cNvGraphicFramePr>
            <a:graphicFrameLocks noGrp="1"/>
          </p:cNvGraphicFramePr>
          <p:nvPr/>
        </p:nvGraphicFramePr>
        <p:xfrm>
          <a:off x="1288330" y="2188136"/>
          <a:ext cx="9615340" cy="4023360"/>
        </p:xfrm>
        <a:graphic>
          <a:graphicData uri="http://schemas.openxmlformats.org/drawingml/2006/table">
            <a:tbl>
              <a:tblPr/>
              <a:tblGrid>
                <a:gridCol w="2403835">
                  <a:extLst>
                    <a:ext uri="{9D8B030D-6E8A-4147-A177-3AD203B41FA5}">
                      <a16:colId xmlns:a16="http://schemas.microsoft.com/office/drawing/2014/main" val="2606257244"/>
                    </a:ext>
                  </a:extLst>
                </a:gridCol>
                <a:gridCol w="2403835">
                  <a:extLst>
                    <a:ext uri="{9D8B030D-6E8A-4147-A177-3AD203B41FA5}">
                      <a16:colId xmlns:a16="http://schemas.microsoft.com/office/drawing/2014/main" val="2241910678"/>
                    </a:ext>
                  </a:extLst>
                </a:gridCol>
                <a:gridCol w="2403835">
                  <a:extLst>
                    <a:ext uri="{9D8B030D-6E8A-4147-A177-3AD203B41FA5}">
                      <a16:colId xmlns:a16="http://schemas.microsoft.com/office/drawing/2014/main" val="2851661743"/>
                    </a:ext>
                  </a:extLst>
                </a:gridCol>
                <a:gridCol w="2403835">
                  <a:extLst>
                    <a:ext uri="{9D8B030D-6E8A-4147-A177-3AD203B41FA5}">
                      <a16:colId xmlns:a16="http://schemas.microsoft.com/office/drawing/2014/main" val="2720053002"/>
                    </a:ext>
                  </a:extLst>
                </a:gridCol>
              </a:tblGrid>
              <a:tr h="343548">
                <a:tc>
                  <a:txBody>
                    <a:bodyPr/>
                    <a:lstStyle/>
                    <a:p>
                      <a:pPr algn="ctr" fontAlgn="ctr" latinLnBrk="0"/>
                      <a:r>
                        <a:rPr lang="en-US" altLang="zh-CN" sz="1600" b="1" dirty="0">
                          <a:solidFill>
                            <a:srgbClr val="4F4F4F"/>
                          </a:solidFill>
                          <a:effectLst/>
                          <a:latin typeface="微软雅黑" panose="020B0503020204020204" pitchFamily="34" charset="-122"/>
                          <a:ea typeface="微软雅黑" panose="020B0503020204020204" pitchFamily="34" charset="-122"/>
                        </a:rPr>
                        <a:t>(</a:t>
                      </a:r>
                      <a:r>
                        <a:rPr lang="zh-CN" altLang="en-US" sz="1600" b="1" dirty="0">
                          <a:solidFill>
                            <a:srgbClr val="4F4F4F"/>
                          </a:solidFill>
                          <a:effectLst/>
                          <a:latin typeface="微软雅黑" panose="020B0503020204020204" pitchFamily="34" charset="-122"/>
                          <a:ea typeface="微软雅黑" panose="020B0503020204020204" pitchFamily="34" charset="-122"/>
                        </a:rPr>
                        <a:t>剩余假期</a:t>
                      </a:r>
                      <a:r>
                        <a:rPr lang="en-US" altLang="zh-CN" sz="1600" b="1" dirty="0">
                          <a:solidFill>
                            <a:srgbClr val="4F4F4F"/>
                          </a:solidFill>
                          <a:effectLst/>
                          <a:latin typeface="微软雅黑" panose="020B0503020204020204" pitchFamily="34" charset="-122"/>
                          <a:ea typeface="微软雅黑" panose="020B0503020204020204" pitchFamily="34" charset="-122"/>
                        </a:rPr>
                        <a:t>, </a:t>
                      </a:r>
                      <a:r>
                        <a:rPr lang="zh-CN" altLang="en-US" sz="1600" b="1" dirty="0">
                          <a:solidFill>
                            <a:srgbClr val="4F4F4F"/>
                          </a:solidFill>
                          <a:effectLst/>
                          <a:latin typeface="微软雅黑" panose="020B0503020204020204" pitchFamily="34" charset="-122"/>
                          <a:ea typeface="微软雅黑" panose="020B0503020204020204" pitchFamily="34" charset="-122"/>
                        </a:rPr>
                        <a:t>剩余作业</a:t>
                      </a:r>
                      <a:r>
                        <a:rPr lang="en-US" altLang="zh-CN" sz="1600" b="1" dirty="0">
                          <a:solidFill>
                            <a:srgbClr val="4F4F4F"/>
                          </a:solidFill>
                          <a:effectLst/>
                          <a:latin typeface="微软雅黑" panose="020B0503020204020204" pitchFamily="34" charset="-122"/>
                          <a:ea typeface="微软雅黑" panose="020B0503020204020204" pitchFamily="34" charset="-122"/>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FF3F5"/>
                    </a:solidFill>
                  </a:tcPr>
                </a:tc>
                <a:tc>
                  <a:txBody>
                    <a:bodyPr/>
                    <a:lstStyle/>
                    <a:p>
                      <a:pPr algn="ctr" fontAlgn="ctr" latinLnBrk="0"/>
                      <a:r>
                        <a:rPr lang="zh-CN" altLang="en-US" sz="1600" b="1">
                          <a:solidFill>
                            <a:srgbClr val="4F4F4F"/>
                          </a:solidFill>
                          <a:effectLst/>
                          <a:latin typeface="微软雅黑" panose="020B0503020204020204" pitchFamily="34" charset="-122"/>
                          <a:ea typeface="微软雅黑" panose="020B0503020204020204" pitchFamily="34" charset="-122"/>
                        </a:rPr>
                        <a:t>写作业价值</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FF3F5"/>
                    </a:solidFill>
                  </a:tcPr>
                </a:tc>
                <a:tc>
                  <a:txBody>
                    <a:bodyPr/>
                    <a:lstStyle/>
                    <a:p>
                      <a:pPr algn="ctr" fontAlgn="ctr" latinLnBrk="0"/>
                      <a:r>
                        <a:rPr lang="zh-CN" altLang="en-US" sz="1600" b="1">
                          <a:solidFill>
                            <a:srgbClr val="4F4F4F"/>
                          </a:solidFill>
                          <a:effectLst/>
                          <a:latin typeface="微软雅黑" panose="020B0503020204020204" pitchFamily="34" charset="-122"/>
                          <a:ea typeface="微软雅黑" panose="020B0503020204020204" pitchFamily="34" charset="-122"/>
                        </a:rPr>
                        <a:t>玩游戏价值</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FF3F5"/>
                    </a:solidFill>
                  </a:tcPr>
                </a:tc>
                <a:tc>
                  <a:txBody>
                    <a:bodyPr/>
                    <a:lstStyle/>
                    <a:p>
                      <a:pPr algn="ctr" fontAlgn="ctr" latinLnBrk="0"/>
                      <a:r>
                        <a:rPr lang="en-US" sz="1600" b="1">
                          <a:solidFill>
                            <a:srgbClr val="4F4F4F"/>
                          </a:solidFill>
                          <a:effectLst/>
                          <a:latin typeface="微软雅黑" panose="020B0503020204020204" pitchFamily="34" charset="-122"/>
                          <a:ea typeface="微软雅黑" panose="020B0503020204020204" pitchFamily="34" charset="-122"/>
                        </a:rPr>
                        <a:t>AI</a:t>
                      </a:r>
                      <a:r>
                        <a:rPr lang="zh-CN" altLang="en-US" sz="1600" b="1">
                          <a:solidFill>
                            <a:srgbClr val="4F4F4F"/>
                          </a:solidFill>
                          <a:effectLst/>
                          <a:latin typeface="微软雅黑" panose="020B0503020204020204" pitchFamily="34" charset="-122"/>
                          <a:ea typeface="微软雅黑" panose="020B0503020204020204" pitchFamily="34" charset="-122"/>
                        </a:rPr>
                        <a:t>的建议</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FF3F5"/>
                    </a:solidFill>
                  </a:tcPr>
                </a:tc>
                <a:extLst>
                  <a:ext uri="{0D108BD9-81ED-4DB2-BD59-A6C34878D82A}">
                    <a16:rowId xmlns:a16="http://schemas.microsoft.com/office/drawing/2014/main" val="1669899054"/>
                  </a:ext>
                </a:extLst>
              </a:tr>
              <a:tr h="343548">
                <a:tc>
                  <a:txBody>
                    <a:bodyPr/>
                    <a:lstStyle/>
                    <a:p>
                      <a:pPr algn="ctr" fontAlgn="ctr" latinLnBrk="0"/>
                      <a:r>
                        <a:rPr lang="en-US" altLang="zh-CN" sz="1600" b="0" dirty="0">
                          <a:solidFill>
                            <a:srgbClr val="4F4F4F"/>
                          </a:solidFill>
                          <a:effectLst/>
                          <a:latin typeface="微软雅黑" panose="020B0503020204020204" pitchFamily="34" charset="-122"/>
                          <a:ea typeface="微软雅黑" panose="020B0503020204020204" pitchFamily="34" charset="-122"/>
                        </a:rPr>
                        <a:t>(20, 10)</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ctr" fontAlgn="ctr" latinLnBrk="0"/>
                      <a:r>
                        <a:rPr lang="en-US" altLang="zh-CN" sz="1600" b="0" dirty="0">
                          <a:solidFill>
                            <a:srgbClr val="4F4F4F"/>
                          </a:solidFill>
                          <a:effectLst/>
                          <a:latin typeface="微软雅黑" panose="020B0503020204020204" pitchFamily="34" charset="-122"/>
                          <a:ea typeface="微软雅黑" panose="020B0503020204020204" pitchFamily="34" charset="-122"/>
                        </a:rPr>
                        <a:t>28.27</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ctr" fontAlgn="ctr" latinLnBrk="0"/>
                      <a:r>
                        <a:rPr lang="en-US" altLang="zh-CN" sz="1600" b="0">
                          <a:solidFill>
                            <a:srgbClr val="4F4F4F"/>
                          </a:solidFill>
                          <a:effectLst/>
                          <a:latin typeface="微软雅黑" panose="020B0503020204020204" pitchFamily="34" charset="-122"/>
                          <a:ea typeface="微软雅黑" panose="020B0503020204020204" pitchFamily="34" charset="-122"/>
                        </a:rPr>
                        <a:t>44.14</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ctr" fontAlgn="ctr" latinLnBrk="0"/>
                      <a:r>
                        <a:rPr lang="zh-CN" altLang="en-US" sz="1600" b="0">
                          <a:solidFill>
                            <a:srgbClr val="4F4F4F"/>
                          </a:solidFill>
                          <a:effectLst/>
                          <a:latin typeface="微软雅黑" panose="020B0503020204020204" pitchFamily="34" charset="-122"/>
                          <a:ea typeface="微软雅黑" panose="020B0503020204020204" pitchFamily="34" charset="-122"/>
                        </a:rPr>
                        <a:t>建议玩游戏</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984107653"/>
                  </a:ext>
                </a:extLst>
              </a:tr>
              <a:tr h="343548">
                <a:tc>
                  <a:txBody>
                    <a:bodyPr/>
                    <a:lstStyle/>
                    <a:p>
                      <a:pPr algn="ctr" fontAlgn="ctr" latinLnBrk="0"/>
                      <a:r>
                        <a:rPr lang="en-US" altLang="zh-CN" sz="1600" b="0" dirty="0">
                          <a:solidFill>
                            <a:srgbClr val="4F4F4F"/>
                          </a:solidFill>
                          <a:effectLst/>
                          <a:latin typeface="微软雅黑" panose="020B0503020204020204" pitchFamily="34" charset="-122"/>
                          <a:ea typeface="微软雅黑" panose="020B0503020204020204" pitchFamily="34" charset="-122"/>
                        </a:rPr>
                        <a:t>(19, 10)</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ctr" fontAlgn="ctr" latinLnBrk="0"/>
                      <a:r>
                        <a:rPr lang="en-US" altLang="zh-CN" sz="1600" b="0">
                          <a:solidFill>
                            <a:srgbClr val="4F4F4F"/>
                          </a:solidFill>
                          <a:effectLst/>
                          <a:latin typeface="微软雅黑" panose="020B0503020204020204" pitchFamily="34" charset="-122"/>
                          <a:ea typeface="微软雅黑" panose="020B0503020204020204" pitchFamily="34" charset="-122"/>
                        </a:rPr>
                        <a:t>32.58</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ctr" fontAlgn="ctr" latinLnBrk="0"/>
                      <a:r>
                        <a:rPr lang="en-US" altLang="zh-CN" sz="1600" b="0" dirty="0">
                          <a:solidFill>
                            <a:srgbClr val="4F4F4F"/>
                          </a:solidFill>
                          <a:effectLst/>
                          <a:latin typeface="微软雅黑" panose="020B0503020204020204" pitchFamily="34" charset="-122"/>
                          <a:ea typeface="微软雅黑" panose="020B0503020204020204" pitchFamily="34" charset="-122"/>
                        </a:rPr>
                        <a:t>45.64</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ctr" fontAlgn="ctr" latinLnBrk="0"/>
                      <a:r>
                        <a:rPr lang="zh-CN" altLang="en-US" sz="1600" b="0" dirty="0">
                          <a:solidFill>
                            <a:srgbClr val="4F4F4F"/>
                          </a:solidFill>
                          <a:effectLst/>
                          <a:latin typeface="微软雅黑" panose="020B0503020204020204" pitchFamily="34" charset="-122"/>
                          <a:ea typeface="微软雅黑" panose="020B0503020204020204" pitchFamily="34" charset="-122"/>
                        </a:rPr>
                        <a:t>建议玩游戏</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2975962450"/>
                  </a:ext>
                </a:extLst>
              </a:tr>
              <a:tr h="343548">
                <a:tc>
                  <a:txBody>
                    <a:bodyPr/>
                    <a:lstStyle/>
                    <a:p>
                      <a:pPr algn="ctr" fontAlgn="ctr" latinLnBrk="0"/>
                      <a:r>
                        <a:rPr lang="en-US" altLang="zh-CN" sz="1600" b="0" dirty="0">
                          <a:solidFill>
                            <a:srgbClr val="4F4F4F"/>
                          </a:solidFill>
                          <a:effectLst/>
                          <a:latin typeface="微软雅黑" panose="020B0503020204020204" pitchFamily="34" charset="-122"/>
                          <a:ea typeface="微软雅黑" panose="020B0503020204020204" pitchFamily="34" charset="-122"/>
                        </a:rPr>
                        <a:t>(18, 10)</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ctr" fontAlgn="ctr" latinLnBrk="0"/>
                      <a:r>
                        <a:rPr lang="en-US" altLang="zh-CN" sz="1600" b="0" dirty="0">
                          <a:solidFill>
                            <a:srgbClr val="4F4F4F"/>
                          </a:solidFill>
                          <a:effectLst/>
                          <a:latin typeface="微软雅黑" panose="020B0503020204020204" pitchFamily="34" charset="-122"/>
                          <a:ea typeface="微软雅黑" panose="020B0503020204020204" pitchFamily="34" charset="-122"/>
                        </a:rPr>
                        <a:t>19.83</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ctr" fontAlgn="ctr" latinLnBrk="0"/>
                      <a:r>
                        <a:rPr lang="en-US" altLang="zh-CN" sz="1600" b="0">
                          <a:solidFill>
                            <a:srgbClr val="4F4F4F"/>
                          </a:solidFill>
                          <a:effectLst/>
                          <a:latin typeface="微软雅黑" panose="020B0503020204020204" pitchFamily="34" charset="-122"/>
                          <a:ea typeface="微软雅黑" panose="020B0503020204020204" pitchFamily="34" charset="-122"/>
                        </a:rPr>
                        <a:t>31.30</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ctr" fontAlgn="ctr" latinLnBrk="0"/>
                      <a:r>
                        <a:rPr lang="zh-CN" altLang="en-US" sz="1600" b="0" dirty="0">
                          <a:solidFill>
                            <a:srgbClr val="4F4F4F"/>
                          </a:solidFill>
                          <a:effectLst/>
                          <a:latin typeface="微软雅黑" panose="020B0503020204020204" pitchFamily="34" charset="-122"/>
                          <a:ea typeface="微软雅黑" panose="020B0503020204020204" pitchFamily="34" charset="-122"/>
                        </a:rPr>
                        <a:t>建议玩游戏</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24934651"/>
                  </a:ext>
                </a:extLst>
              </a:tr>
              <a:tr h="343548">
                <a:tc>
                  <a:txBody>
                    <a:bodyPr/>
                    <a:lstStyle/>
                    <a:p>
                      <a:pPr marL="0" algn="ctr" defTabSz="914400" rtl="0" eaLnBrk="1" fontAlgn="ctr" latinLnBrk="0" hangingPunct="1"/>
                      <a:r>
                        <a:rPr lang="en-US" altLang="zh-CN" sz="1600" b="0" kern="1200" dirty="0">
                          <a:solidFill>
                            <a:srgbClr val="4F4F4F"/>
                          </a:solidFill>
                          <a:effectLst/>
                          <a:latin typeface="微软雅黑" panose="020B0503020204020204" pitchFamily="34" charset="-122"/>
                          <a:ea typeface="微软雅黑" panose="020B0503020204020204" pitchFamily="34" charset="-122"/>
                          <a:cs typeface="+mn-cs"/>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dirty="0">
                          <a:solidFill>
                            <a:srgbClr val="4F4F4F"/>
                          </a:solidFill>
                          <a:effectLst/>
                          <a:latin typeface="微软雅黑" panose="020B0503020204020204" pitchFamily="34" charset="-122"/>
                          <a:ea typeface="微软雅黑" panose="020B0503020204020204" pitchFamily="34" charset="-122"/>
                          <a:cs typeface="+mn-cs"/>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188874471"/>
                  </a:ext>
                </a:extLst>
              </a:tr>
              <a:tr h="343548">
                <a:tc>
                  <a:txBody>
                    <a:bodyPr/>
                    <a:lstStyle/>
                    <a:p>
                      <a:pPr marL="0" algn="ctr" defTabSz="914400" rtl="0" eaLnBrk="1" fontAlgn="ctr" latinLnBrk="0" hangingPunct="1"/>
                      <a:r>
                        <a:rPr lang="en-US" altLang="zh-CN" sz="1600" b="0" kern="1200" dirty="0">
                          <a:solidFill>
                            <a:srgbClr val="4F4F4F"/>
                          </a:solidFill>
                          <a:effectLst/>
                          <a:latin typeface="微软雅黑" panose="020B0503020204020204" pitchFamily="34" charset="-122"/>
                          <a:ea typeface="微软雅黑" panose="020B0503020204020204" pitchFamily="34" charset="-122"/>
                          <a:cs typeface="+mn-cs"/>
                        </a:rPr>
                        <a:t>(12, 10)</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-29.14</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-52.96</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zh-CN" altLang="en-US" sz="1600" b="0" kern="1200">
                          <a:solidFill>
                            <a:srgbClr val="4F4F4F"/>
                          </a:solidFill>
                          <a:effectLst/>
                          <a:latin typeface="微软雅黑" panose="020B0503020204020204" pitchFamily="34" charset="-122"/>
                          <a:ea typeface="微软雅黑" panose="020B0503020204020204" pitchFamily="34" charset="-122"/>
                          <a:cs typeface="+mn-cs"/>
                        </a:rPr>
                        <a:t>建议写作业</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00229768"/>
                  </a:ext>
                </a:extLst>
              </a:tr>
              <a:tr h="343548">
                <a:tc>
                  <a:txBody>
                    <a:bodyPr/>
                    <a:lstStyle/>
                    <a:p>
                      <a:pPr marL="0" algn="ctr" defTabSz="914400" rtl="0" eaLnBrk="1" fontAlgn="ctr" latinLnBrk="0" hangingPunct="1"/>
                      <a:r>
                        <a:rPr lang="en-US" altLang="zh-CN" sz="1600" b="0" kern="1200" dirty="0">
                          <a:solidFill>
                            <a:srgbClr val="4F4F4F"/>
                          </a:solidFill>
                          <a:effectLst/>
                          <a:latin typeface="微软雅黑" panose="020B0503020204020204" pitchFamily="34" charset="-122"/>
                          <a:ea typeface="微软雅黑" panose="020B0503020204020204" pitchFamily="34" charset="-122"/>
                          <a:cs typeface="+mn-cs"/>
                        </a:rPr>
                        <a:t>(11, 10)</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dirty="0">
                          <a:solidFill>
                            <a:srgbClr val="4F4F4F"/>
                          </a:solidFill>
                          <a:effectLst/>
                          <a:latin typeface="微软雅黑" panose="020B0503020204020204" pitchFamily="34" charset="-122"/>
                          <a:ea typeface="微软雅黑" panose="020B0503020204020204" pitchFamily="34" charset="-122"/>
                          <a:cs typeface="+mn-cs"/>
                        </a:rPr>
                        <a:t>-65.91</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dirty="0">
                          <a:solidFill>
                            <a:srgbClr val="4F4F4F"/>
                          </a:solidFill>
                          <a:effectLst/>
                          <a:latin typeface="微软雅黑" panose="020B0503020204020204" pitchFamily="34" charset="-122"/>
                          <a:ea typeface="微软雅黑" panose="020B0503020204020204" pitchFamily="34" charset="-122"/>
                          <a:cs typeface="+mn-cs"/>
                        </a:rPr>
                        <a:t>-99.18</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zh-CN" altLang="en-US" sz="1600" b="0" kern="1200" dirty="0">
                          <a:solidFill>
                            <a:srgbClr val="4F4F4F"/>
                          </a:solidFill>
                          <a:effectLst/>
                          <a:latin typeface="微软雅黑" panose="020B0503020204020204" pitchFamily="34" charset="-122"/>
                          <a:ea typeface="微软雅黑" panose="020B0503020204020204" pitchFamily="34" charset="-122"/>
                          <a:cs typeface="+mn-cs"/>
                        </a:rPr>
                        <a:t>建议写作业</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789791735"/>
                  </a:ext>
                </a:extLst>
              </a:tr>
              <a:tr h="343548">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dirty="0">
                          <a:solidFill>
                            <a:srgbClr val="4F4F4F"/>
                          </a:solidFill>
                          <a:effectLst/>
                          <a:latin typeface="微软雅黑" panose="020B0503020204020204" pitchFamily="34" charset="-122"/>
                          <a:ea typeface="微软雅黑" panose="020B0503020204020204" pitchFamily="34" charset="-122"/>
                          <a:cs typeface="+mn-cs"/>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87475654"/>
                  </a:ext>
                </a:extLst>
              </a:tr>
              <a:tr h="343548">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(9, 10)</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-188.48</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dirty="0">
                          <a:solidFill>
                            <a:srgbClr val="4F4F4F"/>
                          </a:solidFill>
                          <a:effectLst/>
                          <a:latin typeface="微软雅黑" panose="020B0503020204020204" pitchFamily="34" charset="-122"/>
                          <a:ea typeface="微软雅黑" panose="020B0503020204020204" pitchFamily="34" charset="-122"/>
                          <a:cs typeface="+mn-cs"/>
                        </a:rPr>
                        <a:t>-163.67</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zh-CN" altLang="en-US" sz="1600" b="0" kern="1200" dirty="0">
                          <a:solidFill>
                            <a:srgbClr val="4F4F4F"/>
                          </a:solidFill>
                          <a:effectLst/>
                          <a:latin typeface="微软雅黑" panose="020B0503020204020204" pitchFamily="34" charset="-122"/>
                          <a:ea typeface="微软雅黑" panose="020B0503020204020204" pitchFamily="34" charset="-122"/>
                          <a:cs typeface="+mn-cs"/>
                        </a:rPr>
                        <a:t>建议玩游戏</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526225452"/>
                  </a:ext>
                </a:extLst>
              </a:tr>
              <a:tr h="343548">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(1, 1)</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0.00</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dirty="0">
                          <a:solidFill>
                            <a:srgbClr val="4F4F4F"/>
                          </a:solidFill>
                          <a:effectLst/>
                          <a:latin typeface="微软雅黑" panose="020B0503020204020204" pitchFamily="34" charset="-122"/>
                          <a:ea typeface="微软雅黑" panose="020B0503020204020204" pitchFamily="34" charset="-122"/>
                          <a:cs typeface="+mn-cs"/>
                        </a:rPr>
                        <a:t>-920.23</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zh-CN" altLang="en-US" sz="1600" b="0" kern="1200" dirty="0">
                          <a:solidFill>
                            <a:srgbClr val="4F4F4F"/>
                          </a:solidFill>
                          <a:effectLst/>
                          <a:latin typeface="微软雅黑" panose="020B0503020204020204" pitchFamily="34" charset="-122"/>
                          <a:ea typeface="微软雅黑" panose="020B0503020204020204" pitchFamily="34" charset="-122"/>
                          <a:cs typeface="+mn-cs"/>
                        </a:rPr>
                        <a:t>建议写作业</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205958506"/>
                  </a:ext>
                </a:extLst>
              </a:tr>
              <a:tr h="343548">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dirty="0">
                          <a:solidFill>
                            <a:srgbClr val="4F4F4F"/>
                          </a:solidFill>
                          <a:effectLst/>
                          <a:latin typeface="微软雅黑" panose="020B0503020204020204" pitchFamily="34" charset="-122"/>
                          <a:ea typeface="微软雅黑" panose="020B0503020204020204" pitchFamily="34" charset="-122"/>
                          <a:cs typeface="+mn-cs"/>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dirty="0">
                          <a:solidFill>
                            <a:srgbClr val="4F4F4F"/>
                          </a:solidFill>
                          <a:effectLst/>
                          <a:latin typeface="微软雅黑" panose="020B0503020204020204" pitchFamily="34" charset="-122"/>
                          <a:ea typeface="微软雅黑" panose="020B0503020204020204" pitchFamily="34" charset="-122"/>
                          <a:cs typeface="+mn-cs"/>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196551733"/>
                  </a:ext>
                </a:extLst>
              </a:tr>
            </a:tbl>
          </a:graphicData>
        </a:graphic>
      </p:graphicFrame>
      <p:sp>
        <p:nvSpPr>
          <p:cNvPr id="8" name="文本框 7">
            <a:extLst>
              <a:ext uri="{FF2B5EF4-FFF2-40B4-BE49-F238E27FC236}">
                <a16:creationId xmlns:a16="http://schemas.microsoft.com/office/drawing/2014/main" id="{5E6E7870-DF96-4580-9F76-128822AC71F5}"/>
              </a:ext>
            </a:extLst>
          </p:cNvPr>
          <p:cNvSpPr txBox="1"/>
          <p:nvPr/>
        </p:nvSpPr>
        <p:spPr>
          <a:xfrm>
            <a:off x="1056206" y="1572717"/>
            <a:ext cx="10728644" cy="499624"/>
          </a:xfrm>
          <a:prstGeom prst="rect">
            <a:avLst/>
          </a:prstGeom>
          <a:noFill/>
        </p:spPr>
        <p:txBody>
          <a:bodyPr wrap="square" rtlCol="0">
            <a:spAutoFit/>
          </a:bodyPr>
          <a:lstStyle/>
          <a:p>
            <a:pPr>
              <a:lnSpc>
                <a:spcPct val="150000"/>
              </a:lnSpc>
            </a:pPr>
            <a:r>
              <a:rPr lang="zh-CN" altLang="en-US" sz="2000" dirty="0">
                <a:solidFill>
                  <a:srgbClr val="00518E"/>
                </a:solidFill>
                <a:latin typeface="微软雅黑" panose="020B0503020204020204" pitchFamily="34" charset="-122"/>
                <a:ea typeface="微软雅黑" panose="020B0503020204020204" pitchFamily="34" charset="-122"/>
              </a:rPr>
              <a:t>策略就是</a:t>
            </a:r>
            <a:r>
              <a:rPr lang="zh-CN" altLang="en-US" sz="2000" b="1" dirty="0">
                <a:solidFill>
                  <a:srgbClr val="FF0000"/>
                </a:solidFill>
                <a:latin typeface="微软雅黑" panose="020B0503020204020204" pitchFamily="34" charset="-122"/>
                <a:ea typeface="微软雅黑" panose="020B0503020204020204" pitchFamily="34" charset="-122"/>
              </a:rPr>
              <a:t>在什么情况下选择什么动作</a:t>
            </a:r>
            <a:r>
              <a:rPr lang="zh-CN" altLang="en-US" sz="2000" dirty="0">
                <a:solidFill>
                  <a:srgbClr val="00518E"/>
                </a:solidFill>
                <a:latin typeface="微软雅黑" panose="020B0503020204020204" pitchFamily="34" charset="-122"/>
                <a:ea typeface="微软雅黑" panose="020B0503020204020204" pitchFamily="34" charset="-122"/>
              </a:rPr>
              <a:t>。我们“训练强化学习”这个过程，就是</a:t>
            </a:r>
            <a:r>
              <a:rPr lang="zh-CN" altLang="en-US" sz="2000" b="1" dirty="0">
                <a:solidFill>
                  <a:srgbClr val="FF0000"/>
                </a:solidFill>
                <a:latin typeface="微软雅黑" panose="020B0503020204020204" pitchFamily="34" charset="-122"/>
                <a:ea typeface="微软雅黑" panose="020B0503020204020204" pitchFamily="34" charset="-122"/>
              </a:rPr>
              <a:t>找最优策略</a:t>
            </a:r>
            <a:r>
              <a:rPr lang="zh-CN" altLang="en-US" sz="2000" dirty="0">
                <a:solidFill>
                  <a:srgbClr val="00518E"/>
                </a:solidFill>
                <a:latin typeface="微软雅黑" panose="020B0503020204020204" pitchFamily="34" charset="-122"/>
                <a:ea typeface="微软雅黑" panose="020B0503020204020204" pitchFamily="34" charset="-122"/>
              </a:rPr>
              <a:t>。</a:t>
            </a:r>
            <a:endParaRPr lang="zh-CN" altLang="en-US" dirty="0">
              <a:solidFill>
                <a:srgbClr val="00518E"/>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CEFC30AE-F2B4-457A-9EA0-D9E23705513B}"/>
              </a:ext>
            </a:extLst>
          </p:cNvPr>
          <p:cNvSpPr/>
          <p:nvPr/>
        </p:nvSpPr>
        <p:spPr>
          <a:xfrm>
            <a:off x="4015819" y="2072341"/>
            <a:ext cx="1750152" cy="4282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9BF57725-BE9B-41C3-B5B7-9746259BA4D1}"/>
              </a:ext>
            </a:extLst>
          </p:cNvPr>
          <p:cNvSpPr/>
          <p:nvPr/>
        </p:nvSpPr>
        <p:spPr>
          <a:xfrm>
            <a:off x="6436148" y="2072341"/>
            <a:ext cx="1750152" cy="4282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1C90AC7A-286B-4A30-99AE-C5264F6282BE}"/>
                  </a:ext>
                </a:extLst>
              </p:cNvPr>
              <p:cNvSpPr txBox="1"/>
              <p:nvPr/>
            </p:nvSpPr>
            <p:spPr>
              <a:xfrm>
                <a:off x="4661625" y="965475"/>
                <a:ext cx="6944179" cy="499624"/>
              </a:xfrm>
              <a:prstGeom prst="rect">
                <a:avLst/>
              </a:prstGeom>
              <a:noFill/>
            </p:spPr>
            <p:txBody>
              <a:bodyPr wrap="square" rtlCol="0">
                <a:spAutoFit/>
              </a:bodyPr>
              <a:lstStyle/>
              <a:p>
                <a:pPr>
                  <a:lnSpc>
                    <a:spcPct val="150000"/>
                  </a:lnSpc>
                </a:pPr>
                <a:r>
                  <a:rPr lang="zh-CN" altLang="en-US" sz="2000" dirty="0">
                    <a:solidFill>
                      <a:srgbClr val="00518E"/>
                    </a:solidFill>
                    <a:latin typeface="微软雅黑" panose="020B0503020204020204" pitchFamily="34" charset="-122"/>
                    <a:ea typeface="微软雅黑" panose="020B0503020204020204" pitchFamily="34" charset="-122"/>
                  </a:rPr>
                  <a:t>数学上表达：</a:t>
                </a:r>
                <a14:m>
                  <m:oMath xmlns:m="http://schemas.openxmlformats.org/officeDocument/2006/math">
                    <m:r>
                      <a:rPr lang="en-US" altLang="zh-CN" sz="2000" b="0" i="1" smtClean="0">
                        <a:solidFill>
                          <a:srgbClr val="FF0000"/>
                        </a:solidFill>
                        <a:latin typeface="Cambria Math" panose="02040503050406030204" pitchFamily="18" charset="0"/>
                        <a:ea typeface="微软雅黑" panose="020B0503020204020204" pitchFamily="34" charset="-122"/>
                      </a:rPr>
                      <m:t>𝜋</m:t>
                    </m:r>
                    <m:d>
                      <m:dPr>
                        <m:ctrlPr>
                          <a:rPr lang="en-US" altLang="zh-CN" sz="2000" b="0" i="1" smtClean="0">
                            <a:solidFill>
                              <a:srgbClr val="FF0000"/>
                            </a:solidFill>
                            <a:latin typeface="Cambria Math" panose="02040503050406030204" pitchFamily="18" charset="0"/>
                            <a:ea typeface="微软雅黑" panose="020B0503020204020204" pitchFamily="34" charset="-122"/>
                          </a:rPr>
                        </m:ctrlPr>
                      </m:dPr>
                      <m:e>
                        <m:r>
                          <a:rPr lang="en-US" altLang="zh-CN" sz="2000" b="0" i="1" smtClean="0">
                            <a:solidFill>
                              <a:srgbClr val="FF0000"/>
                            </a:solidFill>
                            <a:latin typeface="Cambria Math" panose="02040503050406030204" pitchFamily="18" charset="0"/>
                            <a:ea typeface="微软雅黑" panose="020B0503020204020204" pitchFamily="34" charset="-122"/>
                          </a:rPr>
                          <m:t>𝑠</m:t>
                        </m:r>
                      </m:e>
                    </m:d>
                    <m:r>
                      <a:rPr lang="en-US" altLang="zh-CN" sz="2000" b="0" i="1" smtClean="0">
                        <a:solidFill>
                          <a:srgbClr val="FF0000"/>
                        </a:solidFill>
                        <a:latin typeface="Cambria Math" panose="02040503050406030204" pitchFamily="18" charset="0"/>
                        <a:ea typeface="微软雅黑" panose="020B0503020204020204" pitchFamily="34" charset="-122"/>
                      </a:rPr>
                      <m:t>=</m:t>
                    </m:r>
                    <m:r>
                      <a:rPr lang="en-US" altLang="zh-CN" sz="2000" b="0" i="1" smtClean="0">
                        <a:solidFill>
                          <a:srgbClr val="FF0000"/>
                        </a:solidFill>
                        <a:latin typeface="Cambria Math" panose="02040503050406030204" pitchFamily="18" charset="0"/>
                        <a:ea typeface="微软雅黑" panose="020B0503020204020204" pitchFamily="34" charset="-122"/>
                      </a:rPr>
                      <m:t>𝑎</m:t>
                    </m:r>
                  </m:oMath>
                </a14:m>
                <a:r>
                  <a:rPr lang="zh-CN" altLang="en-US" dirty="0">
                    <a:solidFill>
                      <a:srgbClr val="00518E"/>
                    </a:solidFill>
                    <a:latin typeface="微软雅黑" panose="020B0503020204020204" pitchFamily="34" charset="-122"/>
                    <a:ea typeface="微软雅黑" panose="020B0503020204020204" pitchFamily="34" charset="-122"/>
                  </a:rPr>
                  <a:t>，策略可以通过</a:t>
                </a:r>
                <a14:m>
                  <m:oMath xmlns:m="http://schemas.openxmlformats.org/officeDocument/2006/math">
                    <m:r>
                      <a:rPr lang="en-US" altLang="zh-CN" b="1" i="1" smtClean="0">
                        <a:solidFill>
                          <a:srgbClr val="FF0000"/>
                        </a:solidFill>
                        <a:latin typeface="Cambria Math" panose="02040503050406030204" pitchFamily="18" charset="0"/>
                        <a:ea typeface="微软雅黑" panose="020B0503020204020204" pitchFamily="34" charset="-122"/>
                      </a:rPr>
                      <m:t>𝒒</m:t>
                    </m:r>
                    <m:r>
                      <a:rPr lang="en-US" altLang="zh-CN" b="1" i="1" smtClean="0">
                        <a:solidFill>
                          <a:srgbClr val="FF0000"/>
                        </a:solidFill>
                        <a:latin typeface="Cambria Math" panose="02040503050406030204" pitchFamily="18" charset="0"/>
                        <a:ea typeface="微软雅黑" panose="020B0503020204020204" pitchFamily="34" charset="-122"/>
                      </a:rPr>
                      <m:t>(</m:t>
                    </m:r>
                    <m:r>
                      <a:rPr lang="en-US" altLang="zh-CN" b="1" i="1" smtClean="0">
                        <a:solidFill>
                          <a:srgbClr val="FF0000"/>
                        </a:solidFill>
                        <a:latin typeface="Cambria Math" panose="02040503050406030204" pitchFamily="18" charset="0"/>
                        <a:ea typeface="微软雅黑" panose="020B0503020204020204" pitchFamily="34" charset="-122"/>
                      </a:rPr>
                      <m:t>𝒂</m:t>
                    </m:r>
                    <m:r>
                      <a:rPr lang="en-US" altLang="zh-CN" b="1" i="1" smtClean="0">
                        <a:solidFill>
                          <a:srgbClr val="FF0000"/>
                        </a:solidFill>
                        <a:latin typeface="Cambria Math" panose="02040503050406030204" pitchFamily="18" charset="0"/>
                        <a:ea typeface="微软雅黑" panose="020B0503020204020204" pitchFamily="34" charset="-122"/>
                      </a:rPr>
                      <m:t>|</m:t>
                    </m:r>
                    <m:r>
                      <a:rPr lang="en-US" altLang="zh-CN" b="1" i="1" smtClean="0">
                        <a:solidFill>
                          <a:srgbClr val="FF0000"/>
                        </a:solidFill>
                        <a:latin typeface="Cambria Math" panose="02040503050406030204" pitchFamily="18" charset="0"/>
                        <a:ea typeface="微软雅黑" panose="020B0503020204020204" pitchFamily="34" charset="-122"/>
                      </a:rPr>
                      <m:t>𝒔</m:t>
                    </m:r>
                    <m:r>
                      <a:rPr lang="en-US" altLang="zh-CN" b="1" i="1" smtClean="0">
                        <a:solidFill>
                          <a:srgbClr val="FF0000"/>
                        </a:solidFill>
                        <a:latin typeface="Cambria Math" panose="02040503050406030204" pitchFamily="18" charset="0"/>
                        <a:ea typeface="微软雅黑" panose="020B0503020204020204" pitchFamily="34" charset="-122"/>
                      </a:rPr>
                      <m:t>)</m:t>
                    </m:r>
                  </m:oMath>
                </a14:m>
                <a:r>
                  <a:rPr lang="zh-CN" altLang="en-US" b="1" dirty="0">
                    <a:solidFill>
                      <a:srgbClr val="FF0000"/>
                    </a:solidFill>
                    <a:latin typeface="微软雅黑" panose="020B0503020204020204" pitchFamily="34" charset="-122"/>
                    <a:ea typeface="微软雅黑" panose="020B0503020204020204" pitchFamily="34" charset="-122"/>
                  </a:rPr>
                  <a:t>动作价值函数</a:t>
                </a:r>
                <a:r>
                  <a:rPr lang="zh-CN" altLang="en-US" dirty="0">
                    <a:solidFill>
                      <a:srgbClr val="00518E"/>
                    </a:solidFill>
                    <a:latin typeface="微软雅黑" panose="020B0503020204020204" pitchFamily="34" charset="-122"/>
                    <a:ea typeface="微软雅黑" panose="020B0503020204020204" pitchFamily="34" charset="-122"/>
                  </a:rPr>
                  <a:t>体现。</a:t>
                </a:r>
              </a:p>
            </p:txBody>
          </p:sp>
        </mc:Choice>
        <mc:Fallback xmlns="">
          <p:sp>
            <p:nvSpPr>
              <p:cNvPr id="11" name="文本框 10">
                <a:extLst>
                  <a:ext uri="{FF2B5EF4-FFF2-40B4-BE49-F238E27FC236}">
                    <a16:creationId xmlns:a16="http://schemas.microsoft.com/office/drawing/2014/main" id="{1C90AC7A-286B-4A30-99AE-C5264F6282BE}"/>
                  </a:ext>
                </a:extLst>
              </p:cNvPr>
              <p:cNvSpPr txBox="1">
                <a:spLocks noRot="1" noChangeAspect="1" noMove="1" noResize="1" noEditPoints="1" noAdjustHandles="1" noChangeArrowheads="1" noChangeShapeType="1" noTextEdit="1"/>
              </p:cNvSpPr>
              <p:nvPr/>
            </p:nvSpPr>
            <p:spPr>
              <a:xfrm>
                <a:off x="4661625" y="965475"/>
                <a:ext cx="6944179" cy="499624"/>
              </a:xfrm>
              <a:prstGeom prst="rect">
                <a:avLst/>
              </a:prstGeom>
              <a:blipFill>
                <a:blip r:embed="rId8"/>
                <a:stretch>
                  <a:fillRect l="-966" r="-3951" b="-20732"/>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31526189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8872DC4D-9C92-43C4-8F84-89B5BE6C72F9}"/>
              </a:ext>
            </a:extLst>
          </p:cNvPr>
          <p:cNvSpPr>
            <a:spLocks noChangeArrowheads="1"/>
          </p:cNvSpPr>
          <p:nvPr>
            <p:custDataLst>
              <p:tags r:id="rId2"/>
            </p:custDataLst>
          </p:nvPr>
        </p:nvSpPr>
        <p:spPr bwMode="auto">
          <a:xfrm>
            <a:off x="586196" y="502958"/>
            <a:ext cx="517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马尔可夫序列决策过程</a:t>
            </a:r>
          </a:p>
        </p:txBody>
      </p:sp>
      <p:sp>
        <p:nvSpPr>
          <p:cNvPr id="24" name="矩形 23">
            <a:extLst>
              <a:ext uri="{FF2B5EF4-FFF2-40B4-BE49-F238E27FC236}">
                <a16:creationId xmlns:a16="http://schemas.microsoft.com/office/drawing/2014/main" id="{9210D31E-44EE-4DB7-9015-B0DE6C46D074}"/>
              </a:ext>
            </a:extLst>
          </p:cNvPr>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 name="矩形 27">
            <a:extLst>
              <a:ext uri="{FF2B5EF4-FFF2-40B4-BE49-F238E27FC236}">
                <a16:creationId xmlns:a16="http://schemas.microsoft.com/office/drawing/2014/main" id="{026E257F-73E5-4D82-AC5F-DDEFE0A3EE60}"/>
              </a:ext>
            </a:extLst>
          </p:cNvPr>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 name="矩形 28">
            <a:extLst>
              <a:ext uri="{FF2B5EF4-FFF2-40B4-BE49-F238E27FC236}">
                <a16:creationId xmlns:a16="http://schemas.microsoft.com/office/drawing/2014/main" id="{E7AB470C-500A-4B7C-9181-7A20CAFCDC41}"/>
              </a:ext>
            </a:extLst>
          </p:cNvPr>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4" name="文本框 13">
            <a:extLst>
              <a:ext uri="{FF2B5EF4-FFF2-40B4-BE49-F238E27FC236}">
                <a16:creationId xmlns:a16="http://schemas.microsoft.com/office/drawing/2014/main" id="{A9DC48D5-DBD1-439F-B511-D4BDC4CE2DE8}"/>
              </a:ext>
            </a:extLst>
          </p:cNvPr>
          <p:cNvSpPr txBox="1"/>
          <p:nvPr/>
        </p:nvSpPr>
        <p:spPr>
          <a:xfrm>
            <a:off x="0" y="979043"/>
            <a:ext cx="11784850" cy="662554"/>
          </a:xfrm>
          <a:prstGeom prst="rect">
            <a:avLst/>
          </a:prstGeom>
          <a:noFill/>
        </p:spPr>
        <p:txBody>
          <a:bodyPr wrap="square" rtlCol="0">
            <a:spAutoFit/>
          </a:bodyPr>
          <a:lstStyle/>
          <a:p>
            <a:pPr marL="914400" lvl="1" indent="-457200">
              <a:lnSpc>
                <a:spcPct val="150000"/>
              </a:lnSpc>
              <a:buFont typeface="Wingdings" panose="05000000000000000000" pitchFamily="2" charset="2"/>
              <a:buChar char="u"/>
            </a:pP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智能体构成：策略</a:t>
            </a:r>
            <a:endPar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7" name="表格 6">
            <a:extLst>
              <a:ext uri="{FF2B5EF4-FFF2-40B4-BE49-F238E27FC236}">
                <a16:creationId xmlns:a16="http://schemas.microsoft.com/office/drawing/2014/main" id="{0D8686DB-739C-45D9-8BB5-C2D19F7B1F5D}"/>
              </a:ext>
            </a:extLst>
          </p:cNvPr>
          <p:cNvGraphicFramePr>
            <a:graphicFrameLocks noGrp="1"/>
          </p:cNvGraphicFramePr>
          <p:nvPr/>
        </p:nvGraphicFramePr>
        <p:xfrm>
          <a:off x="1288330" y="2188136"/>
          <a:ext cx="9615340" cy="4023360"/>
        </p:xfrm>
        <a:graphic>
          <a:graphicData uri="http://schemas.openxmlformats.org/drawingml/2006/table">
            <a:tbl>
              <a:tblPr/>
              <a:tblGrid>
                <a:gridCol w="2403835">
                  <a:extLst>
                    <a:ext uri="{9D8B030D-6E8A-4147-A177-3AD203B41FA5}">
                      <a16:colId xmlns:a16="http://schemas.microsoft.com/office/drawing/2014/main" val="2606257244"/>
                    </a:ext>
                  </a:extLst>
                </a:gridCol>
                <a:gridCol w="2403835">
                  <a:extLst>
                    <a:ext uri="{9D8B030D-6E8A-4147-A177-3AD203B41FA5}">
                      <a16:colId xmlns:a16="http://schemas.microsoft.com/office/drawing/2014/main" val="2241910678"/>
                    </a:ext>
                  </a:extLst>
                </a:gridCol>
                <a:gridCol w="2403835">
                  <a:extLst>
                    <a:ext uri="{9D8B030D-6E8A-4147-A177-3AD203B41FA5}">
                      <a16:colId xmlns:a16="http://schemas.microsoft.com/office/drawing/2014/main" val="2851661743"/>
                    </a:ext>
                  </a:extLst>
                </a:gridCol>
                <a:gridCol w="2403835">
                  <a:extLst>
                    <a:ext uri="{9D8B030D-6E8A-4147-A177-3AD203B41FA5}">
                      <a16:colId xmlns:a16="http://schemas.microsoft.com/office/drawing/2014/main" val="2720053002"/>
                    </a:ext>
                  </a:extLst>
                </a:gridCol>
              </a:tblGrid>
              <a:tr h="343548">
                <a:tc>
                  <a:txBody>
                    <a:bodyPr/>
                    <a:lstStyle/>
                    <a:p>
                      <a:pPr algn="ctr" fontAlgn="ctr" latinLnBrk="0"/>
                      <a:r>
                        <a:rPr lang="en-US" altLang="zh-CN" sz="1600" b="1" dirty="0">
                          <a:solidFill>
                            <a:srgbClr val="4F4F4F"/>
                          </a:solidFill>
                          <a:effectLst/>
                          <a:latin typeface="微软雅黑" panose="020B0503020204020204" pitchFamily="34" charset="-122"/>
                          <a:ea typeface="微软雅黑" panose="020B0503020204020204" pitchFamily="34" charset="-122"/>
                        </a:rPr>
                        <a:t>(</a:t>
                      </a:r>
                      <a:r>
                        <a:rPr lang="zh-CN" altLang="en-US" sz="1600" b="1" dirty="0">
                          <a:solidFill>
                            <a:srgbClr val="4F4F4F"/>
                          </a:solidFill>
                          <a:effectLst/>
                          <a:latin typeface="微软雅黑" panose="020B0503020204020204" pitchFamily="34" charset="-122"/>
                          <a:ea typeface="微软雅黑" panose="020B0503020204020204" pitchFamily="34" charset="-122"/>
                        </a:rPr>
                        <a:t>剩余假期</a:t>
                      </a:r>
                      <a:r>
                        <a:rPr lang="en-US" altLang="zh-CN" sz="1600" b="1" dirty="0">
                          <a:solidFill>
                            <a:srgbClr val="4F4F4F"/>
                          </a:solidFill>
                          <a:effectLst/>
                          <a:latin typeface="微软雅黑" panose="020B0503020204020204" pitchFamily="34" charset="-122"/>
                          <a:ea typeface="微软雅黑" panose="020B0503020204020204" pitchFamily="34" charset="-122"/>
                        </a:rPr>
                        <a:t>, </a:t>
                      </a:r>
                      <a:r>
                        <a:rPr lang="zh-CN" altLang="en-US" sz="1600" b="1" dirty="0">
                          <a:solidFill>
                            <a:srgbClr val="4F4F4F"/>
                          </a:solidFill>
                          <a:effectLst/>
                          <a:latin typeface="微软雅黑" panose="020B0503020204020204" pitchFamily="34" charset="-122"/>
                          <a:ea typeface="微软雅黑" panose="020B0503020204020204" pitchFamily="34" charset="-122"/>
                        </a:rPr>
                        <a:t>剩余作业</a:t>
                      </a:r>
                      <a:r>
                        <a:rPr lang="en-US" altLang="zh-CN" sz="1600" b="1" dirty="0">
                          <a:solidFill>
                            <a:srgbClr val="4F4F4F"/>
                          </a:solidFill>
                          <a:effectLst/>
                          <a:latin typeface="微软雅黑" panose="020B0503020204020204" pitchFamily="34" charset="-122"/>
                          <a:ea typeface="微软雅黑" panose="020B0503020204020204" pitchFamily="34" charset="-122"/>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FF3F5"/>
                    </a:solidFill>
                  </a:tcPr>
                </a:tc>
                <a:tc>
                  <a:txBody>
                    <a:bodyPr/>
                    <a:lstStyle/>
                    <a:p>
                      <a:pPr algn="ctr" fontAlgn="ctr" latinLnBrk="0"/>
                      <a:r>
                        <a:rPr lang="zh-CN" altLang="en-US" sz="1600" b="1">
                          <a:solidFill>
                            <a:srgbClr val="4F4F4F"/>
                          </a:solidFill>
                          <a:effectLst/>
                          <a:latin typeface="微软雅黑" panose="020B0503020204020204" pitchFamily="34" charset="-122"/>
                          <a:ea typeface="微软雅黑" panose="020B0503020204020204" pitchFamily="34" charset="-122"/>
                        </a:rPr>
                        <a:t>写作业价值</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FF3F5"/>
                    </a:solidFill>
                  </a:tcPr>
                </a:tc>
                <a:tc>
                  <a:txBody>
                    <a:bodyPr/>
                    <a:lstStyle/>
                    <a:p>
                      <a:pPr algn="ctr" fontAlgn="ctr" latinLnBrk="0"/>
                      <a:r>
                        <a:rPr lang="zh-CN" altLang="en-US" sz="1600" b="1">
                          <a:solidFill>
                            <a:srgbClr val="4F4F4F"/>
                          </a:solidFill>
                          <a:effectLst/>
                          <a:latin typeface="微软雅黑" panose="020B0503020204020204" pitchFamily="34" charset="-122"/>
                          <a:ea typeface="微软雅黑" panose="020B0503020204020204" pitchFamily="34" charset="-122"/>
                        </a:rPr>
                        <a:t>玩游戏价值</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FF3F5"/>
                    </a:solidFill>
                  </a:tcPr>
                </a:tc>
                <a:tc>
                  <a:txBody>
                    <a:bodyPr/>
                    <a:lstStyle/>
                    <a:p>
                      <a:pPr algn="ctr" fontAlgn="ctr" latinLnBrk="0"/>
                      <a:r>
                        <a:rPr lang="en-US" sz="1600" b="1">
                          <a:solidFill>
                            <a:srgbClr val="4F4F4F"/>
                          </a:solidFill>
                          <a:effectLst/>
                          <a:latin typeface="微软雅黑" panose="020B0503020204020204" pitchFamily="34" charset="-122"/>
                          <a:ea typeface="微软雅黑" panose="020B0503020204020204" pitchFamily="34" charset="-122"/>
                        </a:rPr>
                        <a:t>AI</a:t>
                      </a:r>
                      <a:r>
                        <a:rPr lang="zh-CN" altLang="en-US" sz="1600" b="1">
                          <a:solidFill>
                            <a:srgbClr val="4F4F4F"/>
                          </a:solidFill>
                          <a:effectLst/>
                          <a:latin typeface="微软雅黑" panose="020B0503020204020204" pitchFamily="34" charset="-122"/>
                          <a:ea typeface="微软雅黑" panose="020B0503020204020204" pitchFamily="34" charset="-122"/>
                        </a:rPr>
                        <a:t>的建议</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FF3F5"/>
                    </a:solidFill>
                  </a:tcPr>
                </a:tc>
                <a:extLst>
                  <a:ext uri="{0D108BD9-81ED-4DB2-BD59-A6C34878D82A}">
                    <a16:rowId xmlns:a16="http://schemas.microsoft.com/office/drawing/2014/main" val="1669899054"/>
                  </a:ext>
                </a:extLst>
              </a:tr>
              <a:tr h="343548">
                <a:tc>
                  <a:txBody>
                    <a:bodyPr/>
                    <a:lstStyle/>
                    <a:p>
                      <a:pPr algn="ctr" fontAlgn="ctr" latinLnBrk="0"/>
                      <a:r>
                        <a:rPr lang="en-US" altLang="zh-CN" sz="1600" b="0" dirty="0">
                          <a:solidFill>
                            <a:srgbClr val="4F4F4F"/>
                          </a:solidFill>
                          <a:effectLst/>
                          <a:latin typeface="微软雅黑" panose="020B0503020204020204" pitchFamily="34" charset="-122"/>
                          <a:ea typeface="微软雅黑" panose="020B0503020204020204" pitchFamily="34" charset="-122"/>
                        </a:rPr>
                        <a:t>(20, 10)</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ctr" fontAlgn="ctr" latinLnBrk="0"/>
                      <a:r>
                        <a:rPr lang="en-US" altLang="zh-CN" sz="1600" b="0" dirty="0">
                          <a:solidFill>
                            <a:srgbClr val="4F4F4F"/>
                          </a:solidFill>
                          <a:effectLst/>
                          <a:latin typeface="微软雅黑" panose="020B0503020204020204" pitchFamily="34" charset="-122"/>
                          <a:ea typeface="微软雅黑" panose="020B0503020204020204" pitchFamily="34" charset="-122"/>
                        </a:rPr>
                        <a:t>28.27</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ctr" fontAlgn="ctr" latinLnBrk="0"/>
                      <a:r>
                        <a:rPr lang="en-US" altLang="zh-CN" sz="1600" b="0">
                          <a:solidFill>
                            <a:srgbClr val="4F4F4F"/>
                          </a:solidFill>
                          <a:effectLst/>
                          <a:latin typeface="微软雅黑" panose="020B0503020204020204" pitchFamily="34" charset="-122"/>
                          <a:ea typeface="微软雅黑" panose="020B0503020204020204" pitchFamily="34" charset="-122"/>
                        </a:rPr>
                        <a:t>44.14</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ctr" fontAlgn="ctr" latinLnBrk="0"/>
                      <a:r>
                        <a:rPr lang="zh-CN" altLang="en-US" sz="1600" b="0">
                          <a:solidFill>
                            <a:srgbClr val="4F4F4F"/>
                          </a:solidFill>
                          <a:effectLst/>
                          <a:latin typeface="微软雅黑" panose="020B0503020204020204" pitchFamily="34" charset="-122"/>
                          <a:ea typeface="微软雅黑" panose="020B0503020204020204" pitchFamily="34" charset="-122"/>
                        </a:rPr>
                        <a:t>建议玩游戏</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984107653"/>
                  </a:ext>
                </a:extLst>
              </a:tr>
              <a:tr h="343548">
                <a:tc>
                  <a:txBody>
                    <a:bodyPr/>
                    <a:lstStyle/>
                    <a:p>
                      <a:pPr algn="ctr" fontAlgn="ctr" latinLnBrk="0"/>
                      <a:r>
                        <a:rPr lang="en-US" altLang="zh-CN" sz="1600" b="0" dirty="0">
                          <a:solidFill>
                            <a:srgbClr val="4F4F4F"/>
                          </a:solidFill>
                          <a:effectLst/>
                          <a:latin typeface="微软雅黑" panose="020B0503020204020204" pitchFamily="34" charset="-122"/>
                          <a:ea typeface="微软雅黑" panose="020B0503020204020204" pitchFamily="34" charset="-122"/>
                        </a:rPr>
                        <a:t>(19, 10)</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ctr" fontAlgn="ctr" latinLnBrk="0"/>
                      <a:r>
                        <a:rPr lang="en-US" altLang="zh-CN" sz="1600" b="0">
                          <a:solidFill>
                            <a:srgbClr val="4F4F4F"/>
                          </a:solidFill>
                          <a:effectLst/>
                          <a:latin typeface="微软雅黑" panose="020B0503020204020204" pitchFamily="34" charset="-122"/>
                          <a:ea typeface="微软雅黑" panose="020B0503020204020204" pitchFamily="34" charset="-122"/>
                        </a:rPr>
                        <a:t>32.58</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ctr" fontAlgn="ctr" latinLnBrk="0"/>
                      <a:r>
                        <a:rPr lang="en-US" altLang="zh-CN" sz="1600" b="0" dirty="0">
                          <a:solidFill>
                            <a:srgbClr val="4F4F4F"/>
                          </a:solidFill>
                          <a:effectLst/>
                          <a:latin typeface="微软雅黑" panose="020B0503020204020204" pitchFamily="34" charset="-122"/>
                          <a:ea typeface="微软雅黑" panose="020B0503020204020204" pitchFamily="34" charset="-122"/>
                        </a:rPr>
                        <a:t>45.64</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ctr" fontAlgn="ctr" latinLnBrk="0"/>
                      <a:r>
                        <a:rPr lang="zh-CN" altLang="en-US" sz="1600" b="0" dirty="0">
                          <a:solidFill>
                            <a:srgbClr val="4F4F4F"/>
                          </a:solidFill>
                          <a:effectLst/>
                          <a:latin typeface="微软雅黑" panose="020B0503020204020204" pitchFamily="34" charset="-122"/>
                          <a:ea typeface="微软雅黑" panose="020B0503020204020204" pitchFamily="34" charset="-122"/>
                        </a:rPr>
                        <a:t>建议玩游戏</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2975962450"/>
                  </a:ext>
                </a:extLst>
              </a:tr>
              <a:tr h="343548">
                <a:tc>
                  <a:txBody>
                    <a:bodyPr/>
                    <a:lstStyle/>
                    <a:p>
                      <a:pPr algn="ctr" fontAlgn="ctr" latinLnBrk="0"/>
                      <a:r>
                        <a:rPr lang="en-US" altLang="zh-CN" sz="1600" b="0" dirty="0">
                          <a:solidFill>
                            <a:srgbClr val="4F4F4F"/>
                          </a:solidFill>
                          <a:effectLst/>
                          <a:latin typeface="微软雅黑" panose="020B0503020204020204" pitchFamily="34" charset="-122"/>
                          <a:ea typeface="微软雅黑" panose="020B0503020204020204" pitchFamily="34" charset="-122"/>
                        </a:rPr>
                        <a:t>(18, 10)</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ctr" fontAlgn="ctr" latinLnBrk="0"/>
                      <a:r>
                        <a:rPr lang="en-US" altLang="zh-CN" sz="1600" b="0" dirty="0">
                          <a:solidFill>
                            <a:srgbClr val="4F4F4F"/>
                          </a:solidFill>
                          <a:effectLst/>
                          <a:latin typeface="微软雅黑" panose="020B0503020204020204" pitchFamily="34" charset="-122"/>
                          <a:ea typeface="微软雅黑" panose="020B0503020204020204" pitchFamily="34" charset="-122"/>
                        </a:rPr>
                        <a:t>19.83</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ctr" fontAlgn="ctr" latinLnBrk="0"/>
                      <a:r>
                        <a:rPr lang="en-US" altLang="zh-CN" sz="1600" b="0">
                          <a:solidFill>
                            <a:srgbClr val="4F4F4F"/>
                          </a:solidFill>
                          <a:effectLst/>
                          <a:latin typeface="微软雅黑" panose="020B0503020204020204" pitchFamily="34" charset="-122"/>
                          <a:ea typeface="微软雅黑" panose="020B0503020204020204" pitchFamily="34" charset="-122"/>
                        </a:rPr>
                        <a:t>31.30</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ctr" fontAlgn="ctr" latinLnBrk="0"/>
                      <a:r>
                        <a:rPr lang="zh-CN" altLang="en-US" sz="1600" b="0" dirty="0">
                          <a:solidFill>
                            <a:srgbClr val="4F4F4F"/>
                          </a:solidFill>
                          <a:effectLst/>
                          <a:latin typeface="微软雅黑" panose="020B0503020204020204" pitchFamily="34" charset="-122"/>
                          <a:ea typeface="微软雅黑" panose="020B0503020204020204" pitchFamily="34" charset="-122"/>
                        </a:rPr>
                        <a:t>建议玩游戏</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24934651"/>
                  </a:ext>
                </a:extLst>
              </a:tr>
              <a:tr h="343548">
                <a:tc>
                  <a:txBody>
                    <a:bodyPr/>
                    <a:lstStyle/>
                    <a:p>
                      <a:pPr marL="0" algn="ctr" defTabSz="914400" rtl="0" eaLnBrk="1" fontAlgn="ctr" latinLnBrk="0" hangingPunct="1"/>
                      <a:r>
                        <a:rPr lang="en-US" altLang="zh-CN" sz="1600" b="0" kern="1200" dirty="0">
                          <a:solidFill>
                            <a:srgbClr val="4F4F4F"/>
                          </a:solidFill>
                          <a:effectLst/>
                          <a:latin typeface="微软雅黑" panose="020B0503020204020204" pitchFamily="34" charset="-122"/>
                          <a:ea typeface="微软雅黑" panose="020B0503020204020204" pitchFamily="34" charset="-122"/>
                          <a:cs typeface="+mn-cs"/>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188874471"/>
                  </a:ext>
                </a:extLst>
              </a:tr>
              <a:tr h="343548">
                <a:tc>
                  <a:txBody>
                    <a:bodyPr/>
                    <a:lstStyle/>
                    <a:p>
                      <a:pPr marL="0" algn="ctr" defTabSz="914400" rtl="0" eaLnBrk="1" fontAlgn="ctr" latinLnBrk="0" hangingPunct="1"/>
                      <a:r>
                        <a:rPr lang="en-US" altLang="zh-CN" sz="1600" b="0" kern="1200" dirty="0">
                          <a:solidFill>
                            <a:srgbClr val="4F4F4F"/>
                          </a:solidFill>
                          <a:effectLst/>
                          <a:latin typeface="微软雅黑" panose="020B0503020204020204" pitchFamily="34" charset="-122"/>
                          <a:ea typeface="微软雅黑" panose="020B0503020204020204" pitchFamily="34" charset="-122"/>
                          <a:cs typeface="+mn-cs"/>
                        </a:rPr>
                        <a:t>(12, 10)</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-29.14</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-52.96</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zh-CN" altLang="en-US" sz="1600" b="0" kern="1200">
                          <a:solidFill>
                            <a:srgbClr val="4F4F4F"/>
                          </a:solidFill>
                          <a:effectLst/>
                          <a:latin typeface="微软雅黑" panose="020B0503020204020204" pitchFamily="34" charset="-122"/>
                          <a:ea typeface="微软雅黑" panose="020B0503020204020204" pitchFamily="34" charset="-122"/>
                          <a:cs typeface="+mn-cs"/>
                        </a:rPr>
                        <a:t>建议写作业</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00229768"/>
                  </a:ext>
                </a:extLst>
              </a:tr>
              <a:tr h="343548">
                <a:tc>
                  <a:txBody>
                    <a:bodyPr/>
                    <a:lstStyle/>
                    <a:p>
                      <a:pPr marL="0" algn="ctr" defTabSz="914400" rtl="0" eaLnBrk="1" fontAlgn="ctr" latinLnBrk="0" hangingPunct="1"/>
                      <a:r>
                        <a:rPr lang="en-US" altLang="zh-CN" sz="1600" b="0" kern="1200" dirty="0">
                          <a:solidFill>
                            <a:srgbClr val="4F4F4F"/>
                          </a:solidFill>
                          <a:effectLst/>
                          <a:latin typeface="微软雅黑" panose="020B0503020204020204" pitchFamily="34" charset="-122"/>
                          <a:ea typeface="微软雅黑" panose="020B0503020204020204" pitchFamily="34" charset="-122"/>
                          <a:cs typeface="+mn-cs"/>
                        </a:rPr>
                        <a:t>(11, 10)</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dirty="0">
                          <a:solidFill>
                            <a:srgbClr val="4F4F4F"/>
                          </a:solidFill>
                          <a:effectLst/>
                          <a:latin typeface="微软雅黑" panose="020B0503020204020204" pitchFamily="34" charset="-122"/>
                          <a:ea typeface="微软雅黑" panose="020B0503020204020204" pitchFamily="34" charset="-122"/>
                          <a:cs typeface="+mn-cs"/>
                        </a:rPr>
                        <a:t>-65.91</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dirty="0">
                          <a:solidFill>
                            <a:srgbClr val="4F4F4F"/>
                          </a:solidFill>
                          <a:effectLst/>
                          <a:latin typeface="微软雅黑" panose="020B0503020204020204" pitchFamily="34" charset="-122"/>
                          <a:ea typeface="微软雅黑" panose="020B0503020204020204" pitchFamily="34" charset="-122"/>
                          <a:cs typeface="+mn-cs"/>
                        </a:rPr>
                        <a:t>-99.18</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zh-CN" altLang="en-US" sz="1600" b="0" kern="1200" dirty="0">
                          <a:solidFill>
                            <a:srgbClr val="4F4F4F"/>
                          </a:solidFill>
                          <a:effectLst/>
                          <a:latin typeface="微软雅黑" panose="020B0503020204020204" pitchFamily="34" charset="-122"/>
                          <a:ea typeface="微软雅黑" panose="020B0503020204020204" pitchFamily="34" charset="-122"/>
                          <a:cs typeface="+mn-cs"/>
                        </a:rPr>
                        <a:t>建议写作业</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789791735"/>
                  </a:ext>
                </a:extLst>
              </a:tr>
              <a:tr h="343548">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dirty="0">
                          <a:solidFill>
                            <a:srgbClr val="4F4F4F"/>
                          </a:solidFill>
                          <a:effectLst/>
                          <a:latin typeface="微软雅黑" panose="020B0503020204020204" pitchFamily="34" charset="-122"/>
                          <a:ea typeface="微软雅黑" panose="020B0503020204020204" pitchFamily="34" charset="-122"/>
                          <a:cs typeface="+mn-cs"/>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87475654"/>
                  </a:ext>
                </a:extLst>
              </a:tr>
              <a:tr h="343548">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(9, 10)</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-188.48</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dirty="0">
                          <a:solidFill>
                            <a:srgbClr val="4F4F4F"/>
                          </a:solidFill>
                          <a:effectLst/>
                          <a:latin typeface="微软雅黑" panose="020B0503020204020204" pitchFamily="34" charset="-122"/>
                          <a:ea typeface="微软雅黑" panose="020B0503020204020204" pitchFamily="34" charset="-122"/>
                          <a:cs typeface="+mn-cs"/>
                        </a:rPr>
                        <a:t>-163.67</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zh-CN" altLang="en-US" sz="1600" b="0" kern="1200" dirty="0">
                          <a:solidFill>
                            <a:srgbClr val="4F4F4F"/>
                          </a:solidFill>
                          <a:effectLst/>
                          <a:latin typeface="微软雅黑" panose="020B0503020204020204" pitchFamily="34" charset="-122"/>
                          <a:ea typeface="微软雅黑" panose="020B0503020204020204" pitchFamily="34" charset="-122"/>
                          <a:cs typeface="+mn-cs"/>
                        </a:rPr>
                        <a:t>建议玩游戏</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526225452"/>
                  </a:ext>
                </a:extLst>
              </a:tr>
              <a:tr h="343548">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(1, 1)</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0.00</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dirty="0">
                          <a:solidFill>
                            <a:srgbClr val="4F4F4F"/>
                          </a:solidFill>
                          <a:effectLst/>
                          <a:latin typeface="微软雅黑" panose="020B0503020204020204" pitchFamily="34" charset="-122"/>
                          <a:ea typeface="微软雅黑" panose="020B0503020204020204" pitchFamily="34" charset="-122"/>
                          <a:cs typeface="+mn-cs"/>
                        </a:rPr>
                        <a:t>-920.23</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zh-CN" altLang="en-US" sz="1600" b="0" kern="1200" dirty="0">
                          <a:solidFill>
                            <a:srgbClr val="4F4F4F"/>
                          </a:solidFill>
                          <a:effectLst/>
                          <a:latin typeface="微软雅黑" panose="020B0503020204020204" pitchFamily="34" charset="-122"/>
                          <a:ea typeface="微软雅黑" panose="020B0503020204020204" pitchFamily="34" charset="-122"/>
                          <a:cs typeface="+mn-cs"/>
                        </a:rPr>
                        <a:t>建议写作业</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205958506"/>
                  </a:ext>
                </a:extLst>
              </a:tr>
              <a:tr h="343548">
                <a:tc>
                  <a:txBody>
                    <a:bodyPr/>
                    <a:lstStyle/>
                    <a:p>
                      <a:pPr marL="0" algn="ctr" defTabSz="914400" rtl="0" eaLnBrk="1" fontAlgn="ctr" latinLnBrk="0" hangingPunct="1"/>
                      <a:r>
                        <a:rPr lang="en-US" altLang="zh-CN" sz="1600" b="0" kern="1200" dirty="0">
                          <a:solidFill>
                            <a:srgbClr val="4F4F4F"/>
                          </a:solidFill>
                          <a:effectLst/>
                          <a:latin typeface="微软雅黑" panose="020B0503020204020204" pitchFamily="34" charset="-122"/>
                          <a:ea typeface="微软雅黑" panose="020B0503020204020204" pitchFamily="34" charset="-122"/>
                          <a:cs typeface="+mn-cs"/>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dirty="0">
                          <a:solidFill>
                            <a:srgbClr val="4F4F4F"/>
                          </a:solidFill>
                          <a:effectLst/>
                          <a:latin typeface="微软雅黑" panose="020B0503020204020204" pitchFamily="34" charset="-122"/>
                          <a:ea typeface="微软雅黑" panose="020B0503020204020204" pitchFamily="34" charset="-122"/>
                          <a:cs typeface="+mn-cs"/>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dirty="0">
                          <a:solidFill>
                            <a:srgbClr val="4F4F4F"/>
                          </a:solidFill>
                          <a:effectLst/>
                          <a:latin typeface="微软雅黑" panose="020B0503020204020204" pitchFamily="34" charset="-122"/>
                          <a:ea typeface="微软雅黑" panose="020B0503020204020204" pitchFamily="34" charset="-122"/>
                          <a:cs typeface="+mn-cs"/>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196551733"/>
                  </a:ext>
                </a:extLst>
              </a:tr>
            </a:tbl>
          </a:graphicData>
        </a:graphic>
      </p:graphicFrame>
      <p:sp>
        <p:nvSpPr>
          <p:cNvPr id="8" name="文本框 7">
            <a:extLst>
              <a:ext uri="{FF2B5EF4-FFF2-40B4-BE49-F238E27FC236}">
                <a16:creationId xmlns:a16="http://schemas.microsoft.com/office/drawing/2014/main" id="{5E6E7870-DF96-4580-9F76-128822AC71F5}"/>
              </a:ext>
            </a:extLst>
          </p:cNvPr>
          <p:cNvSpPr txBox="1"/>
          <p:nvPr/>
        </p:nvSpPr>
        <p:spPr>
          <a:xfrm>
            <a:off x="1056206" y="1572717"/>
            <a:ext cx="10728644" cy="499624"/>
          </a:xfrm>
          <a:prstGeom prst="rect">
            <a:avLst/>
          </a:prstGeom>
          <a:noFill/>
        </p:spPr>
        <p:txBody>
          <a:bodyPr wrap="square" rtlCol="0">
            <a:spAutoFit/>
          </a:bodyPr>
          <a:lstStyle/>
          <a:p>
            <a:pPr>
              <a:lnSpc>
                <a:spcPct val="150000"/>
              </a:lnSpc>
            </a:pPr>
            <a:r>
              <a:rPr lang="zh-CN" altLang="en-US" sz="2000" dirty="0">
                <a:solidFill>
                  <a:srgbClr val="00518E"/>
                </a:solidFill>
                <a:latin typeface="微软雅黑" panose="020B0503020204020204" pitchFamily="34" charset="-122"/>
                <a:ea typeface="微软雅黑" panose="020B0503020204020204" pitchFamily="34" charset="-122"/>
              </a:rPr>
              <a:t>策略就是</a:t>
            </a:r>
            <a:r>
              <a:rPr lang="zh-CN" altLang="en-US" sz="2000" b="1" dirty="0">
                <a:solidFill>
                  <a:srgbClr val="FF0000"/>
                </a:solidFill>
                <a:latin typeface="微软雅黑" panose="020B0503020204020204" pitchFamily="34" charset="-122"/>
                <a:ea typeface="微软雅黑" panose="020B0503020204020204" pitchFamily="34" charset="-122"/>
              </a:rPr>
              <a:t>在什么情况下选择什么动作</a:t>
            </a:r>
            <a:r>
              <a:rPr lang="zh-CN" altLang="en-US" sz="2000" dirty="0">
                <a:solidFill>
                  <a:srgbClr val="00518E"/>
                </a:solidFill>
                <a:latin typeface="微软雅黑" panose="020B0503020204020204" pitchFamily="34" charset="-122"/>
                <a:ea typeface="微软雅黑" panose="020B0503020204020204" pitchFamily="34" charset="-122"/>
              </a:rPr>
              <a:t>。我们“训练强化学习”这个过程，就是</a:t>
            </a:r>
            <a:r>
              <a:rPr lang="zh-CN" altLang="en-US" sz="2000" b="1" dirty="0">
                <a:solidFill>
                  <a:srgbClr val="FF0000"/>
                </a:solidFill>
                <a:latin typeface="微软雅黑" panose="020B0503020204020204" pitchFamily="34" charset="-122"/>
                <a:ea typeface="微软雅黑" panose="020B0503020204020204" pitchFamily="34" charset="-122"/>
              </a:rPr>
              <a:t>找最优策略</a:t>
            </a:r>
            <a:r>
              <a:rPr lang="zh-CN" altLang="en-US" sz="2000" dirty="0">
                <a:solidFill>
                  <a:srgbClr val="00518E"/>
                </a:solidFill>
                <a:latin typeface="微软雅黑" panose="020B0503020204020204" pitchFamily="34" charset="-122"/>
                <a:ea typeface="微软雅黑" panose="020B0503020204020204" pitchFamily="34" charset="-122"/>
              </a:rPr>
              <a:t>。</a:t>
            </a:r>
            <a:endParaRPr lang="zh-CN" altLang="en-US" dirty="0">
              <a:solidFill>
                <a:srgbClr val="00518E"/>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CEFC30AE-F2B4-457A-9EA0-D9E23705513B}"/>
              </a:ext>
            </a:extLst>
          </p:cNvPr>
          <p:cNvSpPr/>
          <p:nvPr/>
        </p:nvSpPr>
        <p:spPr>
          <a:xfrm>
            <a:off x="4015819" y="2072341"/>
            <a:ext cx="1750152" cy="4282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9BF57725-BE9B-41C3-B5B7-9746259BA4D1}"/>
              </a:ext>
            </a:extLst>
          </p:cNvPr>
          <p:cNvSpPr/>
          <p:nvPr/>
        </p:nvSpPr>
        <p:spPr>
          <a:xfrm>
            <a:off x="6436148" y="2072341"/>
            <a:ext cx="1750152" cy="4282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1C90AC7A-286B-4A30-99AE-C5264F6282BE}"/>
                  </a:ext>
                </a:extLst>
              </p:cNvPr>
              <p:cNvSpPr txBox="1"/>
              <p:nvPr/>
            </p:nvSpPr>
            <p:spPr>
              <a:xfrm>
                <a:off x="4661625" y="965475"/>
                <a:ext cx="6944179" cy="499624"/>
              </a:xfrm>
              <a:prstGeom prst="rect">
                <a:avLst/>
              </a:prstGeom>
              <a:noFill/>
            </p:spPr>
            <p:txBody>
              <a:bodyPr wrap="square" rtlCol="0">
                <a:spAutoFit/>
              </a:bodyPr>
              <a:lstStyle/>
              <a:p>
                <a:pPr>
                  <a:lnSpc>
                    <a:spcPct val="150000"/>
                  </a:lnSpc>
                </a:pPr>
                <a:r>
                  <a:rPr lang="zh-CN" altLang="en-US" sz="2000" dirty="0">
                    <a:solidFill>
                      <a:srgbClr val="00518E"/>
                    </a:solidFill>
                    <a:latin typeface="微软雅黑" panose="020B0503020204020204" pitchFamily="34" charset="-122"/>
                    <a:ea typeface="微软雅黑" panose="020B0503020204020204" pitchFamily="34" charset="-122"/>
                  </a:rPr>
                  <a:t>数学上表达：</a:t>
                </a:r>
                <a14:m>
                  <m:oMath xmlns:m="http://schemas.openxmlformats.org/officeDocument/2006/math">
                    <m:r>
                      <a:rPr lang="en-US" altLang="zh-CN" sz="2000" b="0" i="1" smtClean="0">
                        <a:solidFill>
                          <a:srgbClr val="FF0000"/>
                        </a:solidFill>
                        <a:latin typeface="Cambria Math" panose="02040503050406030204" pitchFamily="18" charset="0"/>
                        <a:ea typeface="微软雅黑" panose="020B0503020204020204" pitchFamily="34" charset="-122"/>
                      </a:rPr>
                      <m:t>𝜋</m:t>
                    </m:r>
                    <m:d>
                      <m:dPr>
                        <m:ctrlPr>
                          <a:rPr lang="en-US" altLang="zh-CN" sz="2000" b="0" i="1" smtClean="0">
                            <a:solidFill>
                              <a:srgbClr val="FF0000"/>
                            </a:solidFill>
                            <a:latin typeface="Cambria Math" panose="02040503050406030204" pitchFamily="18" charset="0"/>
                            <a:ea typeface="微软雅黑" panose="020B0503020204020204" pitchFamily="34" charset="-122"/>
                          </a:rPr>
                        </m:ctrlPr>
                      </m:dPr>
                      <m:e>
                        <m:r>
                          <a:rPr lang="en-US" altLang="zh-CN" sz="2000" b="0" i="1" smtClean="0">
                            <a:solidFill>
                              <a:srgbClr val="FF0000"/>
                            </a:solidFill>
                            <a:latin typeface="Cambria Math" panose="02040503050406030204" pitchFamily="18" charset="0"/>
                            <a:ea typeface="微软雅黑" panose="020B0503020204020204" pitchFamily="34" charset="-122"/>
                          </a:rPr>
                          <m:t>𝑠</m:t>
                        </m:r>
                      </m:e>
                    </m:d>
                    <m:r>
                      <a:rPr lang="en-US" altLang="zh-CN" sz="2000" b="0" i="1" smtClean="0">
                        <a:solidFill>
                          <a:srgbClr val="FF0000"/>
                        </a:solidFill>
                        <a:latin typeface="Cambria Math" panose="02040503050406030204" pitchFamily="18" charset="0"/>
                        <a:ea typeface="微软雅黑" panose="020B0503020204020204" pitchFamily="34" charset="-122"/>
                      </a:rPr>
                      <m:t>=</m:t>
                    </m:r>
                    <m:r>
                      <a:rPr lang="en-US" altLang="zh-CN" sz="2000" b="0" i="1" smtClean="0">
                        <a:solidFill>
                          <a:srgbClr val="FF0000"/>
                        </a:solidFill>
                        <a:latin typeface="Cambria Math" panose="02040503050406030204" pitchFamily="18" charset="0"/>
                        <a:ea typeface="微软雅黑" panose="020B0503020204020204" pitchFamily="34" charset="-122"/>
                      </a:rPr>
                      <m:t>𝑎</m:t>
                    </m:r>
                  </m:oMath>
                </a14:m>
                <a:r>
                  <a:rPr lang="zh-CN" altLang="en-US" dirty="0">
                    <a:solidFill>
                      <a:srgbClr val="00518E"/>
                    </a:solidFill>
                    <a:latin typeface="微软雅黑" panose="020B0503020204020204" pitchFamily="34" charset="-122"/>
                    <a:ea typeface="微软雅黑" panose="020B0503020204020204" pitchFamily="34" charset="-122"/>
                  </a:rPr>
                  <a:t>，策略可以通过</a:t>
                </a:r>
                <a14:m>
                  <m:oMath xmlns:m="http://schemas.openxmlformats.org/officeDocument/2006/math">
                    <m:r>
                      <a:rPr lang="en-US" altLang="zh-CN" b="1" i="1" smtClean="0">
                        <a:solidFill>
                          <a:srgbClr val="FF0000"/>
                        </a:solidFill>
                        <a:latin typeface="Cambria Math" panose="02040503050406030204" pitchFamily="18" charset="0"/>
                        <a:ea typeface="微软雅黑" panose="020B0503020204020204" pitchFamily="34" charset="-122"/>
                      </a:rPr>
                      <m:t>𝒒</m:t>
                    </m:r>
                    <m:r>
                      <a:rPr lang="en-US" altLang="zh-CN" b="1" i="1" smtClean="0">
                        <a:solidFill>
                          <a:srgbClr val="FF0000"/>
                        </a:solidFill>
                        <a:latin typeface="Cambria Math" panose="02040503050406030204" pitchFamily="18" charset="0"/>
                        <a:ea typeface="微软雅黑" panose="020B0503020204020204" pitchFamily="34" charset="-122"/>
                      </a:rPr>
                      <m:t>(</m:t>
                    </m:r>
                    <m:r>
                      <a:rPr lang="en-US" altLang="zh-CN" b="1" i="1" smtClean="0">
                        <a:solidFill>
                          <a:srgbClr val="FF0000"/>
                        </a:solidFill>
                        <a:latin typeface="Cambria Math" panose="02040503050406030204" pitchFamily="18" charset="0"/>
                        <a:ea typeface="微软雅黑" panose="020B0503020204020204" pitchFamily="34" charset="-122"/>
                      </a:rPr>
                      <m:t>𝒂</m:t>
                    </m:r>
                    <m:r>
                      <a:rPr lang="en-US" altLang="zh-CN" b="1" i="1" smtClean="0">
                        <a:solidFill>
                          <a:srgbClr val="FF0000"/>
                        </a:solidFill>
                        <a:latin typeface="Cambria Math" panose="02040503050406030204" pitchFamily="18" charset="0"/>
                        <a:ea typeface="微软雅黑" panose="020B0503020204020204" pitchFamily="34" charset="-122"/>
                      </a:rPr>
                      <m:t>|</m:t>
                    </m:r>
                    <m:r>
                      <a:rPr lang="en-US" altLang="zh-CN" b="1" i="1" smtClean="0">
                        <a:solidFill>
                          <a:srgbClr val="FF0000"/>
                        </a:solidFill>
                        <a:latin typeface="Cambria Math" panose="02040503050406030204" pitchFamily="18" charset="0"/>
                        <a:ea typeface="微软雅黑" panose="020B0503020204020204" pitchFamily="34" charset="-122"/>
                      </a:rPr>
                      <m:t>𝒔</m:t>
                    </m:r>
                    <m:r>
                      <a:rPr lang="en-US" altLang="zh-CN" b="1" i="1" smtClean="0">
                        <a:solidFill>
                          <a:srgbClr val="FF0000"/>
                        </a:solidFill>
                        <a:latin typeface="Cambria Math" panose="02040503050406030204" pitchFamily="18" charset="0"/>
                        <a:ea typeface="微软雅黑" panose="020B0503020204020204" pitchFamily="34" charset="-122"/>
                      </a:rPr>
                      <m:t>)</m:t>
                    </m:r>
                  </m:oMath>
                </a14:m>
                <a:r>
                  <a:rPr lang="zh-CN" altLang="en-US" b="1" dirty="0">
                    <a:solidFill>
                      <a:srgbClr val="FF0000"/>
                    </a:solidFill>
                    <a:latin typeface="微软雅黑" panose="020B0503020204020204" pitchFamily="34" charset="-122"/>
                    <a:ea typeface="微软雅黑" panose="020B0503020204020204" pitchFamily="34" charset="-122"/>
                  </a:rPr>
                  <a:t>动作价值函数</a:t>
                </a:r>
                <a:r>
                  <a:rPr lang="zh-CN" altLang="en-US" dirty="0">
                    <a:solidFill>
                      <a:srgbClr val="00518E"/>
                    </a:solidFill>
                    <a:latin typeface="微软雅黑" panose="020B0503020204020204" pitchFamily="34" charset="-122"/>
                    <a:ea typeface="微软雅黑" panose="020B0503020204020204" pitchFamily="34" charset="-122"/>
                  </a:rPr>
                  <a:t>体现。</a:t>
                </a:r>
              </a:p>
            </p:txBody>
          </p:sp>
        </mc:Choice>
        <mc:Fallback xmlns="">
          <p:sp>
            <p:nvSpPr>
              <p:cNvPr id="11" name="文本框 10">
                <a:extLst>
                  <a:ext uri="{FF2B5EF4-FFF2-40B4-BE49-F238E27FC236}">
                    <a16:creationId xmlns:a16="http://schemas.microsoft.com/office/drawing/2014/main" id="{1C90AC7A-286B-4A30-99AE-C5264F6282BE}"/>
                  </a:ext>
                </a:extLst>
              </p:cNvPr>
              <p:cNvSpPr txBox="1">
                <a:spLocks noRot="1" noChangeAspect="1" noMove="1" noResize="1" noEditPoints="1" noAdjustHandles="1" noChangeArrowheads="1" noChangeShapeType="1" noTextEdit="1"/>
              </p:cNvSpPr>
              <p:nvPr/>
            </p:nvSpPr>
            <p:spPr>
              <a:xfrm>
                <a:off x="4661625" y="965475"/>
                <a:ext cx="6944179" cy="499624"/>
              </a:xfrm>
              <a:prstGeom prst="rect">
                <a:avLst/>
              </a:prstGeom>
              <a:blipFill>
                <a:blip r:embed="rId8"/>
                <a:stretch>
                  <a:fillRect l="-966" r="-3951" b="-207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5741F983-2036-4294-AA7B-60EE1EC42C73}"/>
                  </a:ext>
                </a:extLst>
              </p:cNvPr>
              <p:cNvSpPr txBox="1"/>
              <p:nvPr/>
            </p:nvSpPr>
            <p:spPr>
              <a:xfrm>
                <a:off x="5066265" y="2618880"/>
                <a:ext cx="1227532" cy="553998"/>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m:rPr>
                          <m:sty m:val="p"/>
                        </m:rPr>
                        <a:rPr lang="en-US" altLang="zh-CN" sz="2000" b="0" i="0" smtClean="0">
                          <a:solidFill>
                            <a:srgbClr val="00518E"/>
                          </a:solidFill>
                          <a:latin typeface="Cambria Math" panose="02040503050406030204" pitchFamily="18" charset="0"/>
                          <a:ea typeface="微软雅黑" panose="020B0503020204020204" pitchFamily="34" charset="-122"/>
                        </a:rPr>
                        <m:t>q</m:t>
                      </m:r>
                      <m:r>
                        <a:rPr lang="en-US" altLang="zh-CN" sz="2000" b="0" i="0" smtClean="0">
                          <a:solidFill>
                            <a:srgbClr val="00518E"/>
                          </a:solidFill>
                          <a:latin typeface="Cambria Math" panose="02040503050406030204" pitchFamily="18" charset="0"/>
                          <a:ea typeface="微软雅黑" panose="020B0503020204020204" pitchFamily="34" charset="-122"/>
                        </a:rPr>
                        <m:t>(</m:t>
                      </m:r>
                      <m:sSub>
                        <m:sSubPr>
                          <m:ctrlPr>
                            <a:rPr lang="en-US" altLang="zh-CN" sz="2000" b="0" i="1" smtClean="0">
                              <a:solidFill>
                                <a:srgbClr val="00518E"/>
                              </a:solidFill>
                              <a:latin typeface="Cambria Math" panose="02040503050406030204" pitchFamily="18" charset="0"/>
                              <a:ea typeface="微软雅黑" panose="020B0503020204020204" pitchFamily="34" charset="-122"/>
                            </a:rPr>
                          </m:ctrlPr>
                        </m:sSubPr>
                        <m:e>
                          <m:r>
                            <m:rPr>
                              <m:sty m:val="p"/>
                            </m:rPr>
                            <a:rPr lang="en-US" altLang="zh-CN" sz="2000" b="0" i="0" smtClean="0">
                              <a:solidFill>
                                <a:srgbClr val="00518E"/>
                              </a:solidFill>
                              <a:latin typeface="Cambria Math" panose="02040503050406030204" pitchFamily="18" charset="0"/>
                              <a:ea typeface="微软雅黑" panose="020B0503020204020204" pitchFamily="34" charset="-122"/>
                            </a:rPr>
                            <m:t>a</m:t>
                          </m:r>
                        </m:e>
                        <m:sub>
                          <m:r>
                            <a:rPr lang="en-US" altLang="zh-CN" sz="2000" b="0" i="0" smtClean="0">
                              <a:solidFill>
                                <a:srgbClr val="00518E"/>
                              </a:solidFill>
                              <a:latin typeface="Cambria Math" panose="02040503050406030204" pitchFamily="18" charset="0"/>
                              <a:ea typeface="微软雅黑" panose="020B0503020204020204" pitchFamily="34" charset="-122"/>
                            </a:rPr>
                            <m:t>1</m:t>
                          </m:r>
                        </m:sub>
                      </m:sSub>
                      <m:r>
                        <a:rPr lang="en-US" altLang="zh-CN" sz="2000" b="0" i="0" smtClean="0">
                          <a:solidFill>
                            <a:srgbClr val="00518E"/>
                          </a:solidFill>
                          <a:latin typeface="Cambria Math" panose="02040503050406030204" pitchFamily="18" charset="0"/>
                          <a:ea typeface="微软雅黑" panose="020B0503020204020204" pitchFamily="34" charset="-122"/>
                        </a:rPr>
                        <m:t>|</m:t>
                      </m:r>
                      <m:r>
                        <m:rPr>
                          <m:sty m:val="p"/>
                        </m:rPr>
                        <a:rPr lang="en-US" altLang="zh-CN" sz="2000" b="0" i="0" smtClean="0">
                          <a:solidFill>
                            <a:srgbClr val="00518E"/>
                          </a:solidFill>
                          <a:latin typeface="Cambria Math" panose="02040503050406030204" pitchFamily="18" charset="0"/>
                          <a:ea typeface="微软雅黑" panose="020B0503020204020204" pitchFamily="34" charset="-122"/>
                        </a:rPr>
                        <m:t>s</m:t>
                      </m:r>
                      <m:r>
                        <a:rPr lang="en-US" altLang="zh-CN" sz="2000" b="0" i="0" smtClean="0">
                          <a:solidFill>
                            <a:srgbClr val="00518E"/>
                          </a:solidFill>
                          <a:latin typeface="Cambria Math" panose="02040503050406030204" pitchFamily="18" charset="0"/>
                          <a:ea typeface="微软雅黑" panose="020B0503020204020204" pitchFamily="34" charset="-122"/>
                        </a:rPr>
                        <m:t>)</m:t>
                      </m:r>
                    </m:oMath>
                  </m:oMathPara>
                </a14:m>
                <a:endParaRPr lang="zh-CN" altLang="en-US" dirty="0">
                  <a:solidFill>
                    <a:srgbClr val="00518E"/>
                  </a:solidFill>
                  <a:latin typeface="微软雅黑" panose="020B0503020204020204" pitchFamily="34" charset="-122"/>
                  <a:ea typeface="微软雅黑" panose="020B0503020204020204" pitchFamily="34" charset="-122"/>
                </a:endParaRPr>
              </a:p>
            </p:txBody>
          </p:sp>
        </mc:Choice>
        <mc:Fallback xmlns="">
          <p:sp>
            <p:nvSpPr>
              <p:cNvPr id="12" name="文本框 11">
                <a:extLst>
                  <a:ext uri="{FF2B5EF4-FFF2-40B4-BE49-F238E27FC236}">
                    <a16:creationId xmlns:a16="http://schemas.microsoft.com/office/drawing/2014/main" id="{5741F983-2036-4294-AA7B-60EE1EC42C73}"/>
                  </a:ext>
                </a:extLst>
              </p:cNvPr>
              <p:cNvSpPr txBox="1">
                <a:spLocks noRot="1" noChangeAspect="1" noMove="1" noResize="1" noEditPoints="1" noAdjustHandles="1" noChangeArrowheads="1" noChangeShapeType="1" noTextEdit="1"/>
              </p:cNvSpPr>
              <p:nvPr/>
            </p:nvSpPr>
            <p:spPr>
              <a:xfrm>
                <a:off x="5066265" y="2618880"/>
                <a:ext cx="1227532" cy="553998"/>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DE3E8638-FB88-4250-A008-7FFDCF5B8424}"/>
                  </a:ext>
                </a:extLst>
              </p:cNvPr>
              <p:cNvSpPr txBox="1"/>
              <p:nvPr/>
            </p:nvSpPr>
            <p:spPr>
              <a:xfrm>
                <a:off x="7479306" y="2618880"/>
                <a:ext cx="1227532" cy="553998"/>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m:rPr>
                          <m:sty m:val="p"/>
                        </m:rPr>
                        <a:rPr lang="en-US" altLang="zh-CN" sz="2000" b="0" i="0" smtClean="0">
                          <a:solidFill>
                            <a:srgbClr val="00518E"/>
                          </a:solidFill>
                          <a:latin typeface="Cambria Math" panose="02040503050406030204" pitchFamily="18" charset="0"/>
                          <a:ea typeface="微软雅黑" panose="020B0503020204020204" pitchFamily="34" charset="-122"/>
                        </a:rPr>
                        <m:t>q</m:t>
                      </m:r>
                      <m:r>
                        <a:rPr lang="en-US" altLang="zh-CN" sz="2000" b="0" i="0" smtClean="0">
                          <a:solidFill>
                            <a:srgbClr val="00518E"/>
                          </a:solidFill>
                          <a:latin typeface="Cambria Math" panose="02040503050406030204" pitchFamily="18" charset="0"/>
                          <a:ea typeface="微软雅黑" panose="020B0503020204020204" pitchFamily="34" charset="-122"/>
                        </a:rPr>
                        <m:t>(</m:t>
                      </m:r>
                      <m:sSub>
                        <m:sSubPr>
                          <m:ctrlPr>
                            <a:rPr lang="en-US" altLang="zh-CN" sz="2000" b="0" i="1" smtClean="0">
                              <a:solidFill>
                                <a:srgbClr val="00518E"/>
                              </a:solidFill>
                              <a:latin typeface="Cambria Math" panose="02040503050406030204" pitchFamily="18" charset="0"/>
                              <a:ea typeface="微软雅黑" panose="020B0503020204020204" pitchFamily="34" charset="-122"/>
                            </a:rPr>
                          </m:ctrlPr>
                        </m:sSubPr>
                        <m:e>
                          <m:r>
                            <m:rPr>
                              <m:sty m:val="p"/>
                            </m:rPr>
                            <a:rPr lang="en-US" altLang="zh-CN" sz="2000" b="0" i="0" smtClean="0">
                              <a:solidFill>
                                <a:srgbClr val="00518E"/>
                              </a:solidFill>
                              <a:latin typeface="Cambria Math" panose="02040503050406030204" pitchFamily="18" charset="0"/>
                              <a:ea typeface="微软雅黑" panose="020B0503020204020204" pitchFamily="34" charset="-122"/>
                            </a:rPr>
                            <m:t>a</m:t>
                          </m:r>
                        </m:e>
                        <m:sub>
                          <m:r>
                            <a:rPr lang="en-US" altLang="zh-CN" sz="2000" b="0" i="0" smtClean="0">
                              <a:solidFill>
                                <a:srgbClr val="00518E"/>
                              </a:solidFill>
                              <a:latin typeface="Cambria Math" panose="02040503050406030204" pitchFamily="18" charset="0"/>
                              <a:ea typeface="微软雅黑" panose="020B0503020204020204" pitchFamily="34" charset="-122"/>
                            </a:rPr>
                            <m:t>2</m:t>
                          </m:r>
                        </m:sub>
                      </m:sSub>
                      <m:r>
                        <a:rPr lang="en-US" altLang="zh-CN" sz="2000" b="0" i="0" smtClean="0">
                          <a:solidFill>
                            <a:srgbClr val="00518E"/>
                          </a:solidFill>
                          <a:latin typeface="Cambria Math" panose="02040503050406030204" pitchFamily="18" charset="0"/>
                          <a:ea typeface="微软雅黑" panose="020B0503020204020204" pitchFamily="34" charset="-122"/>
                        </a:rPr>
                        <m:t>|</m:t>
                      </m:r>
                      <m:r>
                        <m:rPr>
                          <m:sty m:val="p"/>
                        </m:rPr>
                        <a:rPr lang="en-US" altLang="zh-CN" sz="2000" b="0" i="0" smtClean="0">
                          <a:solidFill>
                            <a:srgbClr val="00518E"/>
                          </a:solidFill>
                          <a:latin typeface="Cambria Math" panose="02040503050406030204" pitchFamily="18" charset="0"/>
                          <a:ea typeface="微软雅黑" panose="020B0503020204020204" pitchFamily="34" charset="-122"/>
                        </a:rPr>
                        <m:t>s</m:t>
                      </m:r>
                      <m:r>
                        <a:rPr lang="en-US" altLang="zh-CN" sz="2000" b="0" i="0" smtClean="0">
                          <a:solidFill>
                            <a:srgbClr val="00518E"/>
                          </a:solidFill>
                          <a:latin typeface="Cambria Math" panose="02040503050406030204" pitchFamily="18" charset="0"/>
                          <a:ea typeface="微软雅黑" panose="020B0503020204020204" pitchFamily="34" charset="-122"/>
                        </a:rPr>
                        <m:t>)</m:t>
                      </m:r>
                    </m:oMath>
                  </m:oMathPara>
                </a14:m>
                <a:endParaRPr lang="zh-CN" altLang="en-US" dirty="0">
                  <a:solidFill>
                    <a:srgbClr val="00518E"/>
                  </a:solidFill>
                  <a:latin typeface="微软雅黑" panose="020B0503020204020204" pitchFamily="34" charset="-122"/>
                  <a:ea typeface="微软雅黑" panose="020B0503020204020204" pitchFamily="34" charset="-122"/>
                </a:endParaRPr>
              </a:p>
            </p:txBody>
          </p:sp>
        </mc:Choice>
        <mc:Fallback xmlns="">
          <p:sp>
            <p:nvSpPr>
              <p:cNvPr id="13" name="文本框 12">
                <a:extLst>
                  <a:ext uri="{FF2B5EF4-FFF2-40B4-BE49-F238E27FC236}">
                    <a16:creationId xmlns:a16="http://schemas.microsoft.com/office/drawing/2014/main" id="{DE3E8638-FB88-4250-A008-7FFDCF5B8424}"/>
                  </a:ext>
                </a:extLst>
              </p:cNvPr>
              <p:cNvSpPr txBox="1">
                <a:spLocks noRot="1" noChangeAspect="1" noMove="1" noResize="1" noEditPoints="1" noAdjustHandles="1" noChangeArrowheads="1" noChangeShapeType="1" noTextEdit="1"/>
              </p:cNvSpPr>
              <p:nvPr/>
            </p:nvSpPr>
            <p:spPr>
              <a:xfrm>
                <a:off x="7479306" y="2618880"/>
                <a:ext cx="1227532" cy="553998"/>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57A2EE98-315F-48A8-82C4-EE9D48765835}"/>
                  </a:ext>
                </a:extLst>
              </p:cNvPr>
              <p:cNvSpPr txBox="1"/>
              <p:nvPr/>
            </p:nvSpPr>
            <p:spPr>
              <a:xfrm>
                <a:off x="10043633" y="4930463"/>
                <a:ext cx="2351340" cy="553998"/>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m:rPr>
                          <m:sty m:val="p"/>
                        </m:rPr>
                        <a:rPr lang="en-US" altLang="zh-CN" sz="2000" b="0" i="0" smtClean="0">
                          <a:solidFill>
                            <a:srgbClr val="00518E"/>
                          </a:solidFill>
                          <a:latin typeface="Cambria Math" panose="02040503050406030204" pitchFamily="18" charset="0"/>
                          <a:ea typeface="微软雅黑" panose="020B0503020204020204" pitchFamily="34" charset="-122"/>
                        </a:rPr>
                        <m:t>q</m:t>
                      </m:r>
                      <m:d>
                        <m:dPr>
                          <m:ctrlPr>
                            <a:rPr lang="en-US" altLang="zh-CN" sz="2000" b="0" i="1" smtClean="0">
                              <a:solidFill>
                                <a:srgbClr val="00518E"/>
                              </a:solidFill>
                              <a:latin typeface="Cambria Math" panose="02040503050406030204" pitchFamily="18" charset="0"/>
                              <a:ea typeface="微软雅黑" panose="020B0503020204020204" pitchFamily="34" charset="-122"/>
                            </a:rPr>
                          </m:ctrlPr>
                        </m:dPr>
                        <m:e>
                          <m:sSub>
                            <m:sSubPr>
                              <m:ctrlPr>
                                <a:rPr lang="en-US" altLang="zh-CN" sz="2000" b="0" i="1" smtClean="0">
                                  <a:solidFill>
                                    <a:srgbClr val="00518E"/>
                                  </a:solidFill>
                                  <a:latin typeface="Cambria Math" panose="02040503050406030204" pitchFamily="18" charset="0"/>
                                  <a:ea typeface="微软雅黑" panose="020B0503020204020204" pitchFamily="34" charset="-122"/>
                                </a:rPr>
                              </m:ctrlPr>
                            </m:sSubPr>
                            <m:e>
                              <m:r>
                                <m:rPr>
                                  <m:sty m:val="p"/>
                                </m:rPr>
                                <a:rPr lang="en-US" altLang="zh-CN" sz="2000" b="0" i="0" smtClean="0">
                                  <a:solidFill>
                                    <a:srgbClr val="00518E"/>
                                  </a:solidFill>
                                  <a:latin typeface="Cambria Math" panose="02040503050406030204" pitchFamily="18" charset="0"/>
                                  <a:ea typeface="微软雅黑" panose="020B0503020204020204" pitchFamily="34" charset="-122"/>
                                </a:rPr>
                                <m:t>a</m:t>
                              </m:r>
                            </m:e>
                            <m:sub>
                              <m:r>
                                <a:rPr lang="en-US" altLang="zh-CN" sz="2000" b="0" i="0" smtClean="0">
                                  <a:solidFill>
                                    <a:srgbClr val="00518E"/>
                                  </a:solidFill>
                                  <a:latin typeface="Cambria Math" panose="02040503050406030204" pitchFamily="18" charset="0"/>
                                  <a:ea typeface="微软雅黑" panose="020B0503020204020204" pitchFamily="34" charset="-122"/>
                                </a:rPr>
                                <m:t>1</m:t>
                              </m:r>
                            </m:sub>
                          </m:sSub>
                        </m:e>
                        <m:e>
                          <m:r>
                            <m:rPr>
                              <m:sty m:val="p"/>
                            </m:rPr>
                            <a:rPr lang="en-US" altLang="zh-CN" sz="2000" b="0" i="0" smtClean="0">
                              <a:solidFill>
                                <a:srgbClr val="00518E"/>
                              </a:solidFill>
                              <a:latin typeface="Cambria Math" panose="02040503050406030204" pitchFamily="18" charset="0"/>
                              <a:ea typeface="微软雅黑" panose="020B0503020204020204" pitchFamily="34" charset="-122"/>
                            </a:rPr>
                            <m:t>s</m:t>
                          </m:r>
                        </m:e>
                      </m:d>
                      <m:r>
                        <a:rPr lang="en-US" altLang="zh-CN" sz="2000" b="0" i="0" smtClean="0">
                          <a:solidFill>
                            <a:srgbClr val="00518E"/>
                          </a:solidFill>
                          <a:latin typeface="Cambria Math" panose="02040503050406030204" pitchFamily="18" charset="0"/>
                          <a:ea typeface="微软雅黑" panose="020B0503020204020204" pitchFamily="34" charset="-122"/>
                        </a:rPr>
                        <m:t>&lt;</m:t>
                      </m:r>
                      <m:r>
                        <m:rPr>
                          <m:sty m:val="p"/>
                        </m:rPr>
                        <a:rPr lang="en-US" altLang="zh-CN" sz="2000" b="0" i="0" smtClean="0">
                          <a:solidFill>
                            <a:srgbClr val="00518E"/>
                          </a:solidFill>
                          <a:latin typeface="Cambria Math" panose="02040503050406030204" pitchFamily="18" charset="0"/>
                          <a:ea typeface="微软雅黑" panose="020B0503020204020204" pitchFamily="34" charset="-122"/>
                        </a:rPr>
                        <m:t>q</m:t>
                      </m:r>
                      <m:r>
                        <a:rPr lang="en-US" altLang="zh-CN" sz="2000" b="0" i="0" smtClean="0">
                          <a:solidFill>
                            <a:srgbClr val="00518E"/>
                          </a:solidFill>
                          <a:latin typeface="Cambria Math" panose="02040503050406030204" pitchFamily="18" charset="0"/>
                          <a:ea typeface="微软雅黑" panose="020B0503020204020204" pitchFamily="34" charset="-122"/>
                        </a:rPr>
                        <m:t>(</m:t>
                      </m:r>
                      <m:sSub>
                        <m:sSubPr>
                          <m:ctrlPr>
                            <a:rPr lang="en-US" altLang="zh-CN" sz="2000" b="0" i="1" smtClean="0">
                              <a:solidFill>
                                <a:srgbClr val="00518E"/>
                              </a:solidFill>
                              <a:latin typeface="Cambria Math" panose="02040503050406030204" pitchFamily="18" charset="0"/>
                              <a:ea typeface="微软雅黑" panose="020B0503020204020204" pitchFamily="34" charset="-122"/>
                            </a:rPr>
                          </m:ctrlPr>
                        </m:sSubPr>
                        <m:e>
                          <m:r>
                            <m:rPr>
                              <m:sty m:val="p"/>
                            </m:rPr>
                            <a:rPr lang="en-US" altLang="zh-CN" sz="2000" b="0" i="0" smtClean="0">
                              <a:solidFill>
                                <a:srgbClr val="00518E"/>
                              </a:solidFill>
                              <a:latin typeface="Cambria Math" panose="02040503050406030204" pitchFamily="18" charset="0"/>
                              <a:ea typeface="微软雅黑" panose="020B0503020204020204" pitchFamily="34" charset="-122"/>
                            </a:rPr>
                            <m:t>a</m:t>
                          </m:r>
                        </m:e>
                        <m:sub>
                          <m:r>
                            <a:rPr lang="en-US" altLang="zh-CN" sz="2000" b="0" i="0" smtClean="0">
                              <a:solidFill>
                                <a:srgbClr val="00518E"/>
                              </a:solidFill>
                              <a:latin typeface="Cambria Math" panose="02040503050406030204" pitchFamily="18" charset="0"/>
                              <a:ea typeface="微软雅黑" panose="020B0503020204020204" pitchFamily="34" charset="-122"/>
                            </a:rPr>
                            <m:t>2</m:t>
                          </m:r>
                        </m:sub>
                      </m:sSub>
                      <m:r>
                        <a:rPr lang="en-US" altLang="zh-CN" sz="2000" b="0" i="0" smtClean="0">
                          <a:solidFill>
                            <a:srgbClr val="00518E"/>
                          </a:solidFill>
                          <a:latin typeface="Cambria Math" panose="02040503050406030204" pitchFamily="18" charset="0"/>
                          <a:ea typeface="微软雅黑" panose="020B0503020204020204" pitchFamily="34" charset="-122"/>
                        </a:rPr>
                        <m:t>|</m:t>
                      </m:r>
                      <m:r>
                        <m:rPr>
                          <m:sty m:val="p"/>
                        </m:rPr>
                        <a:rPr lang="en-US" altLang="zh-CN" sz="2000" b="0" i="0" smtClean="0">
                          <a:solidFill>
                            <a:srgbClr val="00518E"/>
                          </a:solidFill>
                          <a:latin typeface="Cambria Math" panose="02040503050406030204" pitchFamily="18" charset="0"/>
                          <a:ea typeface="微软雅黑" panose="020B0503020204020204" pitchFamily="34" charset="-122"/>
                        </a:rPr>
                        <m:t>s</m:t>
                      </m:r>
                      <m:r>
                        <a:rPr lang="en-US" altLang="zh-CN" sz="2000" b="0" i="0" smtClean="0">
                          <a:solidFill>
                            <a:srgbClr val="00518E"/>
                          </a:solidFill>
                          <a:latin typeface="Cambria Math" panose="02040503050406030204" pitchFamily="18" charset="0"/>
                          <a:ea typeface="微软雅黑" panose="020B0503020204020204" pitchFamily="34" charset="-122"/>
                        </a:rPr>
                        <m:t>)</m:t>
                      </m:r>
                    </m:oMath>
                  </m:oMathPara>
                </a14:m>
                <a:endParaRPr lang="zh-CN" altLang="en-US" dirty="0">
                  <a:solidFill>
                    <a:srgbClr val="00518E"/>
                  </a:solidFill>
                  <a:latin typeface="微软雅黑" panose="020B0503020204020204" pitchFamily="34" charset="-122"/>
                  <a:ea typeface="微软雅黑" panose="020B0503020204020204" pitchFamily="34" charset="-122"/>
                </a:endParaRPr>
              </a:p>
            </p:txBody>
          </p:sp>
        </mc:Choice>
        <mc:Fallback xmlns="">
          <p:sp>
            <p:nvSpPr>
              <p:cNvPr id="15" name="文本框 14">
                <a:extLst>
                  <a:ext uri="{FF2B5EF4-FFF2-40B4-BE49-F238E27FC236}">
                    <a16:creationId xmlns:a16="http://schemas.microsoft.com/office/drawing/2014/main" id="{57A2EE98-315F-48A8-82C4-EE9D48765835}"/>
                  </a:ext>
                </a:extLst>
              </p:cNvPr>
              <p:cNvSpPr txBox="1">
                <a:spLocks noRot="1" noChangeAspect="1" noMove="1" noResize="1" noEditPoints="1" noAdjustHandles="1" noChangeArrowheads="1" noChangeShapeType="1" noTextEdit="1"/>
              </p:cNvSpPr>
              <p:nvPr/>
            </p:nvSpPr>
            <p:spPr>
              <a:xfrm>
                <a:off x="10043633" y="4930463"/>
                <a:ext cx="2351340" cy="553998"/>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44AF2B79-E2ED-40AD-AE3A-9E6DC932B183}"/>
                  </a:ext>
                </a:extLst>
              </p:cNvPr>
              <p:cNvSpPr txBox="1"/>
              <p:nvPr/>
            </p:nvSpPr>
            <p:spPr>
              <a:xfrm>
                <a:off x="10043633" y="5324959"/>
                <a:ext cx="2351340" cy="553998"/>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m:rPr>
                          <m:sty m:val="p"/>
                        </m:rPr>
                        <a:rPr lang="en-US" altLang="zh-CN" sz="2000" b="0" i="0" smtClean="0">
                          <a:solidFill>
                            <a:srgbClr val="00518E"/>
                          </a:solidFill>
                          <a:latin typeface="Cambria Math" panose="02040503050406030204" pitchFamily="18" charset="0"/>
                          <a:ea typeface="微软雅黑" panose="020B0503020204020204" pitchFamily="34" charset="-122"/>
                        </a:rPr>
                        <m:t>q</m:t>
                      </m:r>
                      <m:d>
                        <m:dPr>
                          <m:ctrlPr>
                            <a:rPr lang="en-US" altLang="zh-CN" sz="2000" b="0" i="1" smtClean="0">
                              <a:solidFill>
                                <a:srgbClr val="00518E"/>
                              </a:solidFill>
                              <a:latin typeface="Cambria Math" panose="02040503050406030204" pitchFamily="18" charset="0"/>
                              <a:ea typeface="微软雅黑" panose="020B0503020204020204" pitchFamily="34" charset="-122"/>
                            </a:rPr>
                          </m:ctrlPr>
                        </m:dPr>
                        <m:e>
                          <m:sSub>
                            <m:sSubPr>
                              <m:ctrlPr>
                                <a:rPr lang="en-US" altLang="zh-CN" sz="2000" b="0" i="1" smtClean="0">
                                  <a:solidFill>
                                    <a:srgbClr val="00518E"/>
                                  </a:solidFill>
                                  <a:latin typeface="Cambria Math" panose="02040503050406030204" pitchFamily="18" charset="0"/>
                                  <a:ea typeface="微软雅黑" panose="020B0503020204020204" pitchFamily="34" charset="-122"/>
                                </a:rPr>
                              </m:ctrlPr>
                            </m:sSubPr>
                            <m:e>
                              <m:r>
                                <m:rPr>
                                  <m:sty m:val="p"/>
                                </m:rPr>
                                <a:rPr lang="en-US" altLang="zh-CN" sz="2000" b="0" i="0" smtClean="0">
                                  <a:solidFill>
                                    <a:srgbClr val="00518E"/>
                                  </a:solidFill>
                                  <a:latin typeface="Cambria Math" panose="02040503050406030204" pitchFamily="18" charset="0"/>
                                  <a:ea typeface="微软雅黑" panose="020B0503020204020204" pitchFamily="34" charset="-122"/>
                                </a:rPr>
                                <m:t>a</m:t>
                              </m:r>
                            </m:e>
                            <m:sub>
                              <m:r>
                                <a:rPr lang="en-US" altLang="zh-CN" sz="2000" b="0" i="0" smtClean="0">
                                  <a:solidFill>
                                    <a:srgbClr val="00518E"/>
                                  </a:solidFill>
                                  <a:latin typeface="Cambria Math" panose="02040503050406030204" pitchFamily="18" charset="0"/>
                                  <a:ea typeface="微软雅黑" panose="020B0503020204020204" pitchFamily="34" charset="-122"/>
                                </a:rPr>
                                <m:t>1</m:t>
                              </m:r>
                            </m:sub>
                          </m:sSub>
                        </m:e>
                        <m:e>
                          <m:r>
                            <m:rPr>
                              <m:sty m:val="p"/>
                            </m:rPr>
                            <a:rPr lang="en-US" altLang="zh-CN" sz="2000" b="0" i="0" smtClean="0">
                              <a:solidFill>
                                <a:srgbClr val="00518E"/>
                              </a:solidFill>
                              <a:latin typeface="Cambria Math" panose="02040503050406030204" pitchFamily="18" charset="0"/>
                              <a:ea typeface="微软雅黑" panose="020B0503020204020204" pitchFamily="34" charset="-122"/>
                            </a:rPr>
                            <m:t>s</m:t>
                          </m:r>
                        </m:e>
                      </m:d>
                      <m:r>
                        <a:rPr lang="en-US" altLang="zh-CN" sz="2000" b="0" i="0" smtClean="0">
                          <a:solidFill>
                            <a:srgbClr val="00518E"/>
                          </a:solidFill>
                          <a:latin typeface="Cambria Math" panose="02040503050406030204" pitchFamily="18" charset="0"/>
                          <a:ea typeface="微软雅黑" panose="020B0503020204020204" pitchFamily="34" charset="-122"/>
                        </a:rPr>
                        <m:t>&gt;</m:t>
                      </m:r>
                      <m:r>
                        <m:rPr>
                          <m:sty m:val="p"/>
                        </m:rPr>
                        <a:rPr lang="en-US" altLang="zh-CN" sz="2000" b="0" i="0" smtClean="0">
                          <a:solidFill>
                            <a:srgbClr val="00518E"/>
                          </a:solidFill>
                          <a:latin typeface="Cambria Math" panose="02040503050406030204" pitchFamily="18" charset="0"/>
                          <a:ea typeface="微软雅黑" panose="020B0503020204020204" pitchFamily="34" charset="-122"/>
                        </a:rPr>
                        <m:t>q</m:t>
                      </m:r>
                      <m:r>
                        <a:rPr lang="en-US" altLang="zh-CN" sz="2000" b="0" i="0" smtClean="0">
                          <a:solidFill>
                            <a:srgbClr val="00518E"/>
                          </a:solidFill>
                          <a:latin typeface="Cambria Math" panose="02040503050406030204" pitchFamily="18" charset="0"/>
                          <a:ea typeface="微软雅黑" panose="020B0503020204020204" pitchFamily="34" charset="-122"/>
                        </a:rPr>
                        <m:t>(</m:t>
                      </m:r>
                      <m:sSub>
                        <m:sSubPr>
                          <m:ctrlPr>
                            <a:rPr lang="en-US" altLang="zh-CN" sz="2000" b="0" i="1" smtClean="0">
                              <a:solidFill>
                                <a:srgbClr val="00518E"/>
                              </a:solidFill>
                              <a:latin typeface="Cambria Math" panose="02040503050406030204" pitchFamily="18" charset="0"/>
                              <a:ea typeface="微软雅黑" panose="020B0503020204020204" pitchFamily="34" charset="-122"/>
                            </a:rPr>
                          </m:ctrlPr>
                        </m:sSubPr>
                        <m:e>
                          <m:r>
                            <m:rPr>
                              <m:sty m:val="p"/>
                            </m:rPr>
                            <a:rPr lang="en-US" altLang="zh-CN" sz="2000" b="0" i="0" smtClean="0">
                              <a:solidFill>
                                <a:srgbClr val="00518E"/>
                              </a:solidFill>
                              <a:latin typeface="Cambria Math" panose="02040503050406030204" pitchFamily="18" charset="0"/>
                              <a:ea typeface="微软雅黑" panose="020B0503020204020204" pitchFamily="34" charset="-122"/>
                            </a:rPr>
                            <m:t>a</m:t>
                          </m:r>
                        </m:e>
                        <m:sub>
                          <m:r>
                            <a:rPr lang="en-US" altLang="zh-CN" sz="2000" b="0" i="0" smtClean="0">
                              <a:solidFill>
                                <a:srgbClr val="00518E"/>
                              </a:solidFill>
                              <a:latin typeface="Cambria Math" panose="02040503050406030204" pitchFamily="18" charset="0"/>
                              <a:ea typeface="微软雅黑" panose="020B0503020204020204" pitchFamily="34" charset="-122"/>
                            </a:rPr>
                            <m:t>2</m:t>
                          </m:r>
                        </m:sub>
                      </m:sSub>
                      <m:r>
                        <a:rPr lang="en-US" altLang="zh-CN" sz="2000" b="0" i="0" smtClean="0">
                          <a:solidFill>
                            <a:srgbClr val="00518E"/>
                          </a:solidFill>
                          <a:latin typeface="Cambria Math" panose="02040503050406030204" pitchFamily="18" charset="0"/>
                          <a:ea typeface="微软雅黑" panose="020B0503020204020204" pitchFamily="34" charset="-122"/>
                        </a:rPr>
                        <m:t>|</m:t>
                      </m:r>
                      <m:r>
                        <m:rPr>
                          <m:sty m:val="p"/>
                        </m:rPr>
                        <a:rPr lang="en-US" altLang="zh-CN" sz="2000" b="0" i="0" smtClean="0">
                          <a:solidFill>
                            <a:srgbClr val="00518E"/>
                          </a:solidFill>
                          <a:latin typeface="Cambria Math" panose="02040503050406030204" pitchFamily="18" charset="0"/>
                          <a:ea typeface="微软雅黑" panose="020B0503020204020204" pitchFamily="34" charset="-122"/>
                        </a:rPr>
                        <m:t>s</m:t>
                      </m:r>
                      <m:r>
                        <a:rPr lang="en-US" altLang="zh-CN" sz="2000" b="0" i="0" smtClean="0">
                          <a:solidFill>
                            <a:srgbClr val="00518E"/>
                          </a:solidFill>
                          <a:latin typeface="Cambria Math" panose="02040503050406030204" pitchFamily="18" charset="0"/>
                          <a:ea typeface="微软雅黑" panose="020B0503020204020204" pitchFamily="34" charset="-122"/>
                        </a:rPr>
                        <m:t>)</m:t>
                      </m:r>
                    </m:oMath>
                  </m:oMathPara>
                </a14:m>
                <a:endParaRPr lang="zh-CN" altLang="en-US" dirty="0">
                  <a:solidFill>
                    <a:srgbClr val="00518E"/>
                  </a:solidFill>
                  <a:latin typeface="微软雅黑" panose="020B0503020204020204" pitchFamily="34" charset="-122"/>
                  <a:ea typeface="微软雅黑" panose="020B0503020204020204" pitchFamily="34" charset="-122"/>
                </a:endParaRPr>
              </a:p>
            </p:txBody>
          </p:sp>
        </mc:Choice>
        <mc:Fallback xmlns="">
          <p:sp>
            <p:nvSpPr>
              <p:cNvPr id="16" name="文本框 15">
                <a:extLst>
                  <a:ext uri="{FF2B5EF4-FFF2-40B4-BE49-F238E27FC236}">
                    <a16:creationId xmlns:a16="http://schemas.microsoft.com/office/drawing/2014/main" id="{44AF2B79-E2ED-40AD-AE3A-9E6DC932B183}"/>
                  </a:ext>
                </a:extLst>
              </p:cNvPr>
              <p:cNvSpPr txBox="1">
                <a:spLocks noRot="1" noChangeAspect="1" noMove="1" noResize="1" noEditPoints="1" noAdjustHandles="1" noChangeArrowheads="1" noChangeShapeType="1" noTextEdit="1"/>
              </p:cNvSpPr>
              <p:nvPr/>
            </p:nvSpPr>
            <p:spPr>
              <a:xfrm>
                <a:off x="10043633" y="5324959"/>
                <a:ext cx="2351340" cy="553998"/>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AE4D4C70-0D9E-431A-B507-5F7229254E2B}"/>
                  </a:ext>
                </a:extLst>
              </p:cNvPr>
              <p:cNvSpPr txBox="1"/>
              <p:nvPr/>
            </p:nvSpPr>
            <p:spPr>
              <a:xfrm>
                <a:off x="10043633" y="4207426"/>
                <a:ext cx="2351340" cy="553998"/>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m:rPr>
                          <m:sty m:val="p"/>
                        </m:rPr>
                        <a:rPr lang="en-US" altLang="zh-CN" sz="2000" b="0" i="0" smtClean="0">
                          <a:solidFill>
                            <a:srgbClr val="00518E"/>
                          </a:solidFill>
                          <a:latin typeface="Cambria Math" panose="02040503050406030204" pitchFamily="18" charset="0"/>
                          <a:ea typeface="微软雅黑" panose="020B0503020204020204" pitchFamily="34" charset="-122"/>
                        </a:rPr>
                        <m:t>q</m:t>
                      </m:r>
                      <m:d>
                        <m:dPr>
                          <m:ctrlPr>
                            <a:rPr lang="en-US" altLang="zh-CN" sz="2000" b="0" i="1" smtClean="0">
                              <a:solidFill>
                                <a:srgbClr val="00518E"/>
                              </a:solidFill>
                              <a:latin typeface="Cambria Math" panose="02040503050406030204" pitchFamily="18" charset="0"/>
                              <a:ea typeface="微软雅黑" panose="020B0503020204020204" pitchFamily="34" charset="-122"/>
                            </a:rPr>
                          </m:ctrlPr>
                        </m:dPr>
                        <m:e>
                          <m:sSub>
                            <m:sSubPr>
                              <m:ctrlPr>
                                <a:rPr lang="en-US" altLang="zh-CN" sz="2000" b="0" i="1" smtClean="0">
                                  <a:solidFill>
                                    <a:srgbClr val="00518E"/>
                                  </a:solidFill>
                                  <a:latin typeface="Cambria Math" panose="02040503050406030204" pitchFamily="18" charset="0"/>
                                  <a:ea typeface="微软雅黑" panose="020B0503020204020204" pitchFamily="34" charset="-122"/>
                                </a:rPr>
                              </m:ctrlPr>
                            </m:sSubPr>
                            <m:e>
                              <m:r>
                                <m:rPr>
                                  <m:sty m:val="p"/>
                                </m:rPr>
                                <a:rPr lang="en-US" altLang="zh-CN" sz="2000" b="0" i="0" smtClean="0">
                                  <a:solidFill>
                                    <a:srgbClr val="00518E"/>
                                  </a:solidFill>
                                  <a:latin typeface="Cambria Math" panose="02040503050406030204" pitchFamily="18" charset="0"/>
                                  <a:ea typeface="微软雅黑" panose="020B0503020204020204" pitchFamily="34" charset="-122"/>
                                </a:rPr>
                                <m:t>a</m:t>
                              </m:r>
                            </m:e>
                            <m:sub>
                              <m:r>
                                <a:rPr lang="en-US" altLang="zh-CN" sz="2000" b="0" i="0" smtClean="0">
                                  <a:solidFill>
                                    <a:srgbClr val="00518E"/>
                                  </a:solidFill>
                                  <a:latin typeface="Cambria Math" panose="02040503050406030204" pitchFamily="18" charset="0"/>
                                  <a:ea typeface="微软雅黑" panose="020B0503020204020204" pitchFamily="34" charset="-122"/>
                                </a:rPr>
                                <m:t>1</m:t>
                              </m:r>
                            </m:sub>
                          </m:sSub>
                        </m:e>
                        <m:e>
                          <m:r>
                            <m:rPr>
                              <m:sty m:val="p"/>
                            </m:rPr>
                            <a:rPr lang="en-US" altLang="zh-CN" sz="2000" b="0" i="0" smtClean="0">
                              <a:solidFill>
                                <a:srgbClr val="00518E"/>
                              </a:solidFill>
                              <a:latin typeface="Cambria Math" panose="02040503050406030204" pitchFamily="18" charset="0"/>
                              <a:ea typeface="微软雅黑" panose="020B0503020204020204" pitchFamily="34" charset="-122"/>
                            </a:rPr>
                            <m:t>s</m:t>
                          </m:r>
                        </m:e>
                      </m:d>
                      <m:r>
                        <a:rPr lang="en-US" altLang="zh-CN" sz="2000" b="0" i="0" smtClean="0">
                          <a:solidFill>
                            <a:srgbClr val="00518E"/>
                          </a:solidFill>
                          <a:latin typeface="Cambria Math" panose="02040503050406030204" pitchFamily="18" charset="0"/>
                          <a:ea typeface="微软雅黑" panose="020B0503020204020204" pitchFamily="34" charset="-122"/>
                        </a:rPr>
                        <m:t>&gt;</m:t>
                      </m:r>
                      <m:r>
                        <m:rPr>
                          <m:sty m:val="p"/>
                        </m:rPr>
                        <a:rPr lang="en-US" altLang="zh-CN" sz="2000" b="0" i="0" smtClean="0">
                          <a:solidFill>
                            <a:srgbClr val="00518E"/>
                          </a:solidFill>
                          <a:latin typeface="Cambria Math" panose="02040503050406030204" pitchFamily="18" charset="0"/>
                          <a:ea typeface="微软雅黑" panose="020B0503020204020204" pitchFamily="34" charset="-122"/>
                        </a:rPr>
                        <m:t>q</m:t>
                      </m:r>
                      <m:r>
                        <a:rPr lang="en-US" altLang="zh-CN" sz="2000" b="0" i="0" smtClean="0">
                          <a:solidFill>
                            <a:srgbClr val="00518E"/>
                          </a:solidFill>
                          <a:latin typeface="Cambria Math" panose="02040503050406030204" pitchFamily="18" charset="0"/>
                          <a:ea typeface="微软雅黑" panose="020B0503020204020204" pitchFamily="34" charset="-122"/>
                        </a:rPr>
                        <m:t>(</m:t>
                      </m:r>
                      <m:sSub>
                        <m:sSubPr>
                          <m:ctrlPr>
                            <a:rPr lang="en-US" altLang="zh-CN" sz="2000" b="0" i="1" smtClean="0">
                              <a:solidFill>
                                <a:srgbClr val="00518E"/>
                              </a:solidFill>
                              <a:latin typeface="Cambria Math" panose="02040503050406030204" pitchFamily="18" charset="0"/>
                              <a:ea typeface="微软雅黑" panose="020B0503020204020204" pitchFamily="34" charset="-122"/>
                            </a:rPr>
                          </m:ctrlPr>
                        </m:sSubPr>
                        <m:e>
                          <m:r>
                            <m:rPr>
                              <m:sty m:val="p"/>
                            </m:rPr>
                            <a:rPr lang="en-US" altLang="zh-CN" sz="2000" b="0" i="0" smtClean="0">
                              <a:solidFill>
                                <a:srgbClr val="00518E"/>
                              </a:solidFill>
                              <a:latin typeface="Cambria Math" panose="02040503050406030204" pitchFamily="18" charset="0"/>
                              <a:ea typeface="微软雅黑" panose="020B0503020204020204" pitchFamily="34" charset="-122"/>
                            </a:rPr>
                            <m:t>a</m:t>
                          </m:r>
                        </m:e>
                        <m:sub>
                          <m:r>
                            <a:rPr lang="en-US" altLang="zh-CN" sz="2000" b="0" i="0" smtClean="0">
                              <a:solidFill>
                                <a:srgbClr val="00518E"/>
                              </a:solidFill>
                              <a:latin typeface="Cambria Math" panose="02040503050406030204" pitchFamily="18" charset="0"/>
                              <a:ea typeface="微软雅黑" panose="020B0503020204020204" pitchFamily="34" charset="-122"/>
                            </a:rPr>
                            <m:t>2</m:t>
                          </m:r>
                        </m:sub>
                      </m:sSub>
                      <m:r>
                        <a:rPr lang="en-US" altLang="zh-CN" sz="2000" b="0" i="0" smtClean="0">
                          <a:solidFill>
                            <a:srgbClr val="00518E"/>
                          </a:solidFill>
                          <a:latin typeface="Cambria Math" panose="02040503050406030204" pitchFamily="18" charset="0"/>
                          <a:ea typeface="微软雅黑" panose="020B0503020204020204" pitchFamily="34" charset="-122"/>
                        </a:rPr>
                        <m:t>|</m:t>
                      </m:r>
                      <m:r>
                        <m:rPr>
                          <m:sty m:val="p"/>
                        </m:rPr>
                        <a:rPr lang="en-US" altLang="zh-CN" sz="2000" b="0" i="0" smtClean="0">
                          <a:solidFill>
                            <a:srgbClr val="00518E"/>
                          </a:solidFill>
                          <a:latin typeface="Cambria Math" panose="02040503050406030204" pitchFamily="18" charset="0"/>
                          <a:ea typeface="微软雅黑" panose="020B0503020204020204" pitchFamily="34" charset="-122"/>
                        </a:rPr>
                        <m:t>s</m:t>
                      </m:r>
                      <m:r>
                        <a:rPr lang="en-US" altLang="zh-CN" sz="2000" b="0" i="0" smtClean="0">
                          <a:solidFill>
                            <a:srgbClr val="00518E"/>
                          </a:solidFill>
                          <a:latin typeface="Cambria Math" panose="02040503050406030204" pitchFamily="18" charset="0"/>
                          <a:ea typeface="微软雅黑" panose="020B0503020204020204" pitchFamily="34" charset="-122"/>
                        </a:rPr>
                        <m:t>)</m:t>
                      </m:r>
                    </m:oMath>
                  </m:oMathPara>
                </a14:m>
                <a:endParaRPr lang="zh-CN" altLang="en-US" dirty="0">
                  <a:solidFill>
                    <a:srgbClr val="00518E"/>
                  </a:solidFill>
                  <a:latin typeface="微软雅黑" panose="020B0503020204020204" pitchFamily="34" charset="-122"/>
                  <a:ea typeface="微软雅黑" panose="020B0503020204020204" pitchFamily="34" charset="-122"/>
                </a:endParaRPr>
              </a:p>
            </p:txBody>
          </p:sp>
        </mc:Choice>
        <mc:Fallback xmlns="">
          <p:sp>
            <p:nvSpPr>
              <p:cNvPr id="17" name="文本框 16">
                <a:extLst>
                  <a:ext uri="{FF2B5EF4-FFF2-40B4-BE49-F238E27FC236}">
                    <a16:creationId xmlns:a16="http://schemas.microsoft.com/office/drawing/2014/main" id="{AE4D4C70-0D9E-431A-B507-5F7229254E2B}"/>
                  </a:ext>
                </a:extLst>
              </p:cNvPr>
              <p:cNvSpPr txBox="1">
                <a:spLocks noRot="1" noChangeAspect="1" noMove="1" noResize="1" noEditPoints="1" noAdjustHandles="1" noChangeArrowheads="1" noChangeShapeType="1" noTextEdit="1"/>
              </p:cNvSpPr>
              <p:nvPr/>
            </p:nvSpPr>
            <p:spPr>
              <a:xfrm>
                <a:off x="10043633" y="4207426"/>
                <a:ext cx="2351340" cy="553998"/>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127C8D70-6BB8-4DBC-9460-F47E85C3BCF5}"/>
                  </a:ext>
                </a:extLst>
              </p:cNvPr>
              <p:cNvSpPr txBox="1"/>
              <p:nvPr/>
            </p:nvSpPr>
            <p:spPr>
              <a:xfrm>
                <a:off x="10043633" y="3836288"/>
                <a:ext cx="2351340" cy="553998"/>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m:rPr>
                          <m:sty m:val="p"/>
                        </m:rPr>
                        <a:rPr lang="en-US" altLang="zh-CN" sz="2000" b="0" i="0" smtClean="0">
                          <a:solidFill>
                            <a:srgbClr val="00518E"/>
                          </a:solidFill>
                          <a:latin typeface="Cambria Math" panose="02040503050406030204" pitchFamily="18" charset="0"/>
                          <a:ea typeface="微软雅黑" panose="020B0503020204020204" pitchFamily="34" charset="-122"/>
                        </a:rPr>
                        <m:t>q</m:t>
                      </m:r>
                      <m:d>
                        <m:dPr>
                          <m:ctrlPr>
                            <a:rPr lang="en-US" altLang="zh-CN" sz="2000" b="0" i="1" smtClean="0">
                              <a:solidFill>
                                <a:srgbClr val="00518E"/>
                              </a:solidFill>
                              <a:latin typeface="Cambria Math" panose="02040503050406030204" pitchFamily="18" charset="0"/>
                              <a:ea typeface="微软雅黑" panose="020B0503020204020204" pitchFamily="34" charset="-122"/>
                            </a:rPr>
                          </m:ctrlPr>
                        </m:dPr>
                        <m:e>
                          <m:sSub>
                            <m:sSubPr>
                              <m:ctrlPr>
                                <a:rPr lang="en-US" altLang="zh-CN" sz="2000" b="0" i="1" smtClean="0">
                                  <a:solidFill>
                                    <a:srgbClr val="00518E"/>
                                  </a:solidFill>
                                  <a:latin typeface="Cambria Math" panose="02040503050406030204" pitchFamily="18" charset="0"/>
                                  <a:ea typeface="微软雅黑" panose="020B0503020204020204" pitchFamily="34" charset="-122"/>
                                </a:rPr>
                              </m:ctrlPr>
                            </m:sSubPr>
                            <m:e>
                              <m:r>
                                <m:rPr>
                                  <m:sty m:val="p"/>
                                </m:rPr>
                                <a:rPr lang="en-US" altLang="zh-CN" sz="2000" b="0" i="0" smtClean="0">
                                  <a:solidFill>
                                    <a:srgbClr val="00518E"/>
                                  </a:solidFill>
                                  <a:latin typeface="Cambria Math" panose="02040503050406030204" pitchFamily="18" charset="0"/>
                                  <a:ea typeface="微软雅黑" panose="020B0503020204020204" pitchFamily="34" charset="-122"/>
                                </a:rPr>
                                <m:t>a</m:t>
                              </m:r>
                            </m:e>
                            <m:sub>
                              <m:r>
                                <a:rPr lang="en-US" altLang="zh-CN" sz="2000" b="0" i="0" smtClean="0">
                                  <a:solidFill>
                                    <a:srgbClr val="00518E"/>
                                  </a:solidFill>
                                  <a:latin typeface="Cambria Math" panose="02040503050406030204" pitchFamily="18" charset="0"/>
                                  <a:ea typeface="微软雅黑" panose="020B0503020204020204" pitchFamily="34" charset="-122"/>
                                </a:rPr>
                                <m:t>1</m:t>
                              </m:r>
                            </m:sub>
                          </m:sSub>
                        </m:e>
                        <m:e>
                          <m:r>
                            <m:rPr>
                              <m:sty m:val="p"/>
                            </m:rPr>
                            <a:rPr lang="en-US" altLang="zh-CN" sz="2000" b="0" i="0" smtClean="0">
                              <a:solidFill>
                                <a:srgbClr val="00518E"/>
                              </a:solidFill>
                              <a:latin typeface="Cambria Math" panose="02040503050406030204" pitchFamily="18" charset="0"/>
                              <a:ea typeface="微软雅黑" panose="020B0503020204020204" pitchFamily="34" charset="-122"/>
                            </a:rPr>
                            <m:t>s</m:t>
                          </m:r>
                        </m:e>
                      </m:d>
                      <m:r>
                        <a:rPr lang="en-US" altLang="zh-CN" sz="2000" b="0" i="0" smtClean="0">
                          <a:solidFill>
                            <a:srgbClr val="00518E"/>
                          </a:solidFill>
                          <a:latin typeface="Cambria Math" panose="02040503050406030204" pitchFamily="18" charset="0"/>
                          <a:ea typeface="微软雅黑" panose="020B0503020204020204" pitchFamily="34" charset="-122"/>
                        </a:rPr>
                        <m:t>&gt;</m:t>
                      </m:r>
                      <m:r>
                        <m:rPr>
                          <m:sty m:val="p"/>
                        </m:rPr>
                        <a:rPr lang="en-US" altLang="zh-CN" sz="2000" b="0" i="0" smtClean="0">
                          <a:solidFill>
                            <a:srgbClr val="00518E"/>
                          </a:solidFill>
                          <a:latin typeface="Cambria Math" panose="02040503050406030204" pitchFamily="18" charset="0"/>
                          <a:ea typeface="微软雅黑" panose="020B0503020204020204" pitchFamily="34" charset="-122"/>
                        </a:rPr>
                        <m:t>q</m:t>
                      </m:r>
                      <m:r>
                        <a:rPr lang="en-US" altLang="zh-CN" sz="2000" b="0" i="0" smtClean="0">
                          <a:solidFill>
                            <a:srgbClr val="00518E"/>
                          </a:solidFill>
                          <a:latin typeface="Cambria Math" panose="02040503050406030204" pitchFamily="18" charset="0"/>
                          <a:ea typeface="微软雅黑" panose="020B0503020204020204" pitchFamily="34" charset="-122"/>
                        </a:rPr>
                        <m:t>(</m:t>
                      </m:r>
                      <m:sSub>
                        <m:sSubPr>
                          <m:ctrlPr>
                            <a:rPr lang="en-US" altLang="zh-CN" sz="2000" b="0" i="1" smtClean="0">
                              <a:solidFill>
                                <a:srgbClr val="00518E"/>
                              </a:solidFill>
                              <a:latin typeface="Cambria Math" panose="02040503050406030204" pitchFamily="18" charset="0"/>
                              <a:ea typeface="微软雅黑" panose="020B0503020204020204" pitchFamily="34" charset="-122"/>
                            </a:rPr>
                          </m:ctrlPr>
                        </m:sSubPr>
                        <m:e>
                          <m:r>
                            <m:rPr>
                              <m:sty m:val="p"/>
                            </m:rPr>
                            <a:rPr lang="en-US" altLang="zh-CN" sz="2000" b="0" i="0" smtClean="0">
                              <a:solidFill>
                                <a:srgbClr val="00518E"/>
                              </a:solidFill>
                              <a:latin typeface="Cambria Math" panose="02040503050406030204" pitchFamily="18" charset="0"/>
                              <a:ea typeface="微软雅黑" panose="020B0503020204020204" pitchFamily="34" charset="-122"/>
                            </a:rPr>
                            <m:t>a</m:t>
                          </m:r>
                        </m:e>
                        <m:sub>
                          <m:r>
                            <a:rPr lang="en-US" altLang="zh-CN" sz="2000" b="0" i="0" smtClean="0">
                              <a:solidFill>
                                <a:srgbClr val="00518E"/>
                              </a:solidFill>
                              <a:latin typeface="Cambria Math" panose="02040503050406030204" pitchFamily="18" charset="0"/>
                              <a:ea typeface="微软雅黑" panose="020B0503020204020204" pitchFamily="34" charset="-122"/>
                            </a:rPr>
                            <m:t>2</m:t>
                          </m:r>
                        </m:sub>
                      </m:sSub>
                      <m:r>
                        <a:rPr lang="en-US" altLang="zh-CN" sz="2000" b="0" i="0" smtClean="0">
                          <a:solidFill>
                            <a:srgbClr val="00518E"/>
                          </a:solidFill>
                          <a:latin typeface="Cambria Math" panose="02040503050406030204" pitchFamily="18" charset="0"/>
                          <a:ea typeface="微软雅黑" panose="020B0503020204020204" pitchFamily="34" charset="-122"/>
                        </a:rPr>
                        <m:t>|</m:t>
                      </m:r>
                      <m:r>
                        <m:rPr>
                          <m:sty m:val="p"/>
                        </m:rPr>
                        <a:rPr lang="en-US" altLang="zh-CN" sz="2000" b="0" i="0" smtClean="0">
                          <a:solidFill>
                            <a:srgbClr val="00518E"/>
                          </a:solidFill>
                          <a:latin typeface="Cambria Math" panose="02040503050406030204" pitchFamily="18" charset="0"/>
                          <a:ea typeface="微软雅黑" panose="020B0503020204020204" pitchFamily="34" charset="-122"/>
                        </a:rPr>
                        <m:t>s</m:t>
                      </m:r>
                      <m:r>
                        <a:rPr lang="en-US" altLang="zh-CN" sz="2000" b="0" i="0" smtClean="0">
                          <a:solidFill>
                            <a:srgbClr val="00518E"/>
                          </a:solidFill>
                          <a:latin typeface="Cambria Math" panose="02040503050406030204" pitchFamily="18" charset="0"/>
                          <a:ea typeface="微软雅黑" panose="020B0503020204020204" pitchFamily="34" charset="-122"/>
                        </a:rPr>
                        <m:t>)</m:t>
                      </m:r>
                    </m:oMath>
                  </m:oMathPara>
                </a14:m>
                <a:endParaRPr lang="zh-CN" altLang="en-US" dirty="0">
                  <a:solidFill>
                    <a:srgbClr val="00518E"/>
                  </a:solidFill>
                  <a:latin typeface="微软雅黑" panose="020B0503020204020204" pitchFamily="34" charset="-122"/>
                  <a:ea typeface="微软雅黑" panose="020B0503020204020204" pitchFamily="34" charset="-122"/>
                </a:endParaRPr>
              </a:p>
            </p:txBody>
          </p:sp>
        </mc:Choice>
        <mc:Fallback xmlns="">
          <p:sp>
            <p:nvSpPr>
              <p:cNvPr id="18" name="文本框 17">
                <a:extLst>
                  <a:ext uri="{FF2B5EF4-FFF2-40B4-BE49-F238E27FC236}">
                    <a16:creationId xmlns:a16="http://schemas.microsoft.com/office/drawing/2014/main" id="{127C8D70-6BB8-4DBC-9460-F47E85C3BCF5}"/>
                  </a:ext>
                </a:extLst>
              </p:cNvPr>
              <p:cNvSpPr txBox="1">
                <a:spLocks noRot="1" noChangeAspect="1" noMove="1" noResize="1" noEditPoints="1" noAdjustHandles="1" noChangeArrowheads="1" noChangeShapeType="1" noTextEdit="1"/>
              </p:cNvSpPr>
              <p:nvPr/>
            </p:nvSpPr>
            <p:spPr>
              <a:xfrm>
                <a:off x="10043633" y="3836288"/>
                <a:ext cx="2351340" cy="553998"/>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EF2E0DF3-BDE2-4B98-8079-92B193CE4093}"/>
                  </a:ext>
                </a:extLst>
              </p:cNvPr>
              <p:cNvSpPr txBox="1"/>
              <p:nvPr/>
            </p:nvSpPr>
            <p:spPr>
              <a:xfrm>
                <a:off x="10043633" y="2443479"/>
                <a:ext cx="2351340" cy="553998"/>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m:rPr>
                          <m:sty m:val="p"/>
                        </m:rPr>
                        <a:rPr lang="en-US" altLang="zh-CN" sz="2000" b="0" i="0" smtClean="0">
                          <a:solidFill>
                            <a:srgbClr val="00518E"/>
                          </a:solidFill>
                          <a:latin typeface="Cambria Math" panose="02040503050406030204" pitchFamily="18" charset="0"/>
                          <a:ea typeface="微软雅黑" panose="020B0503020204020204" pitchFamily="34" charset="-122"/>
                        </a:rPr>
                        <m:t>q</m:t>
                      </m:r>
                      <m:d>
                        <m:dPr>
                          <m:ctrlPr>
                            <a:rPr lang="en-US" altLang="zh-CN" sz="2000" b="0" i="1" smtClean="0">
                              <a:solidFill>
                                <a:srgbClr val="00518E"/>
                              </a:solidFill>
                              <a:latin typeface="Cambria Math" panose="02040503050406030204" pitchFamily="18" charset="0"/>
                              <a:ea typeface="微软雅黑" panose="020B0503020204020204" pitchFamily="34" charset="-122"/>
                            </a:rPr>
                          </m:ctrlPr>
                        </m:dPr>
                        <m:e>
                          <m:sSub>
                            <m:sSubPr>
                              <m:ctrlPr>
                                <a:rPr lang="en-US" altLang="zh-CN" sz="2000" b="0" i="1" smtClean="0">
                                  <a:solidFill>
                                    <a:srgbClr val="00518E"/>
                                  </a:solidFill>
                                  <a:latin typeface="Cambria Math" panose="02040503050406030204" pitchFamily="18" charset="0"/>
                                  <a:ea typeface="微软雅黑" panose="020B0503020204020204" pitchFamily="34" charset="-122"/>
                                </a:rPr>
                              </m:ctrlPr>
                            </m:sSubPr>
                            <m:e>
                              <m:r>
                                <m:rPr>
                                  <m:sty m:val="p"/>
                                </m:rPr>
                                <a:rPr lang="en-US" altLang="zh-CN" sz="2000" b="0" i="0" smtClean="0">
                                  <a:solidFill>
                                    <a:srgbClr val="00518E"/>
                                  </a:solidFill>
                                  <a:latin typeface="Cambria Math" panose="02040503050406030204" pitchFamily="18" charset="0"/>
                                  <a:ea typeface="微软雅黑" panose="020B0503020204020204" pitchFamily="34" charset="-122"/>
                                </a:rPr>
                                <m:t>a</m:t>
                              </m:r>
                            </m:e>
                            <m:sub>
                              <m:r>
                                <a:rPr lang="en-US" altLang="zh-CN" sz="2000" b="0" i="0" smtClean="0">
                                  <a:solidFill>
                                    <a:srgbClr val="00518E"/>
                                  </a:solidFill>
                                  <a:latin typeface="Cambria Math" panose="02040503050406030204" pitchFamily="18" charset="0"/>
                                  <a:ea typeface="微软雅黑" panose="020B0503020204020204" pitchFamily="34" charset="-122"/>
                                </a:rPr>
                                <m:t>1</m:t>
                              </m:r>
                            </m:sub>
                          </m:sSub>
                        </m:e>
                        <m:e>
                          <m:r>
                            <m:rPr>
                              <m:sty m:val="p"/>
                            </m:rPr>
                            <a:rPr lang="en-US" altLang="zh-CN" sz="2000" b="0" i="0" smtClean="0">
                              <a:solidFill>
                                <a:srgbClr val="00518E"/>
                              </a:solidFill>
                              <a:latin typeface="Cambria Math" panose="02040503050406030204" pitchFamily="18" charset="0"/>
                              <a:ea typeface="微软雅黑" panose="020B0503020204020204" pitchFamily="34" charset="-122"/>
                            </a:rPr>
                            <m:t>s</m:t>
                          </m:r>
                        </m:e>
                      </m:d>
                      <m:r>
                        <a:rPr lang="en-US" altLang="zh-CN" sz="2000" b="0" i="0" smtClean="0">
                          <a:solidFill>
                            <a:srgbClr val="00518E"/>
                          </a:solidFill>
                          <a:latin typeface="Cambria Math" panose="02040503050406030204" pitchFamily="18" charset="0"/>
                          <a:ea typeface="微软雅黑" panose="020B0503020204020204" pitchFamily="34" charset="-122"/>
                        </a:rPr>
                        <m:t>&lt;</m:t>
                      </m:r>
                      <m:r>
                        <m:rPr>
                          <m:sty m:val="p"/>
                        </m:rPr>
                        <a:rPr lang="en-US" altLang="zh-CN" sz="2000" b="0" i="0" smtClean="0">
                          <a:solidFill>
                            <a:srgbClr val="00518E"/>
                          </a:solidFill>
                          <a:latin typeface="Cambria Math" panose="02040503050406030204" pitchFamily="18" charset="0"/>
                          <a:ea typeface="微软雅黑" panose="020B0503020204020204" pitchFamily="34" charset="-122"/>
                        </a:rPr>
                        <m:t>q</m:t>
                      </m:r>
                      <m:r>
                        <a:rPr lang="en-US" altLang="zh-CN" sz="2000" b="0" i="0" smtClean="0">
                          <a:solidFill>
                            <a:srgbClr val="00518E"/>
                          </a:solidFill>
                          <a:latin typeface="Cambria Math" panose="02040503050406030204" pitchFamily="18" charset="0"/>
                          <a:ea typeface="微软雅黑" panose="020B0503020204020204" pitchFamily="34" charset="-122"/>
                        </a:rPr>
                        <m:t>(</m:t>
                      </m:r>
                      <m:sSub>
                        <m:sSubPr>
                          <m:ctrlPr>
                            <a:rPr lang="en-US" altLang="zh-CN" sz="2000" b="0" i="1" smtClean="0">
                              <a:solidFill>
                                <a:srgbClr val="00518E"/>
                              </a:solidFill>
                              <a:latin typeface="Cambria Math" panose="02040503050406030204" pitchFamily="18" charset="0"/>
                              <a:ea typeface="微软雅黑" panose="020B0503020204020204" pitchFamily="34" charset="-122"/>
                            </a:rPr>
                          </m:ctrlPr>
                        </m:sSubPr>
                        <m:e>
                          <m:r>
                            <m:rPr>
                              <m:sty m:val="p"/>
                            </m:rPr>
                            <a:rPr lang="en-US" altLang="zh-CN" sz="2000" b="0" i="0" smtClean="0">
                              <a:solidFill>
                                <a:srgbClr val="00518E"/>
                              </a:solidFill>
                              <a:latin typeface="Cambria Math" panose="02040503050406030204" pitchFamily="18" charset="0"/>
                              <a:ea typeface="微软雅黑" panose="020B0503020204020204" pitchFamily="34" charset="-122"/>
                            </a:rPr>
                            <m:t>a</m:t>
                          </m:r>
                        </m:e>
                        <m:sub>
                          <m:r>
                            <a:rPr lang="en-US" altLang="zh-CN" sz="2000" b="0" i="0" smtClean="0">
                              <a:solidFill>
                                <a:srgbClr val="00518E"/>
                              </a:solidFill>
                              <a:latin typeface="Cambria Math" panose="02040503050406030204" pitchFamily="18" charset="0"/>
                              <a:ea typeface="微软雅黑" panose="020B0503020204020204" pitchFamily="34" charset="-122"/>
                            </a:rPr>
                            <m:t>2</m:t>
                          </m:r>
                        </m:sub>
                      </m:sSub>
                      <m:r>
                        <a:rPr lang="en-US" altLang="zh-CN" sz="2000" b="0" i="0" smtClean="0">
                          <a:solidFill>
                            <a:srgbClr val="00518E"/>
                          </a:solidFill>
                          <a:latin typeface="Cambria Math" panose="02040503050406030204" pitchFamily="18" charset="0"/>
                          <a:ea typeface="微软雅黑" panose="020B0503020204020204" pitchFamily="34" charset="-122"/>
                        </a:rPr>
                        <m:t>|</m:t>
                      </m:r>
                      <m:r>
                        <m:rPr>
                          <m:sty m:val="p"/>
                        </m:rPr>
                        <a:rPr lang="en-US" altLang="zh-CN" sz="2000" b="0" i="0" smtClean="0">
                          <a:solidFill>
                            <a:srgbClr val="00518E"/>
                          </a:solidFill>
                          <a:latin typeface="Cambria Math" panose="02040503050406030204" pitchFamily="18" charset="0"/>
                          <a:ea typeface="微软雅黑" panose="020B0503020204020204" pitchFamily="34" charset="-122"/>
                        </a:rPr>
                        <m:t>s</m:t>
                      </m:r>
                      <m:r>
                        <a:rPr lang="en-US" altLang="zh-CN" sz="2000" b="0" i="0" smtClean="0">
                          <a:solidFill>
                            <a:srgbClr val="00518E"/>
                          </a:solidFill>
                          <a:latin typeface="Cambria Math" panose="02040503050406030204" pitchFamily="18" charset="0"/>
                          <a:ea typeface="微软雅黑" panose="020B0503020204020204" pitchFamily="34" charset="-122"/>
                        </a:rPr>
                        <m:t>)</m:t>
                      </m:r>
                    </m:oMath>
                  </m:oMathPara>
                </a14:m>
                <a:endParaRPr lang="zh-CN" altLang="en-US" dirty="0">
                  <a:solidFill>
                    <a:srgbClr val="00518E"/>
                  </a:solidFill>
                  <a:latin typeface="微软雅黑" panose="020B0503020204020204" pitchFamily="34" charset="-122"/>
                  <a:ea typeface="微软雅黑" panose="020B0503020204020204" pitchFamily="34" charset="-122"/>
                </a:endParaRPr>
              </a:p>
            </p:txBody>
          </p:sp>
        </mc:Choice>
        <mc:Fallback xmlns="">
          <p:sp>
            <p:nvSpPr>
              <p:cNvPr id="19" name="文本框 18">
                <a:extLst>
                  <a:ext uri="{FF2B5EF4-FFF2-40B4-BE49-F238E27FC236}">
                    <a16:creationId xmlns:a16="http://schemas.microsoft.com/office/drawing/2014/main" id="{EF2E0DF3-BDE2-4B98-8079-92B193CE4093}"/>
                  </a:ext>
                </a:extLst>
              </p:cNvPr>
              <p:cNvSpPr txBox="1">
                <a:spLocks noRot="1" noChangeAspect="1" noMove="1" noResize="1" noEditPoints="1" noAdjustHandles="1" noChangeArrowheads="1" noChangeShapeType="1" noTextEdit="1"/>
              </p:cNvSpPr>
              <p:nvPr/>
            </p:nvSpPr>
            <p:spPr>
              <a:xfrm>
                <a:off x="10043633" y="2443479"/>
                <a:ext cx="2351340" cy="553998"/>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E3CC2E4-B7D5-4133-9853-E55A72316ABD}"/>
                  </a:ext>
                </a:extLst>
              </p:cNvPr>
              <p:cNvSpPr txBox="1"/>
              <p:nvPr/>
            </p:nvSpPr>
            <p:spPr>
              <a:xfrm>
                <a:off x="10043633" y="2804998"/>
                <a:ext cx="2351340" cy="553998"/>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m:rPr>
                          <m:sty m:val="p"/>
                        </m:rPr>
                        <a:rPr lang="en-US" altLang="zh-CN" sz="2000" b="0" i="0" smtClean="0">
                          <a:solidFill>
                            <a:srgbClr val="00518E"/>
                          </a:solidFill>
                          <a:latin typeface="Cambria Math" panose="02040503050406030204" pitchFamily="18" charset="0"/>
                          <a:ea typeface="微软雅黑" panose="020B0503020204020204" pitchFamily="34" charset="-122"/>
                        </a:rPr>
                        <m:t>q</m:t>
                      </m:r>
                      <m:d>
                        <m:dPr>
                          <m:ctrlPr>
                            <a:rPr lang="en-US" altLang="zh-CN" sz="2000" b="0" i="1" smtClean="0">
                              <a:solidFill>
                                <a:srgbClr val="00518E"/>
                              </a:solidFill>
                              <a:latin typeface="Cambria Math" panose="02040503050406030204" pitchFamily="18" charset="0"/>
                              <a:ea typeface="微软雅黑" panose="020B0503020204020204" pitchFamily="34" charset="-122"/>
                            </a:rPr>
                          </m:ctrlPr>
                        </m:dPr>
                        <m:e>
                          <m:sSub>
                            <m:sSubPr>
                              <m:ctrlPr>
                                <a:rPr lang="en-US" altLang="zh-CN" sz="2000" b="0" i="1" smtClean="0">
                                  <a:solidFill>
                                    <a:srgbClr val="00518E"/>
                                  </a:solidFill>
                                  <a:latin typeface="Cambria Math" panose="02040503050406030204" pitchFamily="18" charset="0"/>
                                  <a:ea typeface="微软雅黑" panose="020B0503020204020204" pitchFamily="34" charset="-122"/>
                                </a:rPr>
                              </m:ctrlPr>
                            </m:sSubPr>
                            <m:e>
                              <m:r>
                                <m:rPr>
                                  <m:sty m:val="p"/>
                                </m:rPr>
                                <a:rPr lang="en-US" altLang="zh-CN" sz="2000" b="0" i="0" smtClean="0">
                                  <a:solidFill>
                                    <a:srgbClr val="00518E"/>
                                  </a:solidFill>
                                  <a:latin typeface="Cambria Math" panose="02040503050406030204" pitchFamily="18" charset="0"/>
                                  <a:ea typeface="微软雅黑" panose="020B0503020204020204" pitchFamily="34" charset="-122"/>
                                </a:rPr>
                                <m:t>a</m:t>
                              </m:r>
                            </m:e>
                            <m:sub>
                              <m:r>
                                <a:rPr lang="en-US" altLang="zh-CN" sz="2000" b="0" i="0" smtClean="0">
                                  <a:solidFill>
                                    <a:srgbClr val="00518E"/>
                                  </a:solidFill>
                                  <a:latin typeface="Cambria Math" panose="02040503050406030204" pitchFamily="18" charset="0"/>
                                  <a:ea typeface="微软雅黑" panose="020B0503020204020204" pitchFamily="34" charset="-122"/>
                                </a:rPr>
                                <m:t>1</m:t>
                              </m:r>
                            </m:sub>
                          </m:sSub>
                        </m:e>
                        <m:e>
                          <m:r>
                            <m:rPr>
                              <m:sty m:val="p"/>
                            </m:rPr>
                            <a:rPr lang="en-US" altLang="zh-CN" sz="2000" b="0" i="0" smtClean="0">
                              <a:solidFill>
                                <a:srgbClr val="00518E"/>
                              </a:solidFill>
                              <a:latin typeface="Cambria Math" panose="02040503050406030204" pitchFamily="18" charset="0"/>
                              <a:ea typeface="微软雅黑" panose="020B0503020204020204" pitchFamily="34" charset="-122"/>
                            </a:rPr>
                            <m:t>s</m:t>
                          </m:r>
                        </m:e>
                      </m:d>
                      <m:r>
                        <a:rPr lang="en-US" altLang="zh-CN" sz="2000" b="0" i="0" smtClean="0">
                          <a:solidFill>
                            <a:srgbClr val="00518E"/>
                          </a:solidFill>
                          <a:latin typeface="Cambria Math" panose="02040503050406030204" pitchFamily="18" charset="0"/>
                          <a:ea typeface="微软雅黑" panose="020B0503020204020204" pitchFamily="34" charset="-122"/>
                        </a:rPr>
                        <m:t>&lt;</m:t>
                      </m:r>
                      <m:r>
                        <m:rPr>
                          <m:sty m:val="p"/>
                        </m:rPr>
                        <a:rPr lang="en-US" altLang="zh-CN" sz="2000" b="0" i="0" smtClean="0">
                          <a:solidFill>
                            <a:srgbClr val="00518E"/>
                          </a:solidFill>
                          <a:latin typeface="Cambria Math" panose="02040503050406030204" pitchFamily="18" charset="0"/>
                          <a:ea typeface="微软雅黑" panose="020B0503020204020204" pitchFamily="34" charset="-122"/>
                        </a:rPr>
                        <m:t>q</m:t>
                      </m:r>
                      <m:r>
                        <a:rPr lang="en-US" altLang="zh-CN" sz="2000" b="0" i="0" smtClean="0">
                          <a:solidFill>
                            <a:srgbClr val="00518E"/>
                          </a:solidFill>
                          <a:latin typeface="Cambria Math" panose="02040503050406030204" pitchFamily="18" charset="0"/>
                          <a:ea typeface="微软雅黑" panose="020B0503020204020204" pitchFamily="34" charset="-122"/>
                        </a:rPr>
                        <m:t>(</m:t>
                      </m:r>
                      <m:sSub>
                        <m:sSubPr>
                          <m:ctrlPr>
                            <a:rPr lang="en-US" altLang="zh-CN" sz="2000" b="0" i="1" smtClean="0">
                              <a:solidFill>
                                <a:srgbClr val="00518E"/>
                              </a:solidFill>
                              <a:latin typeface="Cambria Math" panose="02040503050406030204" pitchFamily="18" charset="0"/>
                              <a:ea typeface="微软雅黑" panose="020B0503020204020204" pitchFamily="34" charset="-122"/>
                            </a:rPr>
                          </m:ctrlPr>
                        </m:sSubPr>
                        <m:e>
                          <m:r>
                            <m:rPr>
                              <m:sty m:val="p"/>
                            </m:rPr>
                            <a:rPr lang="en-US" altLang="zh-CN" sz="2000" b="0" i="0" smtClean="0">
                              <a:solidFill>
                                <a:srgbClr val="00518E"/>
                              </a:solidFill>
                              <a:latin typeface="Cambria Math" panose="02040503050406030204" pitchFamily="18" charset="0"/>
                              <a:ea typeface="微软雅黑" panose="020B0503020204020204" pitchFamily="34" charset="-122"/>
                            </a:rPr>
                            <m:t>a</m:t>
                          </m:r>
                        </m:e>
                        <m:sub>
                          <m:r>
                            <a:rPr lang="en-US" altLang="zh-CN" sz="2000" b="0" i="0" smtClean="0">
                              <a:solidFill>
                                <a:srgbClr val="00518E"/>
                              </a:solidFill>
                              <a:latin typeface="Cambria Math" panose="02040503050406030204" pitchFamily="18" charset="0"/>
                              <a:ea typeface="微软雅黑" panose="020B0503020204020204" pitchFamily="34" charset="-122"/>
                            </a:rPr>
                            <m:t>2</m:t>
                          </m:r>
                        </m:sub>
                      </m:sSub>
                      <m:r>
                        <a:rPr lang="en-US" altLang="zh-CN" sz="2000" b="0" i="0" smtClean="0">
                          <a:solidFill>
                            <a:srgbClr val="00518E"/>
                          </a:solidFill>
                          <a:latin typeface="Cambria Math" panose="02040503050406030204" pitchFamily="18" charset="0"/>
                          <a:ea typeface="微软雅黑" panose="020B0503020204020204" pitchFamily="34" charset="-122"/>
                        </a:rPr>
                        <m:t>|</m:t>
                      </m:r>
                      <m:r>
                        <m:rPr>
                          <m:sty m:val="p"/>
                        </m:rPr>
                        <a:rPr lang="en-US" altLang="zh-CN" sz="2000" b="0" i="0" smtClean="0">
                          <a:solidFill>
                            <a:srgbClr val="00518E"/>
                          </a:solidFill>
                          <a:latin typeface="Cambria Math" panose="02040503050406030204" pitchFamily="18" charset="0"/>
                          <a:ea typeface="微软雅黑" panose="020B0503020204020204" pitchFamily="34" charset="-122"/>
                        </a:rPr>
                        <m:t>s</m:t>
                      </m:r>
                      <m:r>
                        <a:rPr lang="en-US" altLang="zh-CN" sz="2000" b="0" i="0" smtClean="0">
                          <a:solidFill>
                            <a:srgbClr val="00518E"/>
                          </a:solidFill>
                          <a:latin typeface="Cambria Math" panose="02040503050406030204" pitchFamily="18" charset="0"/>
                          <a:ea typeface="微软雅黑" panose="020B0503020204020204" pitchFamily="34" charset="-122"/>
                        </a:rPr>
                        <m:t>)</m:t>
                      </m:r>
                    </m:oMath>
                  </m:oMathPara>
                </a14:m>
                <a:endParaRPr lang="zh-CN" altLang="en-US" dirty="0">
                  <a:solidFill>
                    <a:srgbClr val="00518E"/>
                  </a:solidFill>
                  <a:latin typeface="微软雅黑" panose="020B0503020204020204" pitchFamily="34" charset="-122"/>
                  <a:ea typeface="微软雅黑" panose="020B0503020204020204" pitchFamily="34" charset="-122"/>
                </a:endParaRPr>
              </a:p>
            </p:txBody>
          </p:sp>
        </mc:Choice>
        <mc:Fallback xmlns="">
          <p:sp>
            <p:nvSpPr>
              <p:cNvPr id="20" name="文本框 19">
                <a:extLst>
                  <a:ext uri="{FF2B5EF4-FFF2-40B4-BE49-F238E27FC236}">
                    <a16:creationId xmlns:a16="http://schemas.microsoft.com/office/drawing/2014/main" id="{BE3CC2E4-B7D5-4133-9853-E55A72316ABD}"/>
                  </a:ext>
                </a:extLst>
              </p:cNvPr>
              <p:cNvSpPr txBox="1">
                <a:spLocks noRot="1" noChangeAspect="1" noMove="1" noResize="1" noEditPoints="1" noAdjustHandles="1" noChangeArrowheads="1" noChangeShapeType="1" noTextEdit="1"/>
              </p:cNvSpPr>
              <p:nvPr/>
            </p:nvSpPr>
            <p:spPr>
              <a:xfrm>
                <a:off x="10043633" y="2804998"/>
                <a:ext cx="2351340" cy="553998"/>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51D0CC73-F9A9-4681-8A71-CC809115A3CD}"/>
                  </a:ext>
                </a:extLst>
              </p:cNvPr>
              <p:cNvSpPr txBox="1"/>
              <p:nvPr/>
            </p:nvSpPr>
            <p:spPr>
              <a:xfrm>
                <a:off x="10043633" y="3190860"/>
                <a:ext cx="2351340" cy="553998"/>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m:rPr>
                          <m:sty m:val="p"/>
                        </m:rPr>
                        <a:rPr lang="en-US" altLang="zh-CN" sz="2000" b="0" i="0" smtClean="0">
                          <a:solidFill>
                            <a:srgbClr val="00518E"/>
                          </a:solidFill>
                          <a:latin typeface="Cambria Math" panose="02040503050406030204" pitchFamily="18" charset="0"/>
                          <a:ea typeface="微软雅黑" panose="020B0503020204020204" pitchFamily="34" charset="-122"/>
                        </a:rPr>
                        <m:t>q</m:t>
                      </m:r>
                      <m:d>
                        <m:dPr>
                          <m:ctrlPr>
                            <a:rPr lang="en-US" altLang="zh-CN" sz="2000" b="0" i="1" smtClean="0">
                              <a:solidFill>
                                <a:srgbClr val="00518E"/>
                              </a:solidFill>
                              <a:latin typeface="Cambria Math" panose="02040503050406030204" pitchFamily="18" charset="0"/>
                              <a:ea typeface="微软雅黑" panose="020B0503020204020204" pitchFamily="34" charset="-122"/>
                            </a:rPr>
                          </m:ctrlPr>
                        </m:dPr>
                        <m:e>
                          <m:sSub>
                            <m:sSubPr>
                              <m:ctrlPr>
                                <a:rPr lang="en-US" altLang="zh-CN" sz="2000" b="0" i="1" smtClean="0">
                                  <a:solidFill>
                                    <a:srgbClr val="00518E"/>
                                  </a:solidFill>
                                  <a:latin typeface="Cambria Math" panose="02040503050406030204" pitchFamily="18" charset="0"/>
                                  <a:ea typeface="微软雅黑" panose="020B0503020204020204" pitchFamily="34" charset="-122"/>
                                </a:rPr>
                              </m:ctrlPr>
                            </m:sSubPr>
                            <m:e>
                              <m:r>
                                <m:rPr>
                                  <m:sty m:val="p"/>
                                </m:rPr>
                                <a:rPr lang="en-US" altLang="zh-CN" sz="2000" b="0" i="0" smtClean="0">
                                  <a:solidFill>
                                    <a:srgbClr val="00518E"/>
                                  </a:solidFill>
                                  <a:latin typeface="Cambria Math" panose="02040503050406030204" pitchFamily="18" charset="0"/>
                                  <a:ea typeface="微软雅黑" panose="020B0503020204020204" pitchFamily="34" charset="-122"/>
                                </a:rPr>
                                <m:t>a</m:t>
                              </m:r>
                            </m:e>
                            <m:sub>
                              <m:r>
                                <a:rPr lang="en-US" altLang="zh-CN" sz="2000" b="0" i="0" smtClean="0">
                                  <a:solidFill>
                                    <a:srgbClr val="00518E"/>
                                  </a:solidFill>
                                  <a:latin typeface="Cambria Math" panose="02040503050406030204" pitchFamily="18" charset="0"/>
                                  <a:ea typeface="微软雅黑" panose="020B0503020204020204" pitchFamily="34" charset="-122"/>
                                </a:rPr>
                                <m:t>1</m:t>
                              </m:r>
                            </m:sub>
                          </m:sSub>
                        </m:e>
                        <m:e>
                          <m:r>
                            <m:rPr>
                              <m:sty m:val="p"/>
                            </m:rPr>
                            <a:rPr lang="en-US" altLang="zh-CN" sz="2000" b="0" i="0" smtClean="0">
                              <a:solidFill>
                                <a:srgbClr val="00518E"/>
                              </a:solidFill>
                              <a:latin typeface="Cambria Math" panose="02040503050406030204" pitchFamily="18" charset="0"/>
                              <a:ea typeface="微软雅黑" panose="020B0503020204020204" pitchFamily="34" charset="-122"/>
                            </a:rPr>
                            <m:t>s</m:t>
                          </m:r>
                        </m:e>
                      </m:d>
                      <m:r>
                        <a:rPr lang="en-US" altLang="zh-CN" sz="2000" b="0" i="0" smtClean="0">
                          <a:solidFill>
                            <a:srgbClr val="00518E"/>
                          </a:solidFill>
                          <a:latin typeface="Cambria Math" panose="02040503050406030204" pitchFamily="18" charset="0"/>
                          <a:ea typeface="微软雅黑" panose="020B0503020204020204" pitchFamily="34" charset="-122"/>
                        </a:rPr>
                        <m:t>&lt;</m:t>
                      </m:r>
                      <m:r>
                        <m:rPr>
                          <m:sty m:val="p"/>
                        </m:rPr>
                        <a:rPr lang="en-US" altLang="zh-CN" sz="2000" b="0" i="0" smtClean="0">
                          <a:solidFill>
                            <a:srgbClr val="00518E"/>
                          </a:solidFill>
                          <a:latin typeface="Cambria Math" panose="02040503050406030204" pitchFamily="18" charset="0"/>
                          <a:ea typeface="微软雅黑" panose="020B0503020204020204" pitchFamily="34" charset="-122"/>
                        </a:rPr>
                        <m:t>q</m:t>
                      </m:r>
                      <m:r>
                        <a:rPr lang="en-US" altLang="zh-CN" sz="2000" b="0" i="0" smtClean="0">
                          <a:solidFill>
                            <a:srgbClr val="00518E"/>
                          </a:solidFill>
                          <a:latin typeface="Cambria Math" panose="02040503050406030204" pitchFamily="18" charset="0"/>
                          <a:ea typeface="微软雅黑" panose="020B0503020204020204" pitchFamily="34" charset="-122"/>
                        </a:rPr>
                        <m:t>(</m:t>
                      </m:r>
                      <m:sSub>
                        <m:sSubPr>
                          <m:ctrlPr>
                            <a:rPr lang="en-US" altLang="zh-CN" sz="2000" b="0" i="1" smtClean="0">
                              <a:solidFill>
                                <a:srgbClr val="00518E"/>
                              </a:solidFill>
                              <a:latin typeface="Cambria Math" panose="02040503050406030204" pitchFamily="18" charset="0"/>
                              <a:ea typeface="微软雅黑" panose="020B0503020204020204" pitchFamily="34" charset="-122"/>
                            </a:rPr>
                          </m:ctrlPr>
                        </m:sSubPr>
                        <m:e>
                          <m:r>
                            <m:rPr>
                              <m:sty m:val="p"/>
                            </m:rPr>
                            <a:rPr lang="en-US" altLang="zh-CN" sz="2000" b="0" i="0" smtClean="0">
                              <a:solidFill>
                                <a:srgbClr val="00518E"/>
                              </a:solidFill>
                              <a:latin typeface="Cambria Math" panose="02040503050406030204" pitchFamily="18" charset="0"/>
                              <a:ea typeface="微软雅黑" panose="020B0503020204020204" pitchFamily="34" charset="-122"/>
                            </a:rPr>
                            <m:t>a</m:t>
                          </m:r>
                        </m:e>
                        <m:sub>
                          <m:r>
                            <a:rPr lang="en-US" altLang="zh-CN" sz="2000" b="0" i="0" smtClean="0">
                              <a:solidFill>
                                <a:srgbClr val="00518E"/>
                              </a:solidFill>
                              <a:latin typeface="Cambria Math" panose="02040503050406030204" pitchFamily="18" charset="0"/>
                              <a:ea typeface="微软雅黑" panose="020B0503020204020204" pitchFamily="34" charset="-122"/>
                            </a:rPr>
                            <m:t>2</m:t>
                          </m:r>
                        </m:sub>
                      </m:sSub>
                      <m:r>
                        <a:rPr lang="en-US" altLang="zh-CN" sz="2000" b="0" i="0" smtClean="0">
                          <a:solidFill>
                            <a:srgbClr val="00518E"/>
                          </a:solidFill>
                          <a:latin typeface="Cambria Math" panose="02040503050406030204" pitchFamily="18" charset="0"/>
                          <a:ea typeface="微软雅黑" panose="020B0503020204020204" pitchFamily="34" charset="-122"/>
                        </a:rPr>
                        <m:t>|</m:t>
                      </m:r>
                      <m:r>
                        <m:rPr>
                          <m:sty m:val="p"/>
                        </m:rPr>
                        <a:rPr lang="en-US" altLang="zh-CN" sz="2000" b="0" i="0" smtClean="0">
                          <a:solidFill>
                            <a:srgbClr val="00518E"/>
                          </a:solidFill>
                          <a:latin typeface="Cambria Math" panose="02040503050406030204" pitchFamily="18" charset="0"/>
                          <a:ea typeface="微软雅黑" panose="020B0503020204020204" pitchFamily="34" charset="-122"/>
                        </a:rPr>
                        <m:t>s</m:t>
                      </m:r>
                      <m:r>
                        <a:rPr lang="en-US" altLang="zh-CN" sz="2000" b="0" i="0" smtClean="0">
                          <a:solidFill>
                            <a:srgbClr val="00518E"/>
                          </a:solidFill>
                          <a:latin typeface="Cambria Math" panose="02040503050406030204" pitchFamily="18" charset="0"/>
                          <a:ea typeface="微软雅黑" panose="020B0503020204020204" pitchFamily="34" charset="-122"/>
                        </a:rPr>
                        <m:t>)</m:t>
                      </m:r>
                    </m:oMath>
                  </m:oMathPara>
                </a14:m>
                <a:endParaRPr lang="zh-CN" altLang="en-US" dirty="0">
                  <a:solidFill>
                    <a:srgbClr val="00518E"/>
                  </a:solidFill>
                  <a:latin typeface="微软雅黑" panose="020B0503020204020204" pitchFamily="34" charset="-122"/>
                  <a:ea typeface="微软雅黑" panose="020B0503020204020204" pitchFamily="34" charset="-122"/>
                </a:endParaRPr>
              </a:p>
            </p:txBody>
          </p:sp>
        </mc:Choice>
        <mc:Fallback xmlns="">
          <p:sp>
            <p:nvSpPr>
              <p:cNvPr id="21" name="文本框 20">
                <a:extLst>
                  <a:ext uri="{FF2B5EF4-FFF2-40B4-BE49-F238E27FC236}">
                    <a16:creationId xmlns:a16="http://schemas.microsoft.com/office/drawing/2014/main" id="{51D0CC73-F9A9-4681-8A71-CC809115A3CD}"/>
                  </a:ext>
                </a:extLst>
              </p:cNvPr>
              <p:cNvSpPr txBox="1">
                <a:spLocks noRot="1" noChangeAspect="1" noMove="1" noResize="1" noEditPoints="1" noAdjustHandles="1" noChangeArrowheads="1" noChangeShapeType="1" noTextEdit="1"/>
              </p:cNvSpPr>
              <p:nvPr/>
            </p:nvSpPr>
            <p:spPr>
              <a:xfrm>
                <a:off x="10043633" y="3190860"/>
                <a:ext cx="2351340" cy="553998"/>
              </a:xfrm>
              <a:prstGeom prst="rect">
                <a:avLst/>
              </a:prstGeom>
              <a:blipFill>
                <a:blip r:embed="rId17"/>
                <a:stretch>
                  <a:fillRect/>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1916575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8872DC4D-9C92-43C4-8F84-89B5BE6C72F9}"/>
              </a:ext>
            </a:extLst>
          </p:cNvPr>
          <p:cNvSpPr>
            <a:spLocks noChangeArrowheads="1"/>
          </p:cNvSpPr>
          <p:nvPr>
            <p:custDataLst>
              <p:tags r:id="rId2"/>
            </p:custDataLst>
          </p:nvPr>
        </p:nvSpPr>
        <p:spPr bwMode="auto">
          <a:xfrm>
            <a:off x="586196" y="502958"/>
            <a:ext cx="517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引言</a:t>
            </a:r>
          </a:p>
        </p:txBody>
      </p:sp>
      <p:sp>
        <p:nvSpPr>
          <p:cNvPr id="24" name="矩形 23">
            <a:extLst>
              <a:ext uri="{FF2B5EF4-FFF2-40B4-BE49-F238E27FC236}">
                <a16:creationId xmlns:a16="http://schemas.microsoft.com/office/drawing/2014/main" id="{9210D31E-44EE-4DB7-9015-B0DE6C46D074}"/>
              </a:ext>
            </a:extLst>
          </p:cNvPr>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 name="矩形 27">
            <a:extLst>
              <a:ext uri="{FF2B5EF4-FFF2-40B4-BE49-F238E27FC236}">
                <a16:creationId xmlns:a16="http://schemas.microsoft.com/office/drawing/2014/main" id="{026E257F-73E5-4D82-AC5F-DDEFE0A3EE60}"/>
              </a:ext>
            </a:extLst>
          </p:cNvPr>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 name="矩形 28">
            <a:extLst>
              <a:ext uri="{FF2B5EF4-FFF2-40B4-BE49-F238E27FC236}">
                <a16:creationId xmlns:a16="http://schemas.microsoft.com/office/drawing/2014/main" id="{E7AB470C-500A-4B7C-9181-7A20CAFCDC41}"/>
              </a:ext>
            </a:extLst>
          </p:cNvPr>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8" name="文本框 27">
            <a:extLst>
              <a:ext uri="{FF2B5EF4-FFF2-40B4-BE49-F238E27FC236}">
                <a16:creationId xmlns:a16="http://schemas.microsoft.com/office/drawing/2014/main" id="{0050CF2B-EA37-4C71-A501-C7CE534DA11C}"/>
              </a:ext>
            </a:extLst>
          </p:cNvPr>
          <p:cNvSpPr txBox="1"/>
          <p:nvPr/>
        </p:nvSpPr>
        <p:spPr>
          <a:xfrm>
            <a:off x="221337" y="1740354"/>
            <a:ext cx="7679489" cy="4192430"/>
          </a:xfrm>
          <a:prstGeom prst="rect">
            <a:avLst/>
          </a:prstGeom>
          <a:noFill/>
        </p:spPr>
        <p:txBody>
          <a:bodyPr wrap="square">
            <a:spAutoFit/>
          </a:bodyPr>
          <a:lstStyle/>
          <a:p>
            <a:pPr marL="457200" indent="-457200">
              <a:lnSpc>
                <a:spcPct val="150000"/>
              </a:lnSpc>
              <a:buFont typeface="+mj-ea"/>
              <a:buAutoNum type="circleNumDbPlain"/>
            </a:pPr>
            <a:r>
              <a:rPr lang="zh-CN" altLang="en-US" sz="2000" dirty="0">
                <a:solidFill>
                  <a:srgbClr val="00518E"/>
                </a:solidFill>
                <a:latin typeface="微软雅黑" panose="020B0503020204020204" pitchFamily="34" charset="-122"/>
                <a:ea typeface="微软雅黑" panose="020B0503020204020204" pitchFamily="34" charset="-122"/>
              </a:rPr>
              <a:t>函数（映射）的形式及其参数</a:t>
            </a:r>
            <a:r>
              <a:rPr lang="en-US" altLang="zh-CN" sz="2000" dirty="0">
                <a:solidFill>
                  <a:srgbClr val="00518E"/>
                </a:solidFill>
                <a:latin typeface="微软雅黑" panose="020B0503020204020204" pitchFamily="34" charset="-122"/>
                <a:ea typeface="微软雅黑" panose="020B0503020204020204" pitchFamily="34" charset="-122"/>
              </a:rPr>
              <a:t>——</a:t>
            </a:r>
            <a:r>
              <a:rPr lang="zh-CN" altLang="en-US" sz="2000" dirty="0">
                <a:solidFill>
                  <a:srgbClr val="00518E"/>
                </a:solidFill>
                <a:latin typeface="微软雅黑" panose="020B0503020204020204" pitchFamily="34" charset="-122"/>
                <a:ea typeface="微软雅黑" panose="020B0503020204020204" pitchFamily="34" charset="-122"/>
              </a:rPr>
              <a:t>线性函数</a:t>
            </a:r>
            <a:endParaRPr lang="en-US" altLang="zh-CN" sz="2000" dirty="0">
              <a:solidFill>
                <a:srgbClr val="00518E"/>
              </a:solidFill>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endParaRPr lang="en-US" altLang="zh-CN" sz="2000" dirty="0">
              <a:solidFill>
                <a:srgbClr val="00518E"/>
              </a:solidFill>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zh-CN" altLang="en-US" sz="2000" dirty="0">
                <a:solidFill>
                  <a:srgbClr val="00518E"/>
                </a:solidFill>
                <a:latin typeface="微软雅黑" panose="020B0503020204020204" pitchFamily="34" charset="-122"/>
                <a:ea typeface="微软雅黑" panose="020B0503020204020204" pitchFamily="34" charset="-122"/>
              </a:rPr>
              <a:t>“误差最小”（足够接近、良好估计）的衡量标准</a:t>
            </a:r>
            <a:r>
              <a:rPr lang="en-US" altLang="zh-CN" sz="2000" dirty="0">
                <a:solidFill>
                  <a:srgbClr val="00518E"/>
                </a:solidFill>
                <a:latin typeface="微软雅黑" panose="020B0503020204020204" pitchFamily="34" charset="-122"/>
                <a:ea typeface="微软雅黑" panose="020B0503020204020204" pitchFamily="34" charset="-122"/>
              </a:rPr>
              <a:t>——</a:t>
            </a:r>
            <a:r>
              <a:rPr lang="zh-CN" altLang="en-US" sz="2000" dirty="0">
                <a:solidFill>
                  <a:srgbClr val="00518E"/>
                </a:solidFill>
                <a:latin typeface="微软雅黑" panose="020B0503020204020204" pitchFamily="34" charset="-122"/>
                <a:ea typeface="微软雅黑" panose="020B0503020204020204" pitchFamily="34" charset="-122"/>
              </a:rPr>
              <a:t>均方误差</a:t>
            </a:r>
            <a:endParaRPr lang="en-US" altLang="zh-CN" sz="2000" dirty="0">
              <a:solidFill>
                <a:srgbClr val="00518E"/>
              </a:solidFill>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endParaRPr lang="en-US" altLang="zh-CN" sz="2000" dirty="0">
              <a:solidFill>
                <a:srgbClr val="00518E"/>
              </a:solidFill>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endParaRPr lang="en-US" altLang="zh-CN" sz="2000" dirty="0">
              <a:solidFill>
                <a:srgbClr val="00518E"/>
              </a:solidFill>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zh-CN" altLang="en-US" sz="2000" dirty="0">
                <a:solidFill>
                  <a:srgbClr val="00518E"/>
                </a:solidFill>
                <a:latin typeface="微软雅黑" panose="020B0503020204020204" pitchFamily="34" charset="-122"/>
                <a:ea typeface="微软雅黑" panose="020B0503020204020204" pitchFamily="34" charset="-122"/>
              </a:rPr>
              <a:t>找到具体参数值的方法</a:t>
            </a:r>
            <a:endParaRPr lang="en-US" altLang="zh-CN" sz="2000" dirty="0">
              <a:solidFill>
                <a:srgbClr val="00518E"/>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l"/>
            </a:pPr>
            <a:r>
              <a:rPr lang="zh-CN" altLang="en-US" sz="2000" dirty="0">
                <a:solidFill>
                  <a:srgbClr val="00518E"/>
                </a:solidFill>
                <a:latin typeface="微软雅黑" panose="020B0503020204020204" pitchFamily="34" charset="-122"/>
                <a:ea typeface="微软雅黑" panose="020B0503020204020204" pitchFamily="34" charset="-122"/>
              </a:rPr>
              <a:t>解析方法（求偏导解方程）</a:t>
            </a:r>
            <a:endParaRPr lang="en-US" altLang="zh-CN" sz="2000" dirty="0">
              <a:solidFill>
                <a:srgbClr val="00518E"/>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l"/>
            </a:pPr>
            <a:r>
              <a:rPr lang="zh-CN" altLang="en-US" sz="2000" dirty="0">
                <a:solidFill>
                  <a:srgbClr val="00518E"/>
                </a:solidFill>
                <a:latin typeface="微软雅黑" panose="020B0503020204020204" pitchFamily="34" charset="-122"/>
                <a:ea typeface="微软雅黑" panose="020B0503020204020204" pitchFamily="34" charset="-122"/>
              </a:rPr>
              <a:t>数值方法</a:t>
            </a:r>
          </a:p>
        </p:txBody>
      </p:sp>
      <p:sp>
        <p:nvSpPr>
          <p:cNvPr id="29" name="矩形: 圆角 28">
            <a:extLst>
              <a:ext uri="{FF2B5EF4-FFF2-40B4-BE49-F238E27FC236}">
                <a16:creationId xmlns:a16="http://schemas.microsoft.com/office/drawing/2014/main" id="{314FCBEB-A670-480D-8A14-BF6E19F71005}"/>
              </a:ext>
            </a:extLst>
          </p:cNvPr>
          <p:cNvSpPr/>
          <p:nvPr/>
        </p:nvSpPr>
        <p:spPr>
          <a:xfrm>
            <a:off x="3734647" y="2332581"/>
            <a:ext cx="1889112" cy="334369"/>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E26800DF-466A-4E6B-8531-B917136DB2DA}"/>
              </a:ext>
            </a:extLst>
          </p:cNvPr>
          <p:cNvSpPr txBox="1"/>
          <p:nvPr/>
        </p:nvSpPr>
        <p:spPr>
          <a:xfrm>
            <a:off x="5669155" y="2309132"/>
            <a:ext cx="2031325" cy="369332"/>
          </a:xfrm>
          <a:prstGeom prst="rect">
            <a:avLst/>
          </a:prstGeom>
          <a:noFill/>
        </p:spPr>
        <p:txBody>
          <a:bodyPr wrap="non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为什么叫“线性”</a:t>
            </a:r>
          </a:p>
        </p:txBody>
      </p: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6AB6B54B-E4D6-4E35-A7F2-87ED2C14267C}"/>
                  </a:ext>
                </a:extLst>
              </p:cNvPr>
              <p:cNvSpPr/>
              <p:nvPr/>
            </p:nvSpPr>
            <p:spPr>
              <a:xfrm>
                <a:off x="2356191" y="2309132"/>
                <a:ext cx="3409780" cy="369332"/>
              </a:xfrm>
              <a:prstGeom prst="rect">
                <a:avLst/>
              </a:prstGeom>
            </p:spPr>
            <p:txBody>
              <a:bodyPr wrap="none">
                <a:spAutoFit/>
              </a:bodyPr>
              <a:lstStyle/>
              <a:p>
                <a14:m>
                  <m:oMath xmlns:m="http://schemas.openxmlformats.org/officeDocument/2006/math">
                    <m:sSub>
                      <m:sSubPr>
                        <m:ctrlPr>
                          <a:rPr kumimoji="1" lang="en-US" altLang="zh-CN" i="1" dirty="0" smtClean="0">
                            <a:latin typeface="Cambria Math" panose="02040503050406030204" pitchFamily="18" charset="0"/>
                          </a:rPr>
                        </m:ctrlPr>
                      </m:sSubPr>
                      <m:e>
                        <m:r>
                          <a:rPr kumimoji="1" lang="en-US" altLang="zh-CN" b="0" i="1" dirty="0" smtClean="0">
                            <a:latin typeface="Cambria Math" charset="0"/>
                          </a:rPr>
                          <m:t>h</m:t>
                        </m:r>
                      </m:e>
                      <m:sub>
                        <m:r>
                          <a:rPr kumimoji="1" lang="en-US" altLang="zh-CN" i="1" dirty="0" smtClean="0">
                            <a:latin typeface="Cambria Math" charset="0"/>
                            <a:ea typeface="Cambria Math" charset="0"/>
                            <a:cs typeface="Cambria Math" charset="0"/>
                          </a:rPr>
                          <m:t>𝜃</m:t>
                        </m:r>
                      </m:sub>
                    </m:sSub>
                    <m:d>
                      <m:dPr>
                        <m:ctrlPr>
                          <a:rPr kumimoji="1" lang="mr-IN" altLang="zh-CN" i="1" dirty="0" smtClean="0">
                            <a:latin typeface="Cambria Math" panose="02040503050406030204" pitchFamily="18" charset="0"/>
                          </a:rPr>
                        </m:ctrlPr>
                      </m:dPr>
                      <m:e>
                        <m:r>
                          <m:rPr>
                            <m:sty m:val="p"/>
                          </m:rPr>
                          <a:rPr kumimoji="1" lang="en-US" altLang="zh-CN" i="1" dirty="0">
                            <a:latin typeface="Cambria Math" panose="02040503050406030204" pitchFamily="18" charset="0"/>
                          </a:rPr>
                          <m:t>X</m:t>
                        </m:r>
                      </m:e>
                    </m:d>
                    <m:r>
                      <a:rPr kumimoji="1" lang="en-US" altLang="zh-CN" b="0" i="1" dirty="0" smtClean="0">
                        <a:latin typeface="Cambria Math" charset="0"/>
                      </a:rPr>
                      <m:t>=</m:t>
                    </m:r>
                    <m:sSub>
                      <m:sSubPr>
                        <m:ctrlPr>
                          <a:rPr kumimoji="1" lang="en-US" altLang="zh-CN" i="1" dirty="0">
                            <a:latin typeface="Cambria Math" panose="02040503050406030204" pitchFamily="18" charset="0"/>
                          </a:rPr>
                        </m:ctrlPr>
                      </m:sSubPr>
                      <m:e>
                        <m:r>
                          <a:rPr kumimoji="1" lang="en-US" altLang="zh-CN" i="1" dirty="0">
                            <a:latin typeface="Cambria Math" charset="0"/>
                            <a:ea typeface="Cambria Math" charset="0"/>
                            <a:cs typeface="Cambria Math" charset="0"/>
                          </a:rPr>
                          <m:t>𝜃</m:t>
                        </m:r>
                      </m:e>
                      <m:sub>
                        <m:r>
                          <a:rPr kumimoji="1" lang="en-US" altLang="zh-CN" b="0" i="1" dirty="0" smtClean="0">
                            <a:latin typeface="Cambria Math" charset="0"/>
                            <a:ea typeface="Cambria Math" charset="0"/>
                            <a:cs typeface="Cambria Math" charset="0"/>
                          </a:rPr>
                          <m:t>0</m:t>
                        </m:r>
                      </m:sub>
                    </m:sSub>
                  </m:oMath>
                </a14:m>
                <a:r>
                  <a:rPr kumimoji="1"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kumimoji="1" lang="en-US" altLang="zh-CN" i="1" dirty="0">
                            <a:latin typeface="Cambria Math" panose="02040503050406030204" pitchFamily="18" charset="0"/>
                          </a:rPr>
                        </m:ctrlPr>
                      </m:sSubPr>
                      <m:e>
                        <m:r>
                          <a:rPr kumimoji="1" lang="en-US" altLang="zh-CN" b="0" i="1" dirty="0" smtClean="0">
                            <a:latin typeface="Cambria Math" charset="0"/>
                          </a:rPr>
                          <m:t>+</m:t>
                        </m:r>
                        <m:r>
                          <a:rPr kumimoji="1" lang="zh-CN" altLang="en-US" b="0" i="1" dirty="0" smtClean="0">
                            <a:latin typeface="Cambria Math" charset="0"/>
                          </a:rPr>
                          <m:t> </m:t>
                        </m:r>
                        <m:r>
                          <a:rPr kumimoji="1" lang="en-US" altLang="zh-CN" i="1" dirty="0">
                            <a:latin typeface="Cambria Math" charset="0"/>
                            <a:ea typeface="Cambria Math" charset="0"/>
                            <a:cs typeface="Cambria Math" charset="0"/>
                          </a:rPr>
                          <m:t>𝜃</m:t>
                        </m:r>
                      </m:e>
                      <m:sub>
                        <m:r>
                          <a:rPr kumimoji="1" lang="en-US" altLang="zh-CN" b="0" i="1" dirty="0" smtClean="0">
                            <a:latin typeface="Cambria Math" charset="0"/>
                            <a:ea typeface="Cambria Math" charset="0"/>
                            <a:cs typeface="Cambria Math" charset="0"/>
                          </a:rPr>
                          <m:t>1</m:t>
                        </m:r>
                      </m:sub>
                    </m:sSub>
                    <m:sSub>
                      <m:sSubPr>
                        <m:ctrlPr>
                          <a:rPr kumimoji="1" lang="en-US" altLang="zh-CN" i="1" dirty="0">
                            <a:latin typeface="Cambria Math" panose="02040503050406030204" pitchFamily="18" charset="0"/>
                          </a:rPr>
                        </m:ctrlPr>
                      </m:sSubPr>
                      <m:e>
                        <m:r>
                          <a:rPr kumimoji="1" lang="en-US" altLang="zh-CN" b="0" i="1" dirty="0" smtClean="0">
                            <a:latin typeface="Cambria Math" charset="0"/>
                            <a:ea typeface="Cambria Math" charset="0"/>
                            <a:cs typeface="Cambria Math" charset="0"/>
                          </a:rPr>
                          <m:t>𝑥</m:t>
                        </m:r>
                      </m:e>
                      <m:sub>
                        <m:r>
                          <a:rPr kumimoji="1" lang="en-US" altLang="zh-CN" b="0" i="1" dirty="0" smtClean="0">
                            <a:latin typeface="Cambria Math" charset="0"/>
                            <a:ea typeface="Cambria Math" charset="0"/>
                            <a:cs typeface="Cambria Math" charset="0"/>
                          </a:rPr>
                          <m:t>1</m:t>
                        </m:r>
                      </m:sub>
                    </m:sSub>
                    <m:sSub>
                      <m:sSubPr>
                        <m:ctrlPr>
                          <a:rPr kumimoji="1" lang="en-US" altLang="zh-CN" i="1" dirty="0">
                            <a:latin typeface="Cambria Math" panose="02040503050406030204" pitchFamily="18" charset="0"/>
                          </a:rPr>
                        </m:ctrlPr>
                      </m:sSubPr>
                      <m:e>
                        <m:r>
                          <a:rPr kumimoji="1" lang="en-US" altLang="zh-CN" b="0" i="1" dirty="0" smtClean="0">
                            <a:latin typeface="Cambria Math" charset="0"/>
                          </a:rPr>
                          <m:t>+…+</m:t>
                        </m:r>
                        <m:r>
                          <a:rPr kumimoji="1" lang="zh-CN" altLang="en-US" b="0" i="1" dirty="0" smtClean="0">
                            <a:latin typeface="Cambria Math" charset="0"/>
                          </a:rPr>
                          <m:t> </m:t>
                        </m:r>
                        <m:r>
                          <a:rPr kumimoji="1" lang="en-US" altLang="zh-CN" i="1" dirty="0">
                            <a:latin typeface="Cambria Math" charset="0"/>
                            <a:ea typeface="Cambria Math" charset="0"/>
                            <a:cs typeface="Cambria Math" charset="0"/>
                          </a:rPr>
                          <m:t>𝜃</m:t>
                        </m:r>
                      </m:e>
                      <m:sub>
                        <m:r>
                          <a:rPr kumimoji="1" lang="en-US" altLang="zh-CN" b="0" i="1" dirty="0" smtClean="0">
                            <a:latin typeface="Cambria Math" charset="0"/>
                            <a:ea typeface="Cambria Math" charset="0"/>
                            <a:cs typeface="Cambria Math" charset="0"/>
                          </a:rPr>
                          <m:t>𝑛</m:t>
                        </m:r>
                      </m:sub>
                    </m:sSub>
                    <m:sSub>
                      <m:sSubPr>
                        <m:ctrlPr>
                          <a:rPr kumimoji="1" lang="en-US" altLang="zh-CN" i="1" dirty="0">
                            <a:latin typeface="Cambria Math" panose="02040503050406030204" pitchFamily="18" charset="0"/>
                          </a:rPr>
                        </m:ctrlPr>
                      </m:sSubPr>
                      <m:e>
                        <m:r>
                          <a:rPr kumimoji="1" lang="en-US" altLang="zh-CN" b="0" i="1" dirty="0" smtClean="0">
                            <a:latin typeface="Cambria Math" charset="0"/>
                            <a:ea typeface="Cambria Math" charset="0"/>
                            <a:cs typeface="Cambria Math" charset="0"/>
                          </a:rPr>
                          <m:t>𝑥</m:t>
                        </m:r>
                      </m:e>
                      <m:sub>
                        <m:r>
                          <a:rPr kumimoji="1" lang="en-US" altLang="zh-CN" b="0" i="1" dirty="0" smtClean="0">
                            <a:latin typeface="Cambria Math" charset="0"/>
                            <a:ea typeface="Cambria Math" charset="0"/>
                            <a:cs typeface="Cambria Math" charset="0"/>
                          </a:rPr>
                          <m:t>𝑛</m:t>
                        </m:r>
                      </m:sub>
                    </m:sSub>
                  </m:oMath>
                </a14:m>
                <a:endParaRPr lang="zh-CN" altLang="en-US" dirty="0">
                  <a:latin typeface="微软雅黑" panose="020B0503020204020204" pitchFamily="34" charset="-122"/>
                  <a:ea typeface="微软雅黑" panose="020B0503020204020204" pitchFamily="34" charset="-122"/>
                </a:endParaRPr>
              </a:p>
            </p:txBody>
          </p:sp>
        </mc:Choice>
        <mc:Fallback xmlns="">
          <p:sp>
            <p:nvSpPr>
              <p:cNvPr id="31" name="矩形 30">
                <a:extLst>
                  <a:ext uri="{FF2B5EF4-FFF2-40B4-BE49-F238E27FC236}">
                    <a16:creationId xmlns:a16="http://schemas.microsoft.com/office/drawing/2014/main" id="{6AB6B54B-E4D6-4E35-A7F2-87ED2C14267C}"/>
                  </a:ext>
                </a:extLst>
              </p:cNvPr>
              <p:cNvSpPr>
                <a:spLocks noRot="1" noChangeAspect="1" noMove="1" noResize="1" noEditPoints="1" noAdjustHandles="1" noChangeArrowheads="1" noChangeShapeType="1" noTextEdit="1"/>
              </p:cNvSpPr>
              <p:nvPr/>
            </p:nvSpPr>
            <p:spPr>
              <a:xfrm>
                <a:off x="2356191" y="2309132"/>
                <a:ext cx="3409780" cy="369332"/>
              </a:xfrm>
              <a:prstGeom prst="rect">
                <a:avLst/>
              </a:prstGeom>
              <a:blipFill>
                <a:blip r:embed="rId8"/>
                <a:stretch>
                  <a:fillRect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0DFE3097-5E03-4307-85BE-C759C77078BC}"/>
                  </a:ext>
                </a:extLst>
              </p:cNvPr>
              <p:cNvSpPr txBox="1"/>
              <p:nvPr/>
            </p:nvSpPr>
            <p:spPr>
              <a:xfrm>
                <a:off x="2220017" y="3247242"/>
                <a:ext cx="3672408" cy="7562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i="1" dirty="0" smtClean="0">
                          <a:latin typeface="Cambria Math" charset="0"/>
                        </a:rPr>
                        <m:t>𝐽</m:t>
                      </m:r>
                      <m:d>
                        <m:dPr>
                          <m:ctrlPr>
                            <a:rPr kumimoji="1" lang="mr-IN" altLang="zh-CN" i="1" dirty="0" smtClean="0">
                              <a:latin typeface="Cambria Math" panose="02040503050406030204" pitchFamily="18" charset="0"/>
                            </a:rPr>
                          </m:ctrlPr>
                        </m:dPr>
                        <m:e>
                          <m:r>
                            <a:rPr kumimoji="1" lang="mr-IN" altLang="zh-CN" i="1" dirty="0">
                              <a:latin typeface="Cambria Math" charset="0"/>
                              <a:ea typeface="Cambria Math" charset="0"/>
                              <a:cs typeface="Cambria Math" charset="0"/>
                            </a:rPr>
                            <m:t>𝜃</m:t>
                          </m:r>
                        </m:e>
                      </m:d>
                      <m:r>
                        <a:rPr kumimoji="1" lang="en-US" altLang="zh-CN" b="0" i="1" dirty="0" smtClean="0">
                          <a:latin typeface="Cambria Math" charset="0"/>
                          <a:ea typeface="Cambria Math" charset="0"/>
                          <a:cs typeface="Cambria Math" charset="0"/>
                        </a:rPr>
                        <m:t>=</m:t>
                      </m:r>
                      <m:f>
                        <m:fPr>
                          <m:ctrlPr>
                            <a:rPr kumimoji="1" lang="mr-IN" altLang="zh-CN" i="1" dirty="0" smtClean="0">
                              <a:latin typeface="Cambria Math" panose="02040503050406030204" pitchFamily="18" charset="0"/>
                              <a:ea typeface="Cambria Math" charset="0"/>
                              <a:cs typeface="Cambria Math" charset="0"/>
                            </a:rPr>
                          </m:ctrlPr>
                        </m:fPr>
                        <m:num>
                          <m:r>
                            <a:rPr kumimoji="1" lang="en-US" altLang="zh-CN" b="0" i="1" dirty="0" smtClean="0">
                              <a:latin typeface="Cambria Math" charset="0"/>
                              <a:ea typeface="Cambria Math" charset="0"/>
                              <a:cs typeface="Cambria Math" charset="0"/>
                            </a:rPr>
                            <m:t>1</m:t>
                          </m:r>
                        </m:num>
                        <m:den>
                          <m:r>
                            <m:rPr>
                              <m:sty m:val="p"/>
                            </m:rPr>
                            <a:rPr kumimoji="1" lang="en-US" altLang="zh-CN" i="1" dirty="0">
                              <a:latin typeface="Cambria Math" charset="0"/>
                              <a:ea typeface="Cambria Math" charset="0"/>
                              <a:cs typeface="Cambria Math" charset="0"/>
                            </a:rPr>
                            <m:t>m</m:t>
                          </m:r>
                        </m:den>
                      </m:f>
                      <m:nary>
                        <m:naryPr>
                          <m:chr m:val="∑"/>
                          <m:ctrlPr>
                            <a:rPr kumimoji="1" lang="is-IS" altLang="zh-CN" i="1" dirty="0" smtClean="0">
                              <a:latin typeface="Cambria Math" panose="02040503050406030204" pitchFamily="18" charset="0"/>
                              <a:ea typeface="Cambria Math" charset="0"/>
                              <a:cs typeface="Cambria Math" charset="0"/>
                            </a:rPr>
                          </m:ctrlPr>
                        </m:naryPr>
                        <m:sub>
                          <m:r>
                            <m:rPr>
                              <m:brk m:alnAt="23"/>
                            </m:rPr>
                            <a:rPr kumimoji="1" lang="en-US" altLang="zh-CN" b="0" i="1" dirty="0" smtClean="0">
                              <a:latin typeface="Cambria Math" charset="0"/>
                              <a:ea typeface="Cambria Math" charset="0"/>
                              <a:cs typeface="Cambria Math" charset="0"/>
                            </a:rPr>
                            <m:t>𝑖</m:t>
                          </m:r>
                          <m:r>
                            <a:rPr kumimoji="1" lang="en-US" altLang="zh-CN" b="0" i="1" dirty="0" smtClean="0">
                              <a:latin typeface="Cambria Math" charset="0"/>
                              <a:ea typeface="Cambria Math" charset="0"/>
                              <a:cs typeface="Cambria Math" charset="0"/>
                            </a:rPr>
                            <m:t>=1</m:t>
                          </m:r>
                        </m:sub>
                        <m:sup>
                          <m:r>
                            <a:rPr kumimoji="1" lang="en-US" altLang="zh-CN" b="0" i="1" dirty="0" smtClean="0">
                              <a:latin typeface="Cambria Math" charset="0"/>
                              <a:ea typeface="Cambria Math" charset="0"/>
                              <a:cs typeface="Cambria Math" charset="0"/>
                            </a:rPr>
                            <m:t>𝑚</m:t>
                          </m:r>
                        </m:sup>
                        <m:e>
                          <m:sSup>
                            <m:sSupPr>
                              <m:ctrlPr>
                                <a:rPr kumimoji="1" lang="mr-IN" altLang="zh-CN" i="1" dirty="0" smtClean="0">
                                  <a:latin typeface="Cambria Math" panose="02040503050406030204" pitchFamily="18" charset="0"/>
                                  <a:ea typeface="Cambria Math" charset="0"/>
                                  <a:cs typeface="Cambria Math" charset="0"/>
                                </a:rPr>
                              </m:ctrlPr>
                            </m:sSupPr>
                            <m:e>
                              <m:d>
                                <m:dPr>
                                  <m:ctrlPr>
                                    <a:rPr kumimoji="1" lang="mr-IN" altLang="zh-CN" i="1" dirty="0">
                                      <a:latin typeface="Cambria Math" panose="02040503050406030204" pitchFamily="18" charset="0"/>
                                      <a:ea typeface="Cambria Math" charset="0"/>
                                      <a:cs typeface="Cambria Math" charset="0"/>
                                    </a:rPr>
                                  </m:ctrlPr>
                                </m:dPr>
                                <m:e>
                                  <m:sSub>
                                    <m:sSubPr>
                                      <m:ctrlPr>
                                        <a:rPr kumimoji="1" lang="en-US" altLang="zh-CN" i="1" dirty="0">
                                          <a:latin typeface="Cambria Math" panose="02040503050406030204" pitchFamily="18" charset="0"/>
                                          <a:ea typeface="Cambria Math" charset="0"/>
                                          <a:cs typeface="Cambria Math" charset="0"/>
                                        </a:rPr>
                                      </m:ctrlPr>
                                    </m:sSubPr>
                                    <m:e>
                                      <m:r>
                                        <a:rPr kumimoji="1" lang="en-US" altLang="zh-CN" i="1" dirty="0">
                                          <a:latin typeface="Cambria Math" charset="0"/>
                                          <a:ea typeface="Cambria Math" charset="0"/>
                                          <a:cs typeface="Cambria Math" charset="0"/>
                                        </a:rPr>
                                        <m:t>h</m:t>
                                      </m:r>
                                    </m:e>
                                    <m:sub>
                                      <m:r>
                                        <a:rPr kumimoji="1" lang="en-US" altLang="zh-CN" i="1" dirty="0">
                                          <a:latin typeface="Cambria Math" charset="0"/>
                                          <a:ea typeface="Cambria Math" charset="0"/>
                                          <a:cs typeface="Cambria Math" charset="0"/>
                                        </a:rPr>
                                        <m:t>𝜃</m:t>
                                      </m:r>
                                    </m:sub>
                                  </m:sSub>
                                  <m:d>
                                    <m:dPr>
                                      <m:ctrlPr>
                                        <a:rPr kumimoji="1" lang="mr-IN" altLang="zh-CN" i="1" dirty="0">
                                          <a:latin typeface="Cambria Math" panose="02040503050406030204" pitchFamily="18" charset="0"/>
                                          <a:ea typeface="Cambria Math" charset="0"/>
                                          <a:cs typeface="Cambria Math" charset="0"/>
                                        </a:rPr>
                                      </m:ctrlPr>
                                    </m:dPr>
                                    <m:e>
                                      <m:sSup>
                                        <m:sSupPr>
                                          <m:ctrlPr>
                                            <a:rPr kumimoji="1" lang="mr-IN" altLang="zh-CN" i="1" dirty="0">
                                              <a:latin typeface="Cambria Math" panose="02040503050406030204" pitchFamily="18" charset="0"/>
                                              <a:ea typeface="Cambria Math" charset="0"/>
                                              <a:cs typeface="Cambria Math" charset="0"/>
                                            </a:rPr>
                                          </m:ctrlPr>
                                        </m:sSupPr>
                                        <m:e>
                                          <m:r>
                                            <m:rPr>
                                              <m:sty m:val="p"/>
                                            </m:rPr>
                                            <a:rPr kumimoji="1" lang="en-US" altLang="zh-CN" i="1" dirty="0">
                                              <a:latin typeface="Cambria Math" panose="02040503050406030204" pitchFamily="18" charset="0"/>
                                              <a:ea typeface="Cambria Math" charset="0"/>
                                              <a:cs typeface="Cambria Math" charset="0"/>
                                            </a:rPr>
                                            <m:t>X</m:t>
                                          </m:r>
                                        </m:e>
                                        <m:sup>
                                          <m:r>
                                            <a:rPr kumimoji="1" lang="en-US" altLang="zh-CN" i="1" dirty="0">
                                              <a:latin typeface="Cambria Math" charset="0"/>
                                              <a:ea typeface="Cambria Math" charset="0"/>
                                              <a:cs typeface="Cambria Math" charset="0"/>
                                            </a:rPr>
                                            <m:t>(</m:t>
                                          </m:r>
                                          <m:r>
                                            <a:rPr kumimoji="1" lang="en-US" altLang="zh-CN" i="1" dirty="0">
                                              <a:latin typeface="Cambria Math" charset="0"/>
                                              <a:ea typeface="Cambria Math" charset="0"/>
                                              <a:cs typeface="Cambria Math" charset="0"/>
                                            </a:rPr>
                                            <m:t>𝑖</m:t>
                                          </m:r>
                                          <m:r>
                                            <a:rPr kumimoji="1" lang="en-US" altLang="zh-CN" i="1" dirty="0">
                                              <a:latin typeface="Cambria Math" charset="0"/>
                                              <a:ea typeface="Cambria Math" charset="0"/>
                                              <a:cs typeface="Cambria Math" charset="0"/>
                                            </a:rPr>
                                            <m:t>)</m:t>
                                          </m:r>
                                        </m:sup>
                                      </m:sSup>
                                    </m:e>
                                  </m:d>
                                  <m:r>
                                    <a:rPr kumimoji="1" lang="en-US" altLang="zh-CN" i="1" dirty="0">
                                      <a:latin typeface="Cambria Math" charset="0"/>
                                      <a:ea typeface="Cambria Math" charset="0"/>
                                      <a:cs typeface="Cambria Math" charset="0"/>
                                    </a:rPr>
                                    <m:t>−</m:t>
                                  </m:r>
                                  <m:sSup>
                                    <m:sSupPr>
                                      <m:ctrlPr>
                                        <a:rPr kumimoji="1" lang="en-US" altLang="zh-CN" i="1" dirty="0">
                                          <a:latin typeface="Cambria Math" panose="02040503050406030204" pitchFamily="18" charset="0"/>
                                          <a:ea typeface="Cambria Math" charset="0"/>
                                          <a:cs typeface="Cambria Math" charset="0"/>
                                        </a:rPr>
                                      </m:ctrlPr>
                                    </m:sSupPr>
                                    <m:e>
                                      <m:r>
                                        <a:rPr kumimoji="1" lang="en-US" altLang="zh-CN" i="1" dirty="0">
                                          <a:latin typeface="Cambria Math" charset="0"/>
                                          <a:ea typeface="Cambria Math" charset="0"/>
                                          <a:cs typeface="Cambria Math" charset="0"/>
                                        </a:rPr>
                                        <m:t>𝑦</m:t>
                                      </m:r>
                                    </m:e>
                                    <m:sup>
                                      <m:r>
                                        <a:rPr kumimoji="1" lang="en-US" altLang="zh-CN" i="1" dirty="0">
                                          <a:latin typeface="Cambria Math" charset="0"/>
                                          <a:ea typeface="Cambria Math" charset="0"/>
                                          <a:cs typeface="Cambria Math" charset="0"/>
                                        </a:rPr>
                                        <m:t>(</m:t>
                                      </m:r>
                                      <m:r>
                                        <a:rPr kumimoji="1" lang="en-US" altLang="zh-CN" i="1" dirty="0">
                                          <a:latin typeface="Cambria Math" charset="0"/>
                                          <a:ea typeface="Cambria Math" charset="0"/>
                                          <a:cs typeface="Cambria Math" charset="0"/>
                                        </a:rPr>
                                        <m:t>𝑖</m:t>
                                      </m:r>
                                      <m:r>
                                        <a:rPr kumimoji="1" lang="en-US" altLang="zh-CN" i="1" dirty="0">
                                          <a:latin typeface="Cambria Math" charset="0"/>
                                          <a:ea typeface="Cambria Math" charset="0"/>
                                          <a:cs typeface="Cambria Math" charset="0"/>
                                        </a:rPr>
                                        <m:t>)</m:t>
                                      </m:r>
                                    </m:sup>
                                  </m:sSup>
                                </m:e>
                              </m:d>
                            </m:e>
                            <m:sup>
                              <m:r>
                                <a:rPr kumimoji="1" lang="en-US" altLang="zh-CN" b="0" i="1" dirty="0" smtClean="0">
                                  <a:latin typeface="Cambria Math" charset="0"/>
                                  <a:ea typeface="Cambria Math" charset="0"/>
                                  <a:cs typeface="Cambria Math" charset="0"/>
                                </a:rPr>
                                <m:t>2</m:t>
                              </m:r>
                            </m:sup>
                          </m:sSup>
                        </m:e>
                      </m:nary>
                    </m:oMath>
                  </m:oMathPara>
                </a14:m>
                <a:endParaRPr kumimoji="1" lang="zh-CN" altLang="en-US" dirty="0">
                  <a:latin typeface="微软雅黑" panose="020B0503020204020204" pitchFamily="34" charset="-122"/>
                  <a:ea typeface="微软雅黑" panose="020B0503020204020204" pitchFamily="34" charset="-122"/>
                </a:endParaRPr>
              </a:p>
            </p:txBody>
          </p:sp>
        </mc:Choice>
        <mc:Fallback xmlns="">
          <p:sp>
            <p:nvSpPr>
              <p:cNvPr id="32" name="文本框 31">
                <a:extLst>
                  <a:ext uri="{FF2B5EF4-FFF2-40B4-BE49-F238E27FC236}">
                    <a16:creationId xmlns:a16="http://schemas.microsoft.com/office/drawing/2014/main" id="{0DFE3097-5E03-4307-85BE-C759C77078BC}"/>
                  </a:ext>
                </a:extLst>
              </p:cNvPr>
              <p:cNvSpPr txBox="1">
                <a:spLocks noRot="1" noChangeAspect="1" noMove="1" noResize="1" noEditPoints="1" noAdjustHandles="1" noChangeArrowheads="1" noChangeShapeType="1" noTextEdit="1"/>
              </p:cNvSpPr>
              <p:nvPr/>
            </p:nvSpPr>
            <p:spPr>
              <a:xfrm>
                <a:off x="2220017" y="3247242"/>
                <a:ext cx="3672408" cy="7562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F09D4FBB-13C7-4DF7-9FD8-D154AEA47DB2}"/>
                  </a:ext>
                </a:extLst>
              </p:cNvPr>
              <p:cNvSpPr/>
              <p:nvPr/>
            </p:nvSpPr>
            <p:spPr>
              <a:xfrm>
                <a:off x="4289807" y="4572253"/>
                <a:ext cx="2952328"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zh-CN" sz="2400" b="0" i="1" dirty="0" smtClean="0">
                          <a:latin typeface="Cambria Math" charset="0"/>
                          <a:ea typeface="Cambria Math" charset="0"/>
                          <a:cs typeface="Cambria Math" charset="0"/>
                        </a:rPr>
                        <m:t>𝜃</m:t>
                      </m:r>
                      <m:r>
                        <a:rPr kumimoji="1" lang="en-US" altLang="zh-CN" sz="2400" b="0" i="1" dirty="0" smtClean="0">
                          <a:latin typeface="Cambria Math" charset="0"/>
                          <a:ea typeface="Cambria Math" charset="0"/>
                          <a:cs typeface="Cambria Math" charset="0"/>
                        </a:rPr>
                        <m:t>=</m:t>
                      </m:r>
                      <m:sSup>
                        <m:sSupPr>
                          <m:ctrlPr>
                            <a:rPr kumimoji="1" lang="en-US" altLang="zh-CN" sz="2400" b="0" i="1" dirty="0" smtClean="0">
                              <a:latin typeface="Cambria Math" panose="02040503050406030204" pitchFamily="18" charset="0"/>
                              <a:ea typeface="Cambria Math" charset="0"/>
                              <a:cs typeface="Cambria Math" charset="0"/>
                            </a:rPr>
                          </m:ctrlPr>
                        </m:sSupPr>
                        <m:e>
                          <m:sSup>
                            <m:sSupPr>
                              <m:ctrlPr>
                                <a:rPr kumimoji="1" lang="en-US" altLang="zh-CN" sz="2400" i="1" dirty="0">
                                  <a:latin typeface="Cambria Math" panose="02040503050406030204" pitchFamily="18" charset="0"/>
                                  <a:ea typeface="Cambria Math" charset="0"/>
                                  <a:cs typeface="Cambria Math" charset="0"/>
                                </a:rPr>
                              </m:ctrlPr>
                            </m:sSupPr>
                            <m:e>
                              <m:r>
                                <a:rPr kumimoji="1" lang="en-US" altLang="zh-CN" sz="2400" i="1" dirty="0">
                                  <a:latin typeface="Cambria Math" charset="0"/>
                                  <a:ea typeface="Cambria Math" charset="0"/>
                                  <a:cs typeface="Cambria Math" charset="0"/>
                                </a:rPr>
                                <m:t>(</m:t>
                              </m:r>
                              <m:r>
                                <a:rPr kumimoji="1" lang="en-US" altLang="zh-CN" sz="2400" i="1" dirty="0">
                                  <a:latin typeface="Cambria Math" charset="0"/>
                                  <a:ea typeface="Cambria Math" charset="0"/>
                                  <a:cs typeface="Cambria Math" charset="0"/>
                                </a:rPr>
                                <m:t>𝑋</m:t>
                              </m:r>
                            </m:e>
                            <m:sup>
                              <m:r>
                                <a:rPr kumimoji="1" lang="en-US" altLang="zh-CN" sz="2400" i="1" dirty="0">
                                  <a:latin typeface="Cambria Math" charset="0"/>
                                  <a:ea typeface="Cambria Math" charset="0"/>
                                  <a:cs typeface="Cambria Math" charset="0"/>
                                </a:rPr>
                                <m:t>𝑇</m:t>
                              </m:r>
                            </m:sup>
                          </m:sSup>
                          <m:r>
                            <a:rPr kumimoji="1" lang="en-US" altLang="zh-CN" sz="2400" i="1" dirty="0">
                              <a:latin typeface="Cambria Math" charset="0"/>
                              <a:ea typeface="Cambria Math" charset="0"/>
                              <a:cs typeface="Cambria Math" charset="0"/>
                            </a:rPr>
                            <m:t>𝑋</m:t>
                          </m:r>
                          <m:r>
                            <a:rPr kumimoji="1" lang="en-US" altLang="zh-CN" sz="2400" i="1" dirty="0">
                              <a:latin typeface="Cambria Math" charset="0"/>
                              <a:ea typeface="Cambria Math" charset="0"/>
                              <a:cs typeface="Cambria Math" charset="0"/>
                            </a:rPr>
                            <m:t>)</m:t>
                          </m:r>
                          <m:r>
                            <m:rPr>
                              <m:nor/>
                            </m:rPr>
                            <a:rPr lang="zh-CN" altLang="en-US" sz="2400" dirty="0">
                              <a:latin typeface="微软雅黑" panose="020B0503020204020204" pitchFamily="34" charset="-122"/>
                              <a:ea typeface="微软雅黑" panose="020B0503020204020204" pitchFamily="34" charset="-122"/>
                            </a:rPr>
                            <m:t> </m:t>
                          </m:r>
                        </m:e>
                        <m:sup>
                          <m:r>
                            <a:rPr kumimoji="1" lang="en-US" altLang="zh-CN" sz="2400" b="0" i="1" dirty="0" smtClean="0">
                              <a:latin typeface="Cambria Math" charset="0"/>
                              <a:ea typeface="Cambria Math" charset="0"/>
                              <a:cs typeface="Cambria Math" charset="0"/>
                            </a:rPr>
                            <m:t>−1</m:t>
                          </m:r>
                        </m:sup>
                      </m:sSup>
                      <m:sSup>
                        <m:sSupPr>
                          <m:ctrlPr>
                            <a:rPr kumimoji="1" lang="en-US" altLang="zh-CN" sz="2400" i="1" dirty="0">
                              <a:latin typeface="Cambria Math" panose="02040503050406030204" pitchFamily="18" charset="0"/>
                              <a:ea typeface="Cambria Math" charset="0"/>
                              <a:cs typeface="Cambria Math" charset="0"/>
                            </a:rPr>
                          </m:ctrlPr>
                        </m:sSupPr>
                        <m:e>
                          <m:r>
                            <a:rPr kumimoji="1" lang="en-US" altLang="zh-CN" sz="2400" i="1" dirty="0">
                              <a:latin typeface="Cambria Math" charset="0"/>
                              <a:ea typeface="Cambria Math" charset="0"/>
                              <a:cs typeface="Cambria Math" charset="0"/>
                            </a:rPr>
                            <m:t>𝑋</m:t>
                          </m:r>
                        </m:e>
                        <m:sup>
                          <m:r>
                            <a:rPr kumimoji="1" lang="en-US" altLang="zh-CN" sz="2400" i="1" dirty="0">
                              <a:latin typeface="Cambria Math" charset="0"/>
                              <a:ea typeface="Cambria Math" charset="0"/>
                              <a:cs typeface="Cambria Math" charset="0"/>
                            </a:rPr>
                            <m:t>𝑇</m:t>
                          </m:r>
                        </m:sup>
                      </m:sSup>
                      <m:r>
                        <a:rPr kumimoji="1" lang="en-US" altLang="zh-CN" sz="2400" b="0" i="1" dirty="0" smtClean="0">
                          <a:latin typeface="Cambria Math" charset="0"/>
                          <a:ea typeface="Cambria Math" charset="0"/>
                          <a:cs typeface="Cambria Math" charset="0"/>
                        </a:rPr>
                        <m:t>𝑌</m:t>
                      </m:r>
                    </m:oMath>
                  </m:oMathPara>
                </a14:m>
                <a:endParaRPr kumimoji="1" lang="en-US" altLang="zh-CN" sz="2400" b="0" dirty="0">
                  <a:latin typeface="微软雅黑" panose="020B0503020204020204" pitchFamily="34" charset="-122"/>
                  <a:ea typeface="微软雅黑" panose="020B0503020204020204" pitchFamily="34" charset="-122"/>
                  <a:cs typeface="Cambria Math" charset="0"/>
                </a:endParaRPr>
              </a:p>
            </p:txBody>
          </p:sp>
        </mc:Choice>
        <mc:Fallback xmlns="">
          <p:sp>
            <p:nvSpPr>
              <p:cNvPr id="33" name="矩形 32">
                <a:extLst>
                  <a:ext uri="{FF2B5EF4-FFF2-40B4-BE49-F238E27FC236}">
                    <a16:creationId xmlns:a16="http://schemas.microsoft.com/office/drawing/2014/main" id="{F09D4FBB-13C7-4DF7-9FD8-D154AEA47DB2}"/>
                  </a:ext>
                </a:extLst>
              </p:cNvPr>
              <p:cNvSpPr>
                <a:spLocks noRot="1" noChangeAspect="1" noMove="1" noResize="1" noEditPoints="1" noAdjustHandles="1" noChangeArrowheads="1" noChangeShapeType="1" noTextEdit="1"/>
              </p:cNvSpPr>
              <p:nvPr/>
            </p:nvSpPr>
            <p:spPr>
              <a:xfrm>
                <a:off x="4289807" y="4572253"/>
                <a:ext cx="2952328" cy="461665"/>
              </a:xfrm>
              <a:prstGeom prst="rect">
                <a:avLst/>
              </a:prstGeom>
              <a:blipFill>
                <a:blip r:embed="rId10"/>
                <a:stretch>
                  <a:fillRect b="-18421"/>
                </a:stretch>
              </a:blipFill>
            </p:spPr>
            <p:txBody>
              <a:bodyPr/>
              <a:lstStyle/>
              <a:p>
                <a:r>
                  <a:rPr lang="zh-CN" altLang="en-US">
                    <a:noFill/>
                  </a:rPr>
                  <a:t> </a:t>
                </a:r>
              </a:p>
            </p:txBody>
          </p:sp>
        </mc:Fallback>
      </mc:AlternateContent>
      <p:pic>
        <p:nvPicPr>
          <p:cNvPr id="34" name="图片 33">
            <a:extLst>
              <a:ext uri="{FF2B5EF4-FFF2-40B4-BE49-F238E27FC236}">
                <a16:creationId xmlns:a16="http://schemas.microsoft.com/office/drawing/2014/main" id="{DAAD78A3-AB54-4ED1-9F2C-F92050573747}"/>
              </a:ext>
            </a:extLst>
          </p:cNvPr>
          <p:cNvPicPr>
            <a:picLocks noChangeAspect="1"/>
          </p:cNvPicPr>
          <p:nvPr/>
        </p:nvPicPr>
        <p:blipFill>
          <a:blip r:embed="rId11"/>
          <a:stretch>
            <a:fillRect/>
          </a:stretch>
        </p:blipFill>
        <p:spPr>
          <a:xfrm>
            <a:off x="7398722" y="4325078"/>
            <a:ext cx="4403257" cy="2309992"/>
          </a:xfrm>
          <a:prstGeom prst="rect">
            <a:avLst/>
          </a:prstGeom>
        </p:spPr>
      </p:pic>
      <p:sp>
        <p:nvSpPr>
          <p:cNvPr id="14" name="文本框 13">
            <a:extLst>
              <a:ext uri="{FF2B5EF4-FFF2-40B4-BE49-F238E27FC236}">
                <a16:creationId xmlns:a16="http://schemas.microsoft.com/office/drawing/2014/main" id="{A9DC48D5-DBD1-439F-B511-D4BDC4CE2DE8}"/>
              </a:ext>
            </a:extLst>
          </p:cNvPr>
          <p:cNvSpPr txBox="1"/>
          <p:nvPr/>
        </p:nvSpPr>
        <p:spPr>
          <a:xfrm>
            <a:off x="0" y="979043"/>
            <a:ext cx="11784850" cy="825419"/>
          </a:xfrm>
          <a:prstGeom prst="rect">
            <a:avLst/>
          </a:prstGeom>
          <a:noFill/>
        </p:spPr>
        <p:txBody>
          <a:bodyPr wrap="square" rtlCol="0">
            <a:spAutoFit/>
          </a:bodyPr>
          <a:lstStyle/>
          <a:p>
            <a:pPr marL="914400" lvl="1" indent="-457200">
              <a:lnSpc>
                <a:spcPct val="150000"/>
              </a:lnSpc>
              <a:buFont typeface="Wingdings" panose="05000000000000000000" pitchFamily="2" charset="2"/>
              <a:buChar char="u"/>
            </a:pP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什么是监督学习？以</a:t>
            </a:r>
            <a:r>
              <a:rPr lang="zh-CN" altLang="en-US" sz="3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线性回归模型</a:t>
            </a: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为例</a:t>
            </a:r>
            <a:endPar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9708422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4621530" y="-11141"/>
            <a:ext cx="7640320" cy="6881149"/>
          </a:xfrm>
          <a:prstGeom prst="rect">
            <a:avLst/>
          </a:prstGeom>
          <a:blipFill rotWithShape="1">
            <a:blip r:embed="rId10"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custDataLst>
              <p:tags r:id="rId3"/>
            </p:custDataLst>
          </p:nvPr>
        </p:nvSpPr>
        <p:spPr>
          <a:xfrm>
            <a:off x="0" y="-22860"/>
            <a:ext cx="5052695" cy="6880860"/>
          </a:xfrm>
          <a:custGeom>
            <a:avLst/>
            <a:gdLst>
              <a:gd name="connsiteX0" fmla="*/ 0 w 6119446"/>
              <a:gd name="connsiteY0" fmla="*/ 0 h 6881149"/>
              <a:gd name="connsiteX1" fmla="*/ 5473182 w 6119446"/>
              <a:gd name="connsiteY1" fmla="*/ 0 h 6881149"/>
              <a:gd name="connsiteX2" fmla="*/ 5522799 w 6119446"/>
              <a:gd name="connsiteY2" fmla="*/ 125839 h 6881149"/>
              <a:gd name="connsiteX3" fmla="*/ 6119446 w 6119446"/>
              <a:gd name="connsiteY3" fmla="*/ 3506661 h 6881149"/>
              <a:gd name="connsiteX4" fmla="*/ 5677386 w 6119446"/>
              <a:gd name="connsiteY4" fmla="*/ 6430615 h 6881149"/>
              <a:gd name="connsiteX5" fmla="*/ 5524942 w 6119446"/>
              <a:gd name="connsiteY5" fmla="*/ 6881149 h 6881149"/>
              <a:gd name="connsiteX6" fmla="*/ 0 w 6119446"/>
              <a:gd name="connsiteY6" fmla="*/ 6881149 h 688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19446" h="6881149">
                <a:moveTo>
                  <a:pt x="0" y="0"/>
                </a:moveTo>
                <a:lnTo>
                  <a:pt x="5473182" y="0"/>
                </a:lnTo>
                <a:lnTo>
                  <a:pt x="5522799" y="125839"/>
                </a:lnTo>
                <a:cubicBezTo>
                  <a:pt x="5908791" y="1180033"/>
                  <a:pt x="6119446" y="2318747"/>
                  <a:pt x="6119446" y="3506661"/>
                </a:cubicBezTo>
                <a:cubicBezTo>
                  <a:pt x="6119446" y="4524874"/>
                  <a:pt x="5964679" y="5506939"/>
                  <a:pt x="5677386" y="6430615"/>
                </a:cubicBezTo>
                <a:lnTo>
                  <a:pt x="5524942" y="6881149"/>
                </a:lnTo>
                <a:lnTo>
                  <a:pt x="0" y="6881149"/>
                </a:lnTo>
                <a:close/>
              </a:path>
            </a:pathLst>
          </a:custGeom>
          <a:solidFill>
            <a:srgbClr val="9BB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custDataLst>
              <p:tags r:id="rId4"/>
            </p:custDataLst>
          </p:nvPr>
        </p:nvSpPr>
        <p:spPr>
          <a:xfrm>
            <a:off x="4377970" y="-22860"/>
            <a:ext cx="1173802" cy="6881149"/>
          </a:xfrm>
          <a:custGeom>
            <a:avLst/>
            <a:gdLst>
              <a:gd name="connsiteX0" fmla="*/ 0 w 1173802"/>
              <a:gd name="connsiteY0" fmla="*/ 0 h 6881149"/>
              <a:gd name="connsiteX1" fmla="*/ 553595 w 1173802"/>
              <a:gd name="connsiteY1" fmla="*/ 0 h 6881149"/>
              <a:gd name="connsiteX2" fmla="*/ 577155 w 1173802"/>
              <a:gd name="connsiteY2" fmla="*/ 59753 h 6881149"/>
              <a:gd name="connsiteX3" fmla="*/ 1173802 w 1173802"/>
              <a:gd name="connsiteY3" fmla="*/ 3440575 h 6881149"/>
              <a:gd name="connsiteX4" fmla="*/ 577155 w 1173802"/>
              <a:gd name="connsiteY4" fmla="*/ 6821398 h 6881149"/>
              <a:gd name="connsiteX5" fmla="*/ 553596 w 1173802"/>
              <a:gd name="connsiteY5" fmla="*/ 6881149 h 6881149"/>
              <a:gd name="connsiteX6" fmla="*/ 51760 w 1173802"/>
              <a:gd name="connsiteY6" fmla="*/ 6881149 h 6881149"/>
              <a:gd name="connsiteX7" fmla="*/ 204204 w 1173802"/>
              <a:gd name="connsiteY7" fmla="*/ 6430615 h 6881149"/>
              <a:gd name="connsiteX8" fmla="*/ 646264 w 1173802"/>
              <a:gd name="connsiteY8" fmla="*/ 3506661 h 6881149"/>
              <a:gd name="connsiteX9" fmla="*/ 49617 w 1173802"/>
              <a:gd name="connsiteY9" fmla="*/ 125839 h 6881149"/>
              <a:gd name="connsiteX10" fmla="*/ 0 w 1173802"/>
              <a:gd name="connsiteY10" fmla="*/ 0 h 688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802" h="6881149">
                <a:moveTo>
                  <a:pt x="0" y="0"/>
                </a:moveTo>
                <a:lnTo>
                  <a:pt x="553595" y="0"/>
                </a:lnTo>
                <a:lnTo>
                  <a:pt x="577155" y="59753"/>
                </a:lnTo>
                <a:cubicBezTo>
                  <a:pt x="963147" y="1113947"/>
                  <a:pt x="1173802" y="2252660"/>
                  <a:pt x="1173802" y="3440575"/>
                </a:cubicBezTo>
                <a:cubicBezTo>
                  <a:pt x="1173802" y="4628490"/>
                  <a:pt x="963147" y="5767203"/>
                  <a:pt x="577155" y="6821398"/>
                </a:cubicBezTo>
                <a:lnTo>
                  <a:pt x="553596" y="6881149"/>
                </a:lnTo>
                <a:lnTo>
                  <a:pt x="51760" y="6881149"/>
                </a:lnTo>
                <a:lnTo>
                  <a:pt x="204204" y="6430615"/>
                </a:lnTo>
                <a:cubicBezTo>
                  <a:pt x="491497" y="5506939"/>
                  <a:pt x="646264" y="4524874"/>
                  <a:pt x="646264" y="3506661"/>
                </a:cubicBezTo>
                <a:cubicBezTo>
                  <a:pt x="646264" y="2318747"/>
                  <a:pt x="435609" y="1180033"/>
                  <a:pt x="49617" y="125839"/>
                </a:cubicBezTo>
                <a:lnTo>
                  <a:pt x="0" y="0"/>
                </a:lnTo>
                <a:close/>
              </a:path>
            </a:pathLst>
          </a:cu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custDataLst>
              <p:tags r:id="rId5"/>
            </p:custDataLst>
          </p:nvPr>
        </p:nvSpPr>
        <p:spPr>
          <a:xfrm>
            <a:off x="507357" y="708380"/>
            <a:ext cx="3252486" cy="645160"/>
          </a:xfrm>
          <a:prstGeom prst="rect">
            <a:avLst/>
          </a:prstGeom>
          <a:noFill/>
        </p:spPr>
        <p:txBody>
          <a:bodyPr wrap="square"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PART 4</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custDataLst>
              <p:tags r:id="rId6"/>
            </p:custDataLst>
          </p:nvPr>
        </p:nvSpPr>
        <p:spPr>
          <a:xfrm>
            <a:off x="383904" y="2796195"/>
            <a:ext cx="4748168" cy="1446550"/>
          </a:xfrm>
          <a:prstGeom prst="rect">
            <a:avLst/>
          </a:prstGeom>
          <a:noFill/>
        </p:spPr>
        <p:txBody>
          <a:bodyPr wrap="square" rtlCol="0">
            <a:spAutoFit/>
          </a:bodyPr>
          <a:lstStyle/>
          <a:p>
            <a:r>
              <a:rPr lang="zh-CN" altLang="en-US" sz="4400" b="1" dirty="0">
                <a:solidFill>
                  <a:srgbClr val="00518E"/>
                </a:solidFill>
                <a:latin typeface="微软雅黑" panose="020B0503020204020204" pitchFamily="34" charset="-122"/>
                <a:ea typeface="微软雅黑" panose="020B0503020204020204" pitchFamily="34" charset="-122"/>
              </a:rPr>
              <a:t>从离散到连续近似深度强化学习</a:t>
            </a:r>
          </a:p>
        </p:txBody>
      </p:sp>
      <p:cxnSp>
        <p:nvCxnSpPr>
          <p:cNvPr id="22" name="直接连接符 21"/>
          <p:cNvCxnSpPr/>
          <p:nvPr>
            <p:custDataLst>
              <p:tags r:id="rId7"/>
            </p:custDataLst>
          </p:nvPr>
        </p:nvCxnSpPr>
        <p:spPr>
          <a:xfrm>
            <a:off x="622893" y="4730692"/>
            <a:ext cx="76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1"/>
          <p:cNvSpPr>
            <a:spLocks noChangeArrowheads="1"/>
          </p:cNvSpPr>
          <p:nvPr>
            <p:custDataLst>
              <p:tags r:id="rId8"/>
            </p:custDataLst>
          </p:nvPr>
        </p:nvSpPr>
        <p:spPr bwMode="auto">
          <a:xfrm>
            <a:off x="704704" y="3169417"/>
            <a:ext cx="4106569" cy="294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20000"/>
              </a:lnSpc>
              <a:spcBef>
                <a:spcPct val="20000"/>
              </a:spcBef>
            </a:pPr>
            <a:endParaRPr lang="zh-CN" altLang="en-US" sz="1600" dirty="0">
              <a:solidFill>
                <a:schemeClr val="bg1"/>
              </a:solidFill>
              <a:sym typeface="Arial" panose="020B0604020202020204" pitchFamily="34" charset="0"/>
            </a:endParaRPr>
          </a:p>
        </p:txBody>
      </p:sp>
      <p:pic>
        <p:nvPicPr>
          <p:cNvPr id="15" name="图片 14"/>
          <p:cNvPicPr>
            <a:picLocks noChangeAspect="1"/>
          </p:cNvPicPr>
          <p:nvPr/>
        </p:nvPicPr>
        <p:blipFill>
          <a:blip r:embed="rId11" cstate="print"/>
          <a:stretch>
            <a:fillRect/>
          </a:stretch>
        </p:blipFill>
        <p:spPr>
          <a:xfrm>
            <a:off x="205740" y="6332220"/>
            <a:ext cx="2263588" cy="384810"/>
          </a:xfrm>
          <a:prstGeom prst="rect">
            <a:avLst/>
          </a:prstGeom>
        </p:spPr>
      </p:pic>
      <p:pic>
        <p:nvPicPr>
          <p:cNvPr id="17" name="图片 16" descr="WeChat 圖片_20210401191348"/>
          <p:cNvPicPr>
            <a:picLocks noChangeAspect="1"/>
          </p:cNvPicPr>
          <p:nvPr/>
        </p:nvPicPr>
        <p:blipFill>
          <a:blip r:embed="rId12" cstate="print"/>
          <a:stretch>
            <a:fillRect/>
          </a:stretch>
        </p:blipFill>
        <p:spPr>
          <a:xfrm>
            <a:off x="10028555" y="-569862"/>
            <a:ext cx="2163445" cy="2034540"/>
          </a:xfrm>
          <a:prstGeom prst="rect">
            <a:avLst/>
          </a:prstGeom>
        </p:spPr>
      </p:pic>
    </p:spTree>
    <p:custDataLst>
      <p:tags r:id="rId1"/>
    </p:custDataLst>
    <p:extLst>
      <p:ext uri="{BB962C8B-B14F-4D97-AF65-F5344CB8AC3E}">
        <p14:creationId xmlns:p14="http://schemas.microsoft.com/office/powerpoint/2010/main" val="33057671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8872DC4D-9C92-43C4-8F84-89B5BE6C72F9}"/>
              </a:ext>
            </a:extLst>
          </p:cNvPr>
          <p:cNvSpPr>
            <a:spLocks noChangeArrowheads="1"/>
          </p:cNvSpPr>
          <p:nvPr>
            <p:custDataLst>
              <p:tags r:id="rId2"/>
            </p:custDataLst>
          </p:nvPr>
        </p:nvSpPr>
        <p:spPr bwMode="auto">
          <a:xfrm>
            <a:off x="586196" y="502958"/>
            <a:ext cx="517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深度强化学习</a:t>
            </a:r>
          </a:p>
        </p:txBody>
      </p:sp>
      <p:sp>
        <p:nvSpPr>
          <p:cNvPr id="24" name="矩形 23">
            <a:extLst>
              <a:ext uri="{FF2B5EF4-FFF2-40B4-BE49-F238E27FC236}">
                <a16:creationId xmlns:a16="http://schemas.microsoft.com/office/drawing/2014/main" id="{9210D31E-44EE-4DB7-9015-B0DE6C46D074}"/>
              </a:ext>
            </a:extLst>
          </p:cNvPr>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 name="矩形 27">
            <a:extLst>
              <a:ext uri="{FF2B5EF4-FFF2-40B4-BE49-F238E27FC236}">
                <a16:creationId xmlns:a16="http://schemas.microsoft.com/office/drawing/2014/main" id="{026E257F-73E5-4D82-AC5F-DDEFE0A3EE60}"/>
              </a:ext>
            </a:extLst>
          </p:cNvPr>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 name="矩形 28">
            <a:extLst>
              <a:ext uri="{FF2B5EF4-FFF2-40B4-BE49-F238E27FC236}">
                <a16:creationId xmlns:a16="http://schemas.microsoft.com/office/drawing/2014/main" id="{E7AB470C-500A-4B7C-9181-7A20CAFCDC41}"/>
              </a:ext>
            </a:extLst>
          </p:cNvPr>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4" name="文本框 13">
            <a:extLst>
              <a:ext uri="{FF2B5EF4-FFF2-40B4-BE49-F238E27FC236}">
                <a16:creationId xmlns:a16="http://schemas.microsoft.com/office/drawing/2014/main" id="{A9DC48D5-DBD1-439F-B511-D4BDC4CE2DE8}"/>
              </a:ext>
            </a:extLst>
          </p:cNvPr>
          <p:cNvSpPr txBox="1"/>
          <p:nvPr/>
        </p:nvSpPr>
        <p:spPr>
          <a:xfrm>
            <a:off x="0" y="979043"/>
            <a:ext cx="11784850" cy="662554"/>
          </a:xfrm>
          <a:prstGeom prst="rect">
            <a:avLst/>
          </a:prstGeom>
          <a:noFill/>
        </p:spPr>
        <p:txBody>
          <a:bodyPr wrap="square" rtlCol="0">
            <a:spAutoFit/>
          </a:bodyPr>
          <a:lstStyle/>
          <a:p>
            <a:pPr marL="914400" lvl="1" indent="-457200">
              <a:lnSpc>
                <a:spcPct val="150000"/>
              </a:lnSpc>
              <a:buFont typeface="Wingdings" panose="05000000000000000000" pitchFamily="2" charset="2"/>
              <a:buChar char="u"/>
            </a:pP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如何表示状态？</a:t>
            </a:r>
            <a:endPar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7" name="表格 6">
            <a:extLst>
              <a:ext uri="{FF2B5EF4-FFF2-40B4-BE49-F238E27FC236}">
                <a16:creationId xmlns:a16="http://schemas.microsoft.com/office/drawing/2014/main" id="{5A00A4AB-D331-407C-94EB-CBF7657A5246}"/>
              </a:ext>
            </a:extLst>
          </p:cNvPr>
          <p:cNvGraphicFramePr>
            <a:graphicFrameLocks noGrp="1"/>
          </p:cNvGraphicFramePr>
          <p:nvPr/>
        </p:nvGraphicFramePr>
        <p:xfrm>
          <a:off x="1288330" y="2188136"/>
          <a:ext cx="9615340" cy="4023360"/>
        </p:xfrm>
        <a:graphic>
          <a:graphicData uri="http://schemas.openxmlformats.org/drawingml/2006/table">
            <a:tbl>
              <a:tblPr/>
              <a:tblGrid>
                <a:gridCol w="2403835">
                  <a:extLst>
                    <a:ext uri="{9D8B030D-6E8A-4147-A177-3AD203B41FA5}">
                      <a16:colId xmlns:a16="http://schemas.microsoft.com/office/drawing/2014/main" val="2606257244"/>
                    </a:ext>
                  </a:extLst>
                </a:gridCol>
                <a:gridCol w="2403835">
                  <a:extLst>
                    <a:ext uri="{9D8B030D-6E8A-4147-A177-3AD203B41FA5}">
                      <a16:colId xmlns:a16="http://schemas.microsoft.com/office/drawing/2014/main" val="2241910678"/>
                    </a:ext>
                  </a:extLst>
                </a:gridCol>
                <a:gridCol w="2403835">
                  <a:extLst>
                    <a:ext uri="{9D8B030D-6E8A-4147-A177-3AD203B41FA5}">
                      <a16:colId xmlns:a16="http://schemas.microsoft.com/office/drawing/2014/main" val="2851661743"/>
                    </a:ext>
                  </a:extLst>
                </a:gridCol>
                <a:gridCol w="2403835">
                  <a:extLst>
                    <a:ext uri="{9D8B030D-6E8A-4147-A177-3AD203B41FA5}">
                      <a16:colId xmlns:a16="http://schemas.microsoft.com/office/drawing/2014/main" val="2720053002"/>
                    </a:ext>
                  </a:extLst>
                </a:gridCol>
              </a:tblGrid>
              <a:tr h="343548">
                <a:tc>
                  <a:txBody>
                    <a:bodyPr/>
                    <a:lstStyle/>
                    <a:p>
                      <a:pPr algn="ctr" fontAlgn="ctr" latinLnBrk="0"/>
                      <a:r>
                        <a:rPr lang="en-US" altLang="zh-CN" sz="1600" b="1" dirty="0">
                          <a:solidFill>
                            <a:srgbClr val="4F4F4F"/>
                          </a:solidFill>
                          <a:effectLst/>
                          <a:latin typeface="微软雅黑" panose="020B0503020204020204" pitchFamily="34" charset="-122"/>
                          <a:ea typeface="微软雅黑" panose="020B0503020204020204" pitchFamily="34" charset="-122"/>
                        </a:rPr>
                        <a:t>(</a:t>
                      </a:r>
                      <a:r>
                        <a:rPr lang="zh-CN" altLang="en-US" sz="1600" b="1" dirty="0">
                          <a:solidFill>
                            <a:srgbClr val="4F4F4F"/>
                          </a:solidFill>
                          <a:effectLst/>
                          <a:latin typeface="微软雅黑" panose="020B0503020204020204" pitchFamily="34" charset="-122"/>
                          <a:ea typeface="微软雅黑" panose="020B0503020204020204" pitchFamily="34" charset="-122"/>
                        </a:rPr>
                        <a:t>剩余假期</a:t>
                      </a:r>
                      <a:r>
                        <a:rPr lang="en-US" altLang="zh-CN" sz="1600" b="1" dirty="0">
                          <a:solidFill>
                            <a:srgbClr val="4F4F4F"/>
                          </a:solidFill>
                          <a:effectLst/>
                          <a:latin typeface="微软雅黑" panose="020B0503020204020204" pitchFamily="34" charset="-122"/>
                          <a:ea typeface="微软雅黑" panose="020B0503020204020204" pitchFamily="34" charset="-122"/>
                        </a:rPr>
                        <a:t>, </a:t>
                      </a:r>
                      <a:r>
                        <a:rPr lang="zh-CN" altLang="en-US" sz="1600" b="1" dirty="0">
                          <a:solidFill>
                            <a:srgbClr val="4F4F4F"/>
                          </a:solidFill>
                          <a:effectLst/>
                          <a:latin typeface="微软雅黑" panose="020B0503020204020204" pitchFamily="34" charset="-122"/>
                          <a:ea typeface="微软雅黑" panose="020B0503020204020204" pitchFamily="34" charset="-122"/>
                        </a:rPr>
                        <a:t>剩余作业</a:t>
                      </a:r>
                      <a:r>
                        <a:rPr lang="en-US" altLang="zh-CN" sz="1600" b="1" dirty="0">
                          <a:solidFill>
                            <a:srgbClr val="4F4F4F"/>
                          </a:solidFill>
                          <a:effectLst/>
                          <a:latin typeface="微软雅黑" panose="020B0503020204020204" pitchFamily="34" charset="-122"/>
                          <a:ea typeface="微软雅黑" panose="020B0503020204020204" pitchFamily="34" charset="-122"/>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FF3F5"/>
                    </a:solidFill>
                  </a:tcPr>
                </a:tc>
                <a:tc>
                  <a:txBody>
                    <a:bodyPr/>
                    <a:lstStyle/>
                    <a:p>
                      <a:pPr algn="ctr" fontAlgn="ctr" latinLnBrk="0"/>
                      <a:r>
                        <a:rPr lang="zh-CN" altLang="en-US" sz="1600" b="1">
                          <a:solidFill>
                            <a:srgbClr val="4F4F4F"/>
                          </a:solidFill>
                          <a:effectLst/>
                          <a:latin typeface="微软雅黑" panose="020B0503020204020204" pitchFamily="34" charset="-122"/>
                          <a:ea typeface="微软雅黑" panose="020B0503020204020204" pitchFamily="34" charset="-122"/>
                        </a:rPr>
                        <a:t>写作业价值</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FF3F5"/>
                    </a:solidFill>
                  </a:tcPr>
                </a:tc>
                <a:tc>
                  <a:txBody>
                    <a:bodyPr/>
                    <a:lstStyle/>
                    <a:p>
                      <a:pPr algn="ctr" fontAlgn="ctr" latinLnBrk="0"/>
                      <a:r>
                        <a:rPr lang="zh-CN" altLang="en-US" sz="1600" b="1">
                          <a:solidFill>
                            <a:srgbClr val="4F4F4F"/>
                          </a:solidFill>
                          <a:effectLst/>
                          <a:latin typeface="微软雅黑" panose="020B0503020204020204" pitchFamily="34" charset="-122"/>
                          <a:ea typeface="微软雅黑" panose="020B0503020204020204" pitchFamily="34" charset="-122"/>
                        </a:rPr>
                        <a:t>玩游戏价值</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FF3F5"/>
                    </a:solidFill>
                  </a:tcPr>
                </a:tc>
                <a:tc>
                  <a:txBody>
                    <a:bodyPr/>
                    <a:lstStyle/>
                    <a:p>
                      <a:pPr algn="ctr" fontAlgn="ctr" latinLnBrk="0"/>
                      <a:r>
                        <a:rPr lang="en-US" sz="1600" b="1">
                          <a:solidFill>
                            <a:srgbClr val="4F4F4F"/>
                          </a:solidFill>
                          <a:effectLst/>
                          <a:latin typeface="微软雅黑" panose="020B0503020204020204" pitchFamily="34" charset="-122"/>
                          <a:ea typeface="微软雅黑" panose="020B0503020204020204" pitchFamily="34" charset="-122"/>
                        </a:rPr>
                        <a:t>AI</a:t>
                      </a:r>
                      <a:r>
                        <a:rPr lang="zh-CN" altLang="en-US" sz="1600" b="1">
                          <a:solidFill>
                            <a:srgbClr val="4F4F4F"/>
                          </a:solidFill>
                          <a:effectLst/>
                          <a:latin typeface="微软雅黑" panose="020B0503020204020204" pitchFamily="34" charset="-122"/>
                          <a:ea typeface="微软雅黑" panose="020B0503020204020204" pitchFamily="34" charset="-122"/>
                        </a:rPr>
                        <a:t>的建议</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FF3F5"/>
                    </a:solidFill>
                  </a:tcPr>
                </a:tc>
                <a:extLst>
                  <a:ext uri="{0D108BD9-81ED-4DB2-BD59-A6C34878D82A}">
                    <a16:rowId xmlns:a16="http://schemas.microsoft.com/office/drawing/2014/main" val="1669899054"/>
                  </a:ext>
                </a:extLst>
              </a:tr>
              <a:tr h="343548">
                <a:tc>
                  <a:txBody>
                    <a:bodyPr/>
                    <a:lstStyle/>
                    <a:p>
                      <a:pPr algn="ctr" fontAlgn="ctr" latinLnBrk="0"/>
                      <a:r>
                        <a:rPr lang="en-US" altLang="zh-CN" sz="1600" b="0" dirty="0">
                          <a:solidFill>
                            <a:srgbClr val="4F4F4F"/>
                          </a:solidFill>
                          <a:effectLst/>
                          <a:latin typeface="微软雅黑" panose="020B0503020204020204" pitchFamily="34" charset="-122"/>
                          <a:ea typeface="微软雅黑" panose="020B0503020204020204" pitchFamily="34" charset="-122"/>
                        </a:rPr>
                        <a:t>(20, 10)</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ctr" fontAlgn="ctr" latinLnBrk="0"/>
                      <a:r>
                        <a:rPr lang="en-US" altLang="zh-CN" sz="1600" b="0" dirty="0">
                          <a:solidFill>
                            <a:srgbClr val="4F4F4F"/>
                          </a:solidFill>
                          <a:effectLst/>
                          <a:latin typeface="微软雅黑" panose="020B0503020204020204" pitchFamily="34" charset="-122"/>
                          <a:ea typeface="微软雅黑" panose="020B0503020204020204" pitchFamily="34" charset="-122"/>
                        </a:rPr>
                        <a:t>28.27</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ctr" fontAlgn="ctr" latinLnBrk="0"/>
                      <a:r>
                        <a:rPr lang="en-US" altLang="zh-CN" sz="1600" b="0">
                          <a:solidFill>
                            <a:srgbClr val="4F4F4F"/>
                          </a:solidFill>
                          <a:effectLst/>
                          <a:latin typeface="微软雅黑" panose="020B0503020204020204" pitchFamily="34" charset="-122"/>
                          <a:ea typeface="微软雅黑" panose="020B0503020204020204" pitchFamily="34" charset="-122"/>
                        </a:rPr>
                        <a:t>44.14</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ctr" fontAlgn="ctr" latinLnBrk="0"/>
                      <a:r>
                        <a:rPr lang="zh-CN" altLang="en-US" sz="1600" b="0">
                          <a:solidFill>
                            <a:srgbClr val="4F4F4F"/>
                          </a:solidFill>
                          <a:effectLst/>
                          <a:latin typeface="微软雅黑" panose="020B0503020204020204" pitchFamily="34" charset="-122"/>
                          <a:ea typeface="微软雅黑" panose="020B0503020204020204" pitchFamily="34" charset="-122"/>
                        </a:rPr>
                        <a:t>建议玩游戏</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984107653"/>
                  </a:ext>
                </a:extLst>
              </a:tr>
              <a:tr h="343548">
                <a:tc>
                  <a:txBody>
                    <a:bodyPr/>
                    <a:lstStyle/>
                    <a:p>
                      <a:pPr algn="ctr" fontAlgn="ctr" latinLnBrk="0"/>
                      <a:r>
                        <a:rPr lang="en-US" altLang="zh-CN" sz="1600" b="0" dirty="0">
                          <a:solidFill>
                            <a:srgbClr val="4F4F4F"/>
                          </a:solidFill>
                          <a:effectLst/>
                          <a:latin typeface="微软雅黑" panose="020B0503020204020204" pitchFamily="34" charset="-122"/>
                          <a:ea typeface="微软雅黑" panose="020B0503020204020204" pitchFamily="34" charset="-122"/>
                        </a:rPr>
                        <a:t>(19, 10)</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ctr" fontAlgn="ctr" latinLnBrk="0"/>
                      <a:r>
                        <a:rPr lang="en-US" altLang="zh-CN" sz="1600" b="0">
                          <a:solidFill>
                            <a:srgbClr val="4F4F4F"/>
                          </a:solidFill>
                          <a:effectLst/>
                          <a:latin typeface="微软雅黑" panose="020B0503020204020204" pitchFamily="34" charset="-122"/>
                          <a:ea typeface="微软雅黑" panose="020B0503020204020204" pitchFamily="34" charset="-122"/>
                        </a:rPr>
                        <a:t>32.58</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ctr" fontAlgn="ctr" latinLnBrk="0"/>
                      <a:r>
                        <a:rPr lang="en-US" altLang="zh-CN" sz="1600" b="0" dirty="0">
                          <a:solidFill>
                            <a:srgbClr val="4F4F4F"/>
                          </a:solidFill>
                          <a:effectLst/>
                          <a:latin typeface="微软雅黑" panose="020B0503020204020204" pitchFamily="34" charset="-122"/>
                          <a:ea typeface="微软雅黑" panose="020B0503020204020204" pitchFamily="34" charset="-122"/>
                        </a:rPr>
                        <a:t>45.64</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ctr" fontAlgn="ctr" latinLnBrk="0"/>
                      <a:r>
                        <a:rPr lang="zh-CN" altLang="en-US" sz="1600" b="0" dirty="0">
                          <a:solidFill>
                            <a:srgbClr val="4F4F4F"/>
                          </a:solidFill>
                          <a:effectLst/>
                          <a:latin typeface="微软雅黑" panose="020B0503020204020204" pitchFamily="34" charset="-122"/>
                          <a:ea typeface="微软雅黑" panose="020B0503020204020204" pitchFamily="34" charset="-122"/>
                        </a:rPr>
                        <a:t>建议玩游戏</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2975962450"/>
                  </a:ext>
                </a:extLst>
              </a:tr>
              <a:tr h="343548">
                <a:tc>
                  <a:txBody>
                    <a:bodyPr/>
                    <a:lstStyle/>
                    <a:p>
                      <a:pPr algn="ctr" fontAlgn="ctr" latinLnBrk="0"/>
                      <a:r>
                        <a:rPr lang="en-US" altLang="zh-CN" sz="1600" b="0" dirty="0">
                          <a:solidFill>
                            <a:srgbClr val="4F4F4F"/>
                          </a:solidFill>
                          <a:effectLst/>
                          <a:latin typeface="微软雅黑" panose="020B0503020204020204" pitchFamily="34" charset="-122"/>
                          <a:ea typeface="微软雅黑" panose="020B0503020204020204" pitchFamily="34" charset="-122"/>
                        </a:rPr>
                        <a:t>(18, 10)</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ctr" fontAlgn="ctr" latinLnBrk="0"/>
                      <a:r>
                        <a:rPr lang="en-US" altLang="zh-CN" sz="1600" b="0" dirty="0">
                          <a:solidFill>
                            <a:srgbClr val="4F4F4F"/>
                          </a:solidFill>
                          <a:effectLst/>
                          <a:latin typeface="微软雅黑" panose="020B0503020204020204" pitchFamily="34" charset="-122"/>
                          <a:ea typeface="微软雅黑" panose="020B0503020204020204" pitchFamily="34" charset="-122"/>
                        </a:rPr>
                        <a:t>19.83</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ctr" fontAlgn="ctr" latinLnBrk="0"/>
                      <a:r>
                        <a:rPr lang="en-US" altLang="zh-CN" sz="1600" b="0">
                          <a:solidFill>
                            <a:srgbClr val="4F4F4F"/>
                          </a:solidFill>
                          <a:effectLst/>
                          <a:latin typeface="微软雅黑" panose="020B0503020204020204" pitchFamily="34" charset="-122"/>
                          <a:ea typeface="微软雅黑" panose="020B0503020204020204" pitchFamily="34" charset="-122"/>
                        </a:rPr>
                        <a:t>31.30</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ctr" fontAlgn="ctr" latinLnBrk="0"/>
                      <a:r>
                        <a:rPr lang="zh-CN" altLang="en-US" sz="1600" b="0" dirty="0">
                          <a:solidFill>
                            <a:srgbClr val="4F4F4F"/>
                          </a:solidFill>
                          <a:effectLst/>
                          <a:latin typeface="微软雅黑" panose="020B0503020204020204" pitchFamily="34" charset="-122"/>
                          <a:ea typeface="微软雅黑" panose="020B0503020204020204" pitchFamily="34" charset="-122"/>
                        </a:rPr>
                        <a:t>建议玩游戏</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24934651"/>
                  </a:ext>
                </a:extLst>
              </a:tr>
              <a:tr h="343548">
                <a:tc>
                  <a:txBody>
                    <a:bodyPr/>
                    <a:lstStyle/>
                    <a:p>
                      <a:pPr marL="0" algn="ctr" defTabSz="914400" rtl="0" eaLnBrk="1" fontAlgn="ctr" latinLnBrk="0" hangingPunct="1"/>
                      <a:r>
                        <a:rPr lang="en-US" altLang="zh-CN" sz="1600" b="0" kern="1200" dirty="0">
                          <a:solidFill>
                            <a:srgbClr val="4F4F4F"/>
                          </a:solidFill>
                          <a:effectLst/>
                          <a:latin typeface="微软雅黑" panose="020B0503020204020204" pitchFamily="34" charset="-122"/>
                          <a:ea typeface="微软雅黑" panose="020B0503020204020204" pitchFamily="34" charset="-122"/>
                          <a:cs typeface="+mn-cs"/>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188874471"/>
                  </a:ext>
                </a:extLst>
              </a:tr>
              <a:tr h="343548">
                <a:tc>
                  <a:txBody>
                    <a:bodyPr/>
                    <a:lstStyle/>
                    <a:p>
                      <a:pPr marL="0" algn="ctr" defTabSz="914400" rtl="0" eaLnBrk="1" fontAlgn="ctr" latinLnBrk="0" hangingPunct="1"/>
                      <a:r>
                        <a:rPr lang="en-US" altLang="zh-CN" sz="1600" b="0" kern="1200" dirty="0">
                          <a:solidFill>
                            <a:srgbClr val="4F4F4F"/>
                          </a:solidFill>
                          <a:effectLst/>
                          <a:latin typeface="微软雅黑" panose="020B0503020204020204" pitchFamily="34" charset="-122"/>
                          <a:ea typeface="微软雅黑" panose="020B0503020204020204" pitchFamily="34" charset="-122"/>
                          <a:cs typeface="+mn-cs"/>
                        </a:rPr>
                        <a:t>(12, 10)</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-29.14</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-52.96</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zh-CN" altLang="en-US" sz="1600" b="0" kern="1200">
                          <a:solidFill>
                            <a:srgbClr val="4F4F4F"/>
                          </a:solidFill>
                          <a:effectLst/>
                          <a:latin typeface="微软雅黑" panose="020B0503020204020204" pitchFamily="34" charset="-122"/>
                          <a:ea typeface="微软雅黑" panose="020B0503020204020204" pitchFamily="34" charset="-122"/>
                          <a:cs typeface="+mn-cs"/>
                        </a:rPr>
                        <a:t>建议写作业</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00229768"/>
                  </a:ext>
                </a:extLst>
              </a:tr>
              <a:tr h="343548">
                <a:tc>
                  <a:txBody>
                    <a:bodyPr/>
                    <a:lstStyle/>
                    <a:p>
                      <a:pPr marL="0" algn="ctr" defTabSz="914400" rtl="0" eaLnBrk="1" fontAlgn="ctr" latinLnBrk="0" hangingPunct="1"/>
                      <a:r>
                        <a:rPr lang="en-US" altLang="zh-CN" sz="1600" b="0" kern="1200" dirty="0">
                          <a:solidFill>
                            <a:srgbClr val="4F4F4F"/>
                          </a:solidFill>
                          <a:effectLst/>
                          <a:latin typeface="微软雅黑" panose="020B0503020204020204" pitchFamily="34" charset="-122"/>
                          <a:ea typeface="微软雅黑" panose="020B0503020204020204" pitchFamily="34" charset="-122"/>
                          <a:cs typeface="+mn-cs"/>
                        </a:rPr>
                        <a:t>(11, 10)</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dirty="0">
                          <a:solidFill>
                            <a:srgbClr val="4F4F4F"/>
                          </a:solidFill>
                          <a:effectLst/>
                          <a:latin typeface="微软雅黑" panose="020B0503020204020204" pitchFamily="34" charset="-122"/>
                          <a:ea typeface="微软雅黑" panose="020B0503020204020204" pitchFamily="34" charset="-122"/>
                          <a:cs typeface="+mn-cs"/>
                        </a:rPr>
                        <a:t>-65.91</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dirty="0">
                          <a:solidFill>
                            <a:srgbClr val="4F4F4F"/>
                          </a:solidFill>
                          <a:effectLst/>
                          <a:latin typeface="微软雅黑" panose="020B0503020204020204" pitchFamily="34" charset="-122"/>
                          <a:ea typeface="微软雅黑" panose="020B0503020204020204" pitchFamily="34" charset="-122"/>
                          <a:cs typeface="+mn-cs"/>
                        </a:rPr>
                        <a:t>-99.18</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zh-CN" altLang="en-US" sz="1600" b="0" kern="1200" dirty="0">
                          <a:solidFill>
                            <a:srgbClr val="4F4F4F"/>
                          </a:solidFill>
                          <a:effectLst/>
                          <a:latin typeface="微软雅黑" panose="020B0503020204020204" pitchFamily="34" charset="-122"/>
                          <a:ea typeface="微软雅黑" panose="020B0503020204020204" pitchFamily="34" charset="-122"/>
                          <a:cs typeface="+mn-cs"/>
                        </a:rPr>
                        <a:t>建议写作业</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789791735"/>
                  </a:ext>
                </a:extLst>
              </a:tr>
              <a:tr h="343548">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dirty="0">
                          <a:solidFill>
                            <a:srgbClr val="4F4F4F"/>
                          </a:solidFill>
                          <a:effectLst/>
                          <a:latin typeface="微软雅黑" panose="020B0503020204020204" pitchFamily="34" charset="-122"/>
                          <a:ea typeface="微软雅黑" panose="020B0503020204020204" pitchFamily="34" charset="-122"/>
                          <a:cs typeface="+mn-cs"/>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87475654"/>
                  </a:ext>
                </a:extLst>
              </a:tr>
              <a:tr h="343548">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(9, 10)</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-188.48</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dirty="0">
                          <a:solidFill>
                            <a:srgbClr val="4F4F4F"/>
                          </a:solidFill>
                          <a:effectLst/>
                          <a:latin typeface="微软雅黑" panose="020B0503020204020204" pitchFamily="34" charset="-122"/>
                          <a:ea typeface="微软雅黑" panose="020B0503020204020204" pitchFamily="34" charset="-122"/>
                          <a:cs typeface="+mn-cs"/>
                        </a:rPr>
                        <a:t>-163.67</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zh-CN" altLang="en-US" sz="1600" b="0" kern="1200" dirty="0">
                          <a:solidFill>
                            <a:srgbClr val="4F4F4F"/>
                          </a:solidFill>
                          <a:effectLst/>
                          <a:latin typeface="微软雅黑" panose="020B0503020204020204" pitchFamily="34" charset="-122"/>
                          <a:ea typeface="微软雅黑" panose="020B0503020204020204" pitchFamily="34" charset="-122"/>
                          <a:cs typeface="+mn-cs"/>
                        </a:rPr>
                        <a:t>建议玩游戏</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526225452"/>
                  </a:ext>
                </a:extLst>
              </a:tr>
              <a:tr h="343548">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(1, 1)</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0.00</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dirty="0">
                          <a:solidFill>
                            <a:srgbClr val="4F4F4F"/>
                          </a:solidFill>
                          <a:effectLst/>
                          <a:latin typeface="微软雅黑" panose="020B0503020204020204" pitchFamily="34" charset="-122"/>
                          <a:ea typeface="微软雅黑" panose="020B0503020204020204" pitchFamily="34" charset="-122"/>
                          <a:cs typeface="+mn-cs"/>
                        </a:rPr>
                        <a:t>-920.23</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zh-CN" altLang="en-US" sz="1600" b="0" kern="1200" dirty="0">
                          <a:solidFill>
                            <a:srgbClr val="4F4F4F"/>
                          </a:solidFill>
                          <a:effectLst/>
                          <a:latin typeface="微软雅黑" panose="020B0503020204020204" pitchFamily="34" charset="-122"/>
                          <a:ea typeface="微软雅黑" panose="020B0503020204020204" pitchFamily="34" charset="-122"/>
                          <a:cs typeface="+mn-cs"/>
                        </a:rPr>
                        <a:t>建议写作业</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205958506"/>
                  </a:ext>
                </a:extLst>
              </a:tr>
              <a:tr h="343548">
                <a:tc>
                  <a:txBody>
                    <a:bodyPr/>
                    <a:lstStyle/>
                    <a:p>
                      <a:pPr marL="0" algn="ctr" defTabSz="914400" rtl="0" eaLnBrk="1" fontAlgn="ctr" latinLnBrk="0" hangingPunct="1"/>
                      <a:r>
                        <a:rPr lang="en-US" altLang="zh-CN" sz="1600" b="0" kern="1200" dirty="0">
                          <a:solidFill>
                            <a:srgbClr val="4F4F4F"/>
                          </a:solidFill>
                          <a:effectLst/>
                          <a:latin typeface="微软雅黑" panose="020B0503020204020204" pitchFamily="34" charset="-122"/>
                          <a:ea typeface="微软雅黑" panose="020B0503020204020204" pitchFamily="34" charset="-122"/>
                          <a:cs typeface="+mn-cs"/>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dirty="0">
                          <a:solidFill>
                            <a:srgbClr val="4F4F4F"/>
                          </a:solidFill>
                          <a:effectLst/>
                          <a:latin typeface="微软雅黑" panose="020B0503020204020204" pitchFamily="34" charset="-122"/>
                          <a:ea typeface="微软雅黑" panose="020B0503020204020204" pitchFamily="34" charset="-122"/>
                          <a:cs typeface="+mn-cs"/>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a:solidFill>
                            <a:srgbClr val="4F4F4F"/>
                          </a:solidFill>
                          <a:effectLst/>
                          <a:latin typeface="微软雅黑" panose="020B0503020204020204" pitchFamily="34" charset="-122"/>
                          <a:ea typeface="微软雅黑" panose="020B0503020204020204" pitchFamily="34" charset="-122"/>
                          <a:cs typeface="+mn-cs"/>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600" b="0" kern="1200" dirty="0">
                          <a:solidFill>
                            <a:srgbClr val="4F4F4F"/>
                          </a:solidFill>
                          <a:effectLst/>
                          <a:latin typeface="微软雅黑" panose="020B0503020204020204" pitchFamily="34" charset="-122"/>
                          <a:ea typeface="微软雅黑" panose="020B0503020204020204" pitchFamily="34" charset="-122"/>
                          <a:cs typeface="+mn-cs"/>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196551733"/>
                  </a:ext>
                </a:extLst>
              </a:tr>
            </a:tbl>
          </a:graphicData>
        </a:graphic>
      </p:graphicFrame>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34F6B6BD-5DF9-424A-85EF-94D7E401AA61}"/>
                  </a:ext>
                </a:extLst>
              </p:cNvPr>
              <p:cNvSpPr txBox="1"/>
              <p:nvPr/>
            </p:nvSpPr>
            <p:spPr>
              <a:xfrm>
                <a:off x="1056206" y="1572717"/>
                <a:ext cx="10728644" cy="499496"/>
              </a:xfrm>
              <a:prstGeom prst="rect">
                <a:avLst/>
              </a:prstGeom>
              <a:noFill/>
            </p:spPr>
            <p:txBody>
              <a:bodyPr wrap="square" rtlCol="0">
                <a:spAutoFit/>
              </a:bodyPr>
              <a:lstStyle/>
              <a:p>
                <a:pPr>
                  <a:lnSpc>
                    <a:spcPct val="150000"/>
                  </a:lnSpc>
                </a:pPr>
                <a:r>
                  <a:rPr lang="zh-CN" altLang="en-US" sz="2000" dirty="0">
                    <a:solidFill>
                      <a:srgbClr val="00518E"/>
                    </a:solidFill>
                    <a:latin typeface="微软雅黑" panose="020B0503020204020204" pitchFamily="34" charset="-122"/>
                    <a:ea typeface="微软雅黑" panose="020B0503020204020204" pitchFamily="34" charset="-122"/>
                  </a:rPr>
                  <a:t>这个例子中，我们将状态定义为</a:t>
                </a:r>
                <a14:m>
                  <m:oMath xmlns:m="http://schemas.openxmlformats.org/officeDocument/2006/math">
                    <m:r>
                      <a:rPr lang="en-US" altLang="zh-CN" sz="2000" b="1" i="1" smtClean="0">
                        <a:solidFill>
                          <a:srgbClr val="FF0000"/>
                        </a:solidFill>
                        <a:latin typeface="Cambria Math" panose="02040503050406030204" pitchFamily="18" charset="0"/>
                        <a:ea typeface="微软雅黑" panose="020B0503020204020204" pitchFamily="34" charset="-122"/>
                      </a:rPr>
                      <m:t>𝒔</m:t>
                    </m:r>
                    <m:r>
                      <a:rPr lang="en-US" altLang="zh-CN" sz="2000" b="1" i="1" smtClean="0">
                        <a:solidFill>
                          <a:srgbClr val="FF0000"/>
                        </a:solidFill>
                        <a:latin typeface="Cambria Math" panose="02040503050406030204" pitchFamily="18" charset="0"/>
                        <a:ea typeface="微软雅黑" panose="020B0503020204020204" pitchFamily="34" charset="-122"/>
                      </a:rPr>
                      <m:t>=</m:t>
                    </m:r>
                    <m:d>
                      <m:dPr>
                        <m:ctrlPr>
                          <a:rPr lang="en-US" altLang="zh-CN" sz="2000" b="1" i="1" smtClean="0">
                            <a:solidFill>
                              <a:srgbClr val="FF0000"/>
                            </a:solidFill>
                            <a:latin typeface="Cambria Math" panose="02040503050406030204" pitchFamily="18" charset="0"/>
                            <a:ea typeface="微软雅黑" panose="020B0503020204020204" pitchFamily="34" charset="-122"/>
                          </a:rPr>
                        </m:ctrlPr>
                      </m:dPr>
                      <m:e>
                        <m:r>
                          <a:rPr lang="zh-CN" altLang="en-US" sz="2000" b="1" i="1">
                            <a:solidFill>
                              <a:srgbClr val="FF0000"/>
                            </a:solidFill>
                            <a:latin typeface="Cambria Math" panose="02040503050406030204" pitchFamily="18" charset="0"/>
                            <a:ea typeface="微软雅黑" panose="020B0503020204020204" pitchFamily="34" charset="-122"/>
                          </a:rPr>
                          <m:t>剩余</m:t>
                        </m:r>
                        <m:r>
                          <a:rPr lang="zh-CN" altLang="en-US" sz="2000" b="1" i="1" smtClean="0">
                            <a:solidFill>
                              <a:srgbClr val="FF0000"/>
                            </a:solidFill>
                            <a:latin typeface="Cambria Math" panose="02040503050406030204" pitchFamily="18" charset="0"/>
                            <a:ea typeface="微软雅黑" panose="020B0503020204020204" pitchFamily="34" charset="-122"/>
                          </a:rPr>
                          <m:t>天数</m:t>
                        </m:r>
                        <m:r>
                          <a:rPr lang="zh-CN" altLang="en-US" sz="2000" b="1" i="1">
                            <a:solidFill>
                              <a:srgbClr val="FF0000"/>
                            </a:solidFill>
                            <a:latin typeface="Cambria Math" panose="02040503050406030204" pitchFamily="18" charset="0"/>
                            <a:ea typeface="微软雅黑" panose="020B0503020204020204" pitchFamily="34" charset="-122"/>
                          </a:rPr>
                          <m:t>，</m:t>
                        </m:r>
                        <m:r>
                          <a:rPr lang="zh-CN" altLang="en-US" sz="2000" b="1" i="1" smtClean="0">
                            <a:solidFill>
                              <a:srgbClr val="FF0000"/>
                            </a:solidFill>
                            <a:latin typeface="Cambria Math" panose="02040503050406030204" pitchFamily="18" charset="0"/>
                            <a:ea typeface="微软雅黑" panose="020B0503020204020204" pitchFamily="34" charset="-122"/>
                          </a:rPr>
                          <m:t>剩余作业</m:t>
                        </m:r>
                      </m:e>
                    </m:d>
                  </m:oMath>
                </a14:m>
                <a:r>
                  <a:rPr lang="zh-CN" altLang="en-US" dirty="0">
                    <a:solidFill>
                      <a:srgbClr val="00518E"/>
                    </a:solidFill>
                    <a:latin typeface="微软雅黑" panose="020B0503020204020204" pitchFamily="34" charset="-122"/>
                    <a:ea typeface="微软雅黑" panose="020B0503020204020204" pitchFamily="34" charset="-122"/>
                  </a:rPr>
                  <a:t>。</a:t>
                </a:r>
                <a:r>
                  <a:rPr lang="en-US" altLang="zh-CN" b="1" dirty="0">
                    <a:solidFill>
                      <a:srgbClr val="FF0000"/>
                    </a:solidFill>
                    <a:ea typeface="微软雅黑" panose="020B0503020204020204" pitchFamily="34" charset="-122"/>
                  </a:rPr>
                  <a:t> </a:t>
                </a:r>
                <a14:m>
                  <m:oMath xmlns:m="http://schemas.openxmlformats.org/officeDocument/2006/math">
                    <m:r>
                      <a:rPr lang="en-US" altLang="zh-CN" b="1" i="1">
                        <a:solidFill>
                          <a:srgbClr val="FF0000"/>
                        </a:solidFill>
                        <a:latin typeface="Cambria Math" panose="02040503050406030204" pitchFamily="18" charset="0"/>
                        <a:ea typeface="微软雅黑" panose="020B0503020204020204" pitchFamily="34" charset="-122"/>
                      </a:rPr>
                      <m:t>𝒒</m:t>
                    </m:r>
                    <m:r>
                      <a:rPr lang="en-US" altLang="zh-CN" b="1" i="1">
                        <a:solidFill>
                          <a:srgbClr val="FF0000"/>
                        </a:solidFill>
                        <a:latin typeface="Cambria Math" panose="02040503050406030204" pitchFamily="18" charset="0"/>
                        <a:ea typeface="微软雅黑" panose="020B0503020204020204" pitchFamily="34" charset="-122"/>
                      </a:rPr>
                      <m:t>(</m:t>
                    </m:r>
                    <m:r>
                      <a:rPr lang="en-US" altLang="zh-CN" b="1" i="1">
                        <a:solidFill>
                          <a:srgbClr val="FF0000"/>
                        </a:solidFill>
                        <a:latin typeface="Cambria Math" panose="02040503050406030204" pitchFamily="18" charset="0"/>
                        <a:ea typeface="微软雅黑" panose="020B0503020204020204" pitchFamily="34" charset="-122"/>
                      </a:rPr>
                      <m:t>𝒂</m:t>
                    </m:r>
                    <m:r>
                      <a:rPr lang="en-US" altLang="zh-CN" b="1" i="1">
                        <a:solidFill>
                          <a:srgbClr val="FF0000"/>
                        </a:solidFill>
                        <a:latin typeface="Cambria Math" panose="02040503050406030204" pitchFamily="18" charset="0"/>
                        <a:ea typeface="微软雅黑" panose="020B0503020204020204" pitchFamily="34" charset="-122"/>
                      </a:rPr>
                      <m:t>|</m:t>
                    </m:r>
                    <m:r>
                      <a:rPr lang="en-US" altLang="zh-CN" b="1" i="1">
                        <a:solidFill>
                          <a:srgbClr val="FF0000"/>
                        </a:solidFill>
                        <a:latin typeface="Cambria Math" panose="02040503050406030204" pitchFamily="18" charset="0"/>
                        <a:ea typeface="微软雅黑" panose="020B0503020204020204" pitchFamily="34" charset="-122"/>
                      </a:rPr>
                      <m:t>𝒔</m:t>
                    </m:r>
                    <m:r>
                      <a:rPr lang="en-US" altLang="zh-CN" b="1" i="1">
                        <a:solidFill>
                          <a:srgbClr val="FF0000"/>
                        </a:solidFill>
                        <a:latin typeface="Cambria Math" panose="02040503050406030204" pitchFamily="18" charset="0"/>
                        <a:ea typeface="微软雅黑" panose="020B0503020204020204" pitchFamily="34" charset="-122"/>
                      </a:rPr>
                      <m:t>)</m:t>
                    </m:r>
                  </m:oMath>
                </a14:m>
                <a:r>
                  <a:rPr lang="zh-CN" altLang="en-US" b="1" dirty="0">
                    <a:solidFill>
                      <a:srgbClr val="FF0000"/>
                    </a:solidFill>
                    <a:latin typeface="微软雅黑" panose="020B0503020204020204" pitchFamily="34" charset="-122"/>
                    <a:ea typeface="微软雅黑" panose="020B0503020204020204" pitchFamily="34" charset="-122"/>
                  </a:rPr>
                  <a:t>动作价值函数则通过表格表示。</a:t>
                </a:r>
                <a:endParaRPr lang="zh-CN" altLang="en-US" dirty="0">
                  <a:solidFill>
                    <a:srgbClr val="00518E"/>
                  </a:solidFill>
                  <a:latin typeface="微软雅黑" panose="020B0503020204020204" pitchFamily="34" charset="-122"/>
                  <a:ea typeface="微软雅黑" panose="020B0503020204020204" pitchFamily="34" charset="-122"/>
                </a:endParaRPr>
              </a:p>
            </p:txBody>
          </p:sp>
        </mc:Choice>
        <mc:Fallback xmlns="">
          <p:sp>
            <p:nvSpPr>
              <p:cNvPr id="8" name="文本框 7">
                <a:extLst>
                  <a:ext uri="{FF2B5EF4-FFF2-40B4-BE49-F238E27FC236}">
                    <a16:creationId xmlns:a16="http://schemas.microsoft.com/office/drawing/2014/main" id="{34F6B6BD-5DF9-424A-85EF-94D7E401AA61}"/>
                  </a:ext>
                </a:extLst>
              </p:cNvPr>
              <p:cNvSpPr txBox="1">
                <a:spLocks noRot="1" noChangeAspect="1" noMove="1" noResize="1" noEditPoints="1" noAdjustHandles="1" noChangeArrowheads="1" noChangeShapeType="1" noTextEdit="1"/>
              </p:cNvSpPr>
              <p:nvPr/>
            </p:nvSpPr>
            <p:spPr>
              <a:xfrm>
                <a:off x="1056206" y="1572717"/>
                <a:ext cx="10728644" cy="499496"/>
              </a:xfrm>
              <a:prstGeom prst="rect">
                <a:avLst/>
              </a:prstGeom>
              <a:blipFill>
                <a:blip r:embed="rId8"/>
                <a:stretch>
                  <a:fillRect l="-568" r="-2614" b="-20732"/>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F36FE8AC-0574-44CF-B600-08B0008564F5}"/>
              </a:ext>
            </a:extLst>
          </p:cNvPr>
          <p:cNvSpPr/>
          <p:nvPr/>
        </p:nvSpPr>
        <p:spPr>
          <a:xfrm>
            <a:off x="1425931" y="2072341"/>
            <a:ext cx="2193962" cy="4282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41849278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8872DC4D-9C92-43C4-8F84-89B5BE6C72F9}"/>
              </a:ext>
            </a:extLst>
          </p:cNvPr>
          <p:cNvSpPr>
            <a:spLocks noChangeArrowheads="1"/>
          </p:cNvSpPr>
          <p:nvPr>
            <p:custDataLst>
              <p:tags r:id="rId2"/>
            </p:custDataLst>
          </p:nvPr>
        </p:nvSpPr>
        <p:spPr bwMode="auto">
          <a:xfrm>
            <a:off x="586196" y="502958"/>
            <a:ext cx="517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深度强化学习</a:t>
            </a:r>
          </a:p>
        </p:txBody>
      </p:sp>
      <p:sp>
        <p:nvSpPr>
          <p:cNvPr id="24" name="矩形 23">
            <a:extLst>
              <a:ext uri="{FF2B5EF4-FFF2-40B4-BE49-F238E27FC236}">
                <a16:creationId xmlns:a16="http://schemas.microsoft.com/office/drawing/2014/main" id="{9210D31E-44EE-4DB7-9015-B0DE6C46D074}"/>
              </a:ext>
            </a:extLst>
          </p:cNvPr>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 name="矩形 27">
            <a:extLst>
              <a:ext uri="{FF2B5EF4-FFF2-40B4-BE49-F238E27FC236}">
                <a16:creationId xmlns:a16="http://schemas.microsoft.com/office/drawing/2014/main" id="{026E257F-73E5-4D82-AC5F-DDEFE0A3EE60}"/>
              </a:ext>
            </a:extLst>
          </p:cNvPr>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 name="矩形 28">
            <a:extLst>
              <a:ext uri="{FF2B5EF4-FFF2-40B4-BE49-F238E27FC236}">
                <a16:creationId xmlns:a16="http://schemas.microsoft.com/office/drawing/2014/main" id="{E7AB470C-500A-4B7C-9181-7A20CAFCDC41}"/>
              </a:ext>
            </a:extLst>
          </p:cNvPr>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4" name="文本框 13">
            <a:extLst>
              <a:ext uri="{FF2B5EF4-FFF2-40B4-BE49-F238E27FC236}">
                <a16:creationId xmlns:a16="http://schemas.microsoft.com/office/drawing/2014/main" id="{A9DC48D5-DBD1-439F-B511-D4BDC4CE2DE8}"/>
              </a:ext>
            </a:extLst>
          </p:cNvPr>
          <p:cNvSpPr txBox="1"/>
          <p:nvPr/>
        </p:nvSpPr>
        <p:spPr>
          <a:xfrm>
            <a:off x="0" y="979043"/>
            <a:ext cx="11784850" cy="662554"/>
          </a:xfrm>
          <a:prstGeom prst="rect">
            <a:avLst/>
          </a:prstGeom>
          <a:noFill/>
        </p:spPr>
        <p:txBody>
          <a:bodyPr wrap="square" rtlCol="0">
            <a:spAutoFit/>
          </a:bodyPr>
          <a:lstStyle/>
          <a:p>
            <a:pPr marL="914400" lvl="1" indent="-457200">
              <a:lnSpc>
                <a:spcPct val="150000"/>
              </a:lnSpc>
              <a:buFont typeface="Wingdings" panose="05000000000000000000" pitchFamily="2" charset="2"/>
              <a:buChar char="u"/>
            </a:pP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如何表示状态？</a:t>
            </a:r>
            <a:endPar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34F6B6BD-5DF9-424A-85EF-94D7E401AA61}"/>
                  </a:ext>
                </a:extLst>
              </p:cNvPr>
              <p:cNvSpPr txBox="1"/>
              <p:nvPr/>
            </p:nvSpPr>
            <p:spPr>
              <a:xfrm>
                <a:off x="1056206" y="1572717"/>
                <a:ext cx="10728644" cy="2346283"/>
              </a:xfrm>
              <a:prstGeom prst="rect">
                <a:avLst/>
              </a:prstGeom>
              <a:noFill/>
            </p:spPr>
            <p:txBody>
              <a:bodyPr wrap="square" rtlCol="0">
                <a:spAutoFit/>
              </a:bodyPr>
              <a:lstStyle/>
              <a:p>
                <a:pPr>
                  <a:lnSpc>
                    <a:spcPct val="150000"/>
                  </a:lnSpc>
                </a:pPr>
                <a:r>
                  <a:rPr lang="zh-CN" altLang="en-US" sz="2000" dirty="0">
                    <a:solidFill>
                      <a:srgbClr val="00518E"/>
                    </a:solidFill>
                    <a:latin typeface="微软雅黑" panose="020B0503020204020204" pitchFamily="34" charset="-122"/>
                    <a:ea typeface="微软雅黑" panose="020B0503020204020204" pitchFamily="34" charset="-122"/>
                  </a:rPr>
                  <a:t>但是：</a:t>
                </a:r>
                <a:endParaRPr lang="en-US" altLang="zh-CN" sz="2000" dirty="0">
                  <a:solidFill>
                    <a:srgbClr val="00518E"/>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如果状态是连续值，我们还能建立表格来表示</a:t>
                </a:r>
                <a14:m>
                  <m:oMath xmlns:m="http://schemas.openxmlformats.org/officeDocument/2006/math">
                    <m:r>
                      <a:rPr lang="en-US" altLang="zh-CN" sz="2000" b="0" i="1" smtClean="0">
                        <a:solidFill>
                          <a:srgbClr val="00518E"/>
                        </a:solidFill>
                        <a:latin typeface="Cambria Math" panose="02040503050406030204" pitchFamily="18" charset="0"/>
                        <a:ea typeface="微软雅黑" panose="020B0503020204020204" pitchFamily="34" charset="-122"/>
                      </a:rPr>
                      <m:t>𝑞</m:t>
                    </m:r>
                    <m:r>
                      <a:rPr lang="en-US" altLang="zh-CN" sz="2000" b="0" i="1" smtClean="0">
                        <a:solidFill>
                          <a:srgbClr val="00518E"/>
                        </a:solidFill>
                        <a:latin typeface="Cambria Math" panose="02040503050406030204" pitchFamily="18" charset="0"/>
                        <a:ea typeface="微软雅黑" panose="020B0503020204020204" pitchFamily="34" charset="-122"/>
                      </a:rPr>
                      <m:t>(</m:t>
                    </m:r>
                    <m:r>
                      <a:rPr lang="en-US" altLang="zh-CN" sz="2000" b="0" i="1" smtClean="0">
                        <a:solidFill>
                          <a:srgbClr val="00518E"/>
                        </a:solidFill>
                        <a:latin typeface="Cambria Math" panose="02040503050406030204" pitchFamily="18" charset="0"/>
                        <a:ea typeface="微软雅黑" panose="020B0503020204020204" pitchFamily="34" charset="-122"/>
                      </a:rPr>
                      <m:t>𝑎</m:t>
                    </m:r>
                    <m:r>
                      <a:rPr lang="en-US" altLang="zh-CN" sz="2000" b="0" i="1" smtClean="0">
                        <a:solidFill>
                          <a:srgbClr val="00518E"/>
                        </a:solidFill>
                        <a:latin typeface="Cambria Math" panose="02040503050406030204" pitchFamily="18" charset="0"/>
                        <a:ea typeface="微软雅黑" panose="020B0503020204020204" pitchFamily="34" charset="-122"/>
                      </a:rPr>
                      <m:t>|</m:t>
                    </m:r>
                    <m:r>
                      <a:rPr lang="en-US" altLang="zh-CN" sz="2000" b="0" i="1" smtClean="0">
                        <a:solidFill>
                          <a:srgbClr val="00518E"/>
                        </a:solidFill>
                        <a:latin typeface="Cambria Math" panose="02040503050406030204" pitchFamily="18" charset="0"/>
                        <a:ea typeface="微软雅黑" panose="020B0503020204020204" pitchFamily="34" charset="-122"/>
                      </a:rPr>
                      <m:t>𝑠</m:t>
                    </m:r>
                    <m:r>
                      <a:rPr lang="en-US" altLang="zh-CN" sz="2000" b="0" i="1" smtClean="0">
                        <a:solidFill>
                          <a:srgbClr val="00518E"/>
                        </a:solidFill>
                        <a:latin typeface="Cambria Math" panose="02040503050406030204" pitchFamily="18" charset="0"/>
                        <a:ea typeface="微软雅黑" panose="020B0503020204020204" pitchFamily="34" charset="-122"/>
                      </a:rPr>
                      <m:t>)</m:t>
                    </m:r>
                  </m:oMath>
                </a14:m>
                <a:r>
                  <a:rPr lang="zh-CN" altLang="en-US" sz="2000" dirty="0">
                    <a:solidFill>
                      <a:srgbClr val="00518E"/>
                    </a:solidFill>
                    <a:latin typeface="微软雅黑" panose="020B0503020204020204" pitchFamily="34" charset="-122"/>
                    <a:ea typeface="微软雅黑" panose="020B0503020204020204" pitchFamily="34" charset="-122"/>
                  </a:rPr>
                  <a:t>吗？</a:t>
                </a:r>
                <a:endParaRPr lang="en-US" altLang="zh-CN" sz="2000" dirty="0">
                  <a:solidFill>
                    <a:srgbClr val="00518E"/>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我们的</a:t>
                </a:r>
                <a14:m>
                  <m:oMath xmlns:m="http://schemas.openxmlformats.org/officeDocument/2006/math">
                    <m:r>
                      <a:rPr lang="en-US" altLang="zh-CN" sz="2000" b="0" i="1" smtClean="0">
                        <a:solidFill>
                          <a:srgbClr val="00518E"/>
                        </a:solidFill>
                        <a:latin typeface="Cambria Math" panose="02040503050406030204" pitchFamily="18" charset="0"/>
                        <a:ea typeface="微软雅黑" panose="020B0503020204020204" pitchFamily="34" charset="-122"/>
                      </a:rPr>
                      <m:t>𝑎</m:t>
                    </m:r>
                    <m:r>
                      <a:rPr lang="en-US" altLang="zh-CN" sz="2000" b="0" i="1" smtClean="0">
                        <a:solidFill>
                          <a:srgbClr val="00518E"/>
                        </a:solidFill>
                        <a:latin typeface="Cambria Math" panose="02040503050406030204" pitchFamily="18" charset="0"/>
                        <a:ea typeface="微软雅黑" panose="020B0503020204020204" pitchFamily="34" charset="-122"/>
                      </a:rPr>
                      <m:t>,</m:t>
                    </m:r>
                    <m:r>
                      <a:rPr lang="en-US" altLang="zh-CN" sz="2000" b="0" i="1" smtClean="0">
                        <a:solidFill>
                          <a:srgbClr val="00518E"/>
                        </a:solidFill>
                        <a:latin typeface="Cambria Math" panose="02040503050406030204" pitchFamily="18" charset="0"/>
                        <a:ea typeface="微软雅黑" panose="020B0503020204020204" pitchFamily="34" charset="-122"/>
                      </a:rPr>
                      <m:t>𝑠</m:t>
                    </m:r>
                  </m:oMath>
                </a14:m>
                <a:r>
                  <a:rPr lang="zh-CN" altLang="en-US" sz="2000" dirty="0">
                    <a:solidFill>
                      <a:srgbClr val="00518E"/>
                    </a:solidFill>
                    <a:latin typeface="微软雅黑" panose="020B0503020204020204" pitchFamily="34" charset="-122"/>
                    <a:ea typeface="微软雅黑" panose="020B0503020204020204" pitchFamily="34" charset="-122"/>
                  </a:rPr>
                  <a:t>是否与</a:t>
                </a:r>
                <a14:m>
                  <m:oMath xmlns:m="http://schemas.openxmlformats.org/officeDocument/2006/math">
                    <m:r>
                      <m:rPr>
                        <m:sty m:val="p"/>
                      </m:rPr>
                      <a:rPr lang="en-US" altLang="zh-CN" sz="2000" i="1" dirty="0">
                        <a:solidFill>
                          <a:srgbClr val="00518E"/>
                        </a:solidFill>
                        <a:latin typeface="Cambria Math" panose="02040503050406030204" pitchFamily="18" charset="0"/>
                        <a:ea typeface="微软雅黑" panose="020B0503020204020204" pitchFamily="34" charset="-122"/>
                      </a:rPr>
                      <m:t>q</m:t>
                    </m:r>
                  </m:oMath>
                </a14:m>
                <a:r>
                  <a:rPr lang="zh-CN" altLang="en-US" sz="2000" dirty="0">
                    <a:solidFill>
                      <a:srgbClr val="00518E"/>
                    </a:solidFill>
                    <a:latin typeface="微软雅黑" panose="020B0503020204020204" pitchFamily="34" charset="-122"/>
                    <a:ea typeface="微软雅黑" panose="020B0503020204020204" pitchFamily="34" charset="-122"/>
                  </a:rPr>
                  <a:t>存在函数关系？是否可以建立模型？</a:t>
                </a:r>
                <a:endParaRPr lang="en-US" altLang="zh-CN" sz="2000" dirty="0">
                  <a:solidFill>
                    <a:srgbClr val="00518E"/>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表格型是否过于浪费内存空间？比如</a:t>
                </a:r>
                <a14:m>
                  <m:oMath xmlns:m="http://schemas.openxmlformats.org/officeDocument/2006/math">
                    <m:r>
                      <a:rPr lang="en-US" altLang="zh-CN" sz="2000" b="0" i="1" smtClean="0">
                        <a:solidFill>
                          <a:srgbClr val="FF0000"/>
                        </a:solidFill>
                        <a:latin typeface="Cambria Math" panose="02040503050406030204" pitchFamily="18" charset="0"/>
                        <a:ea typeface="微软雅黑" panose="020B0503020204020204" pitchFamily="34" charset="-122"/>
                      </a:rPr>
                      <m:t>𝑞</m:t>
                    </m:r>
                    <m:d>
                      <m:dPr>
                        <m:ctrlPr>
                          <a:rPr lang="en-US" altLang="zh-CN" sz="2000" b="0" i="1" smtClean="0">
                            <a:solidFill>
                              <a:srgbClr val="FF0000"/>
                            </a:solidFill>
                            <a:latin typeface="Cambria Math" panose="02040503050406030204" pitchFamily="18" charset="0"/>
                            <a:ea typeface="微软雅黑" panose="020B0503020204020204" pitchFamily="34" charset="-122"/>
                          </a:rPr>
                        </m:ctrlPr>
                      </m:dPr>
                      <m:e>
                        <m:r>
                          <a:rPr lang="en-US" altLang="zh-CN" sz="2000" b="0" i="1" smtClean="0">
                            <a:solidFill>
                              <a:srgbClr val="FF0000"/>
                            </a:solidFill>
                            <a:latin typeface="Cambria Math" panose="02040503050406030204" pitchFamily="18" charset="0"/>
                            <a:ea typeface="微软雅黑" panose="020B0503020204020204" pitchFamily="34" charset="-122"/>
                          </a:rPr>
                          <m:t>2</m:t>
                        </m:r>
                      </m:e>
                      <m:e>
                        <m:r>
                          <a:rPr lang="en-US" altLang="zh-CN" sz="2000" b="0" i="1" smtClean="0">
                            <a:solidFill>
                              <a:srgbClr val="FF0000"/>
                            </a:solidFill>
                            <a:latin typeface="Cambria Math" panose="02040503050406030204" pitchFamily="18" charset="0"/>
                            <a:ea typeface="微软雅黑" panose="020B0503020204020204" pitchFamily="34" charset="-122"/>
                          </a:rPr>
                          <m:t>1.21</m:t>
                        </m:r>
                      </m:e>
                    </m:d>
                    <m:r>
                      <a:rPr lang="en-US" altLang="zh-CN" sz="2000" b="0" i="1" smtClean="0">
                        <a:solidFill>
                          <a:srgbClr val="FF0000"/>
                        </a:solidFill>
                        <a:latin typeface="Cambria Math" panose="02040503050406030204" pitchFamily="18" charset="0"/>
                        <a:ea typeface="微软雅黑" panose="020B0503020204020204" pitchFamily="34" charset="-122"/>
                      </a:rPr>
                      <m:t>=5</m:t>
                    </m:r>
                  </m:oMath>
                </a14:m>
                <a:r>
                  <a:rPr lang="zh-CN" altLang="en-US" sz="2000" dirty="0">
                    <a:solidFill>
                      <a:srgbClr val="FF0000"/>
                    </a:solidFill>
                    <a:latin typeface="微软雅黑" panose="020B0503020204020204" pitchFamily="34" charset="-122"/>
                    <a:ea typeface="微软雅黑" panose="020B0503020204020204" pitchFamily="34" charset="-122"/>
                  </a:rPr>
                  <a:t>，</a:t>
                </a:r>
                <a14:m>
                  <m:oMath xmlns:m="http://schemas.openxmlformats.org/officeDocument/2006/math">
                    <m:r>
                      <a:rPr lang="en-US" altLang="zh-CN" sz="2000" b="0" i="1" dirty="0" smtClean="0">
                        <a:solidFill>
                          <a:srgbClr val="FF0000"/>
                        </a:solidFill>
                        <a:latin typeface="Cambria Math" panose="02040503050406030204" pitchFamily="18" charset="0"/>
                        <a:ea typeface="微软雅黑" panose="020B0503020204020204" pitchFamily="34" charset="-122"/>
                      </a:rPr>
                      <m:t>𝑞</m:t>
                    </m:r>
                    <m:d>
                      <m:dPr>
                        <m:ctrlPr>
                          <a:rPr lang="en-US" altLang="zh-CN" sz="2000" b="0" i="1" dirty="0" smtClean="0">
                            <a:solidFill>
                              <a:srgbClr val="FF0000"/>
                            </a:solidFill>
                            <a:latin typeface="Cambria Math" panose="02040503050406030204" pitchFamily="18" charset="0"/>
                            <a:ea typeface="微软雅黑" panose="020B0503020204020204" pitchFamily="34" charset="-122"/>
                          </a:rPr>
                        </m:ctrlPr>
                      </m:dPr>
                      <m:e>
                        <m:r>
                          <a:rPr lang="en-US" altLang="zh-CN" sz="2000" b="0" i="1" dirty="0" smtClean="0">
                            <a:solidFill>
                              <a:srgbClr val="FF0000"/>
                            </a:solidFill>
                            <a:latin typeface="Cambria Math" panose="02040503050406030204" pitchFamily="18" charset="0"/>
                            <a:ea typeface="微软雅黑" panose="020B0503020204020204" pitchFamily="34" charset="-122"/>
                          </a:rPr>
                          <m:t>2</m:t>
                        </m:r>
                      </m:e>
                      <m:e>
                        <m:r>
                          <a:rPr lang="en-US" altLang="zh-CN" sz="2000" b="0" i="1" dirty="0" smtClean="0">
                            <a:solidFill>
                              <a:srgbClr val="FF0000"/>
                            </a:solidFill>
                            <a:latin typeface="Cambria Math" panose="02040503050406030204" pitchFamily="18" charset="0"/>
                            <a:ea typeface="微软雅黑" panose="020B0503020204020204" pitchFamily="34" charset="-122"/>
                          </a:rPr>
                          <m:t>1.22</m:t>
                        </m:r>
                      </m:e>
                    </m:d>
                    <m:r>
                      <a:rPr lang="en-US" altLang="zh-CN" sz="2000" b="0" i="1" dirty="0" smtClean="0">
                        <a:solidFill>
                          <a:srgbClr val="FF0000"/>
                        </a:solidFill>
                        <a:latin typeface="Cambria Math" panose="02040503050406030204" pitchFamily="18" charset="0"/>
                        <a:ea typeface="微软雅黑" panose="020B0503020204020204" pitchFamily="34" charset="-122"/>
                      </a:rPr>
                      <m:t>=5</m:t>
                    </m:r>
                  </m:oMath>
                </a14:m>
                <a:r>
                  <a:rPr lang="zh-CN" altLang="en-US" sz="2000" dirty="0">
                    <a:solidFill>
                      <a:srgbClr val="00518E"/>
                    </a:solidFill>
                    <a:latin typeface="微软雅黑" panose="020B0503020204020204" pitchFamily="34" charset="-122"/>
                    <a:ea typeface="微软雅黑" panose="020B0503020204020204" pitchFamily="34" charset="-122"/>
                  </a:rPr>
                  <a:t>，是否可以建立函数直接泛化这一映射？</a:t>
                </a:r>
                <a:endParaRPr lang="en-US" altLang="zh-CN" sz="2000" dirty="0">
                  <a:solidFill>
                    <a:srgbClr val="00518E"/>
                  </a:solidFill>
                  <a:latin typeface="微软雅黑" panose="020B0503020204020204" pitchFamily="34" charset="-122"/>
                  <a:ea typeface="微软雅黑" panose="020B0503020204020204" pitchFamily="34" charset="-122"/>
                </a:endParaRPr>
              </a:p>
            </p:txBody>
          </p:sp>
        </mc:Choice>
        <mc:Fallback xmlns="">
          <p:sp>
            <p:nvSpPr>
              <p:cNvPr id="8" name="文本框 7">
                <a:extLst>
                  <a:ext uri="{FF2B5EF4-FFF2-40B4-BE49-F238E27FC236}">
                    <a16:creationId xmlns:a16="http://schemas.microsoft.com/office/drawing/2014/main" id="{34F6B6BD-5DF9-424A-85EF-94D7E401AA61}"/>
                  </a:ext>
                </a:extLst>
              </p:cNvPr>
              <p:cNvSpPr txBox="1">
                <a:spLocks noRot="1" noChangeAspect="1" noMove="1" noResize="1" noEditPoints="1" noAdjustHandles="1" noChangeArrowheads="1" noChangeShapeType="1" noTextEdit="1"/>
              </p:cNvSpPr>
              <p:nvPr/>
            </p:nvSpPr>
            <p:spPr>
              <a:xfrm>
                <a:off x="1056206" y="1572717"/>
                <a:ext cx="10728644" cy="2346283"/>
              </a:xfrm>
              <a:prstGeom prst="rect">
                <a:avLst/>
              </a:prstGeom>
              <a:blipFill>
                <a:blip r:embed="rId8"/>
                <a:stretch>
                  <a:fillRect l="-568" r="-398" b="-3636"/>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19957177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8872DC4D-9C92-43C4-8F84-89B5BE6C72F9}"/>
              </a:ext>
            </a:extLst>
          </p:cNvPr>
          <p:cNvSpPr>
            <a:spLocks noChangeArrowheads="1"/>
          </p:cNvSpPr>
          <p:nvPr>
            <p:custDataLst>
              <p:tags r:id="rId2"/>
            </p:custDataLst>
          </p:nvPr>
        </p:nvSpPr>
        <p:spPr bwMode="auto">
          <a:xfrm>
            <a:off x="586196" y="502958"/>
            <a:ext cx="517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深度强化学习</a:t>
            </a:r>
          </a:p>
        </p:txBody>
      </p:sp>
      <p:sp>
        <p:nvSpPr>
          <p:cNvPr id="24" name="矩形 23">
            <a:extLst>
              <a:ext uri="{FF2B5EF4-FFF2-40B4-BE49-F238E27FC236}">
                <a16:creationId xmlns:a16="http://schemas.microsoft.com/office/drawing/2014/main" id="{9210D31E-44EE-4DB7-9015-B0DE6C46D074}"/>
              </a:ext>
            </a:extLst>
          </p:cNvPr>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 name="矩形 27">
            <a:extLst>
              <a:ext uri="{FF2B5EF4-FFF2-40B4-BE49-F238E27FC236}">
                <a16:creationId xmlns:a16="http://schemas.microsoft.com/office/drawing/2014/main" id="{026E257F-73E5-4D82-AC5F-DDEFE0A3EE60}"/>
              </a:ext>
            </a:extLst>
          </p:cNvPr>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 name="矩形 28">
            <a:extLst>
              <a:ext uri="{FF2B5EF4-FFF2-40B4-BE49-F238E27FC236}">
                <a16:creationId xmlns:a16="http://schemas.microsoft.com/office/drawing/2014/main" id="{E7AB470C-500A-4B7C-9181-7A20CAFCDC41}"/>
              </a:ext>
            </a:extLst>
          </p:cNvPr>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4" name="文本框 13">
            <a:extLst>
              <a:ext uri="{FF2B5EF4-FFF2-40B4-BE49-F238E27FC236}">
                <a16:creationId xmlns:a16="http://schemas.microsoft.com/office/drawing/2014/main" id="{A9DC48D5-DBD1-439F-B511-D4BDC4CE2DE8}"/>
              </a:ext>
            </a:extLst>
          </p:cNvPr>
          <p:cNvSpPr txBox="1"/>
          <p:nvPr/>
        </p:nvSpPr>
        <p:spPr>
          <a:xfrm>
            <a:off x="0" y="979043"/>
            <a:ext cx="11784850" cy="662554"/>
          </a:xfrm>
          <a:prstGeom prst="rect">
            <a:avLst/>
          </a:prstGeom>
          <a:noFill/>
        </p:spPr>
        <p:txBody>
          <a:bodyPr wrap="square" rtlCol="0">
            <a:spAutoFit/>
          </a:bodyPr>
          <a:lstStyle/>
          <a:p>
            <a:pPr marL="914400" lvl="1" indent="-457200">
              <a:lnSpc>
                <a:spcPct val="150000"/>
              </a:lnSpc>
              <a:buFont typeface="Wingdings" panose="05000000000000000000" pitchFamily="2" charset="2"/>
              <a:buChar char="u"/>
            </a:pP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如何表示状态？</a:t>
            </a:r>
            <a:endPar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9" name="表格 2">
            <a:extLst>
              <a:ext uri="{FF2B5EF4-FFF2-40B4-BE49-F238E27FC236}">
                <a16:creationId xmlns:a16="http://schemas.microsoft.com/office/drawing/2014/main" id="{9CDDEB8C-E035-4715-9644-E295B9C30A3F}"/>
              </a:ext>
            </a:extLst>
          </p:cNvPr>
          <p:cNvGraphicFramePr>
            <a:graphicFrameLocks noGrp="1"/>
          </p:cNvGraphicFramePr>
          <p:nvPr>
            <p:extLst>
              <p:ext uri="{D42A27DB-BD31-4B8C-83A1-F6EECF244321}">
                <p14:modId xmlns:p14="http://schemas.microsoft.com/office/powerpoint/2010/main" val="4120357987"/>
              </p:ext>
            </p:extLst>
          </p:nvPr>
        </p:nvGraphicFramePr>
        <p:xfrm>
          <a:off x="1188621" y="1822963"/>
          <a:ext cx="2817180" cy="3708400"/>
        </p:xfrm>
        <a:graphic>
          <a:graphicData uri="http://schemas.openxmlformats.org/drawingml/2006/table">
            <a:tbl>
              <a:tblPr firstRow="1" bandRow="1">
                <a:tableStyleId>{073A0DAA-6AF3-43AB-8588-CEC1D06C72B9}</a:tableStyleId>
              </a:tblPr>
              <a:tblGrid>
                <a:gridCol w="939060">
                  <a:extLst>
                    <a:ext uri="{9D8B030D-6E8A-4147-A177-3AD203B41FA5}">
                      <a16:colId xmlns:a16="http://schemas.microsoft.com/office/drawing/2014/main" val="1101446113"/>
                    </a:ext>
                  </a:extLst>
                </a:gridCol>
                <a:gridCol w="939060">
                  <a:extLst>
                    <a:ext uri="{9D8B030D-6E8A-4147-A177-3AD203B41FA5}">
                      <a16:colId xmlns:a16="http://schemas.microsoft.com/office/drawing/2014/main" val="1255777008"/>
                    </a:ext>
                  </a:extLst>
                </a:gridCol>
                <a:gridCol w="939060">
                  <a:extLst>
                    <a:ext uri="{9D8B030D-6E8A-4147-A177-3AD203B41FA5}">
                      <a16:colId xmlns:a16="http://schemas.microsoft.com/office/drawing/2014/main" val="1191899204"/>
                    </a:ext>
                  </a:extLst>
                </a:gridCol>
              </a:tblGrid>
              <a:tr h="370840">
                <a:tc>
                  <a:txBody>
                    <a:bodyPr/>
                    <a:lstStyle/>
                    <a:p>
                      <a:r>
                        <a:rPr lang="en-US" altLang="zh-CN" dirty="0"/>
                        <a:t>S</a:t>
                      </a:r>
                      <a:endParaRPr lang="zh-CN" altLang="en-US" dirty="0"/>
                    </a:p>
                  </a:txBody>
                  <a:tcPr/>
                </a:tc>
                <a:tc>
                  <a:txBody>
                    <a:bodyPr/>
                    <a:lstStyle/>
                    <a:p>
                      <a:r>
                        <a:rPr lang="en-US" altLang="zh-CN" dirty="0"/>
                        <a:t>a</a:t>
                      </a:r>
                      <a:endParaRPr lang="zh-CN" altLang="en-US" dirty="0"/>
                    </a:p>
                  </a:txBody>
                  <a:tcPr/>
                </a:tc>
                <a:tc>
                  <a:txBody>
                    <a:bodyPr/>
                    <a:lstStyle/>
                    <a:p>
                      <a:r>
                        <a:rPr lang="en-US" altLang="zh-CN" dirty="0"/>
                        <a:t>Q</a:t>
                      </a:r>
                      <a:endParaRPr lang="zh-CN" altLang="en-US" dirty="0"/>
                    </a:p>
                  </a:txBody>
                  <a:tcPr/>
                </a:tc>
                <a:extLst>
                  <a:ext uri="{0D108BD9-81ED-4DB2-BD59-A6C34878D82A}">
                    <a16:rowId xmlns:a16="http://schemas.microsoft.com/office/drawing/2014/main" val="3565822633"/>
                  </a:ext>
                </a:extLst>
              </a:tr>
              <a:tr h="370840">
                <a:tc>
                  <a:txBody>
                    <a:bodyPr/>
                    <a:lstStyle/>
                    <a:p>
                      <a:r>
                        <a:rPr lang="en-US" altLang="zh-CN" dirty="0"/>
                        <a:t>(1,2,3)</a:t>
                      </a:r>
                      <a:endParaRPr lang="zh-CN" altLang="en-US" dirty="0"/>
                    </a:p>
                  </a:txBody>
                  <a:tcPr/>
                </a:tc>
                <a:tc>
                  <a:txBody>
                    <a:bodyPr/>
                    <a:lstStyle/>
                    <a:p>
                      <a:r>
                        <a:rPr lang="en-US" altLang="zh-CN" dirty="0"/>
                        <a:t>1</a:t>
                      </a:r>
                      <a:endParaRPr lang="zh-CN" altLang="en-US" dirty="0"/>
                    </a:p>
                  </a:txBody>
                  <a:tcPr/>
                </a:tc>
                <a:tc>
                  <a:txBody>
                    <a:bodyPr/>
                    <a:lstStyle/>
                    <a:p>
                      <a:r>
                        <a:rPr lang="en-US" altLang="zh-CN" dirty="0"/>
                        <a:t>20.0</a:t>
                      </a:r>
                      <a:endParaRPr lang="zh-CN" altLang="en-US" dirty="0"/>
                    </a:p>
                  </a:txBody>
                  <a:tcPr/>
                </a:tc>
                <a:extLst>
                  <a:ext uri="{0D108BD9-81ED-4DB2-BD59-A6C34878D82A}">
                    <a16:rowId xmlns:a16="http://schemas.microsoft.com/office/drawing/2014/main" val="269682642"/>
                  </a:ext>
                </a:extLst>
              </a:tr>
              <a:tr h="370840">
                <a:tc>
                  <a:txBody>
                    <a:bodyPr/>
                    <a:lstStyle/>
                    <a:p>
                      <a:r>
                        <a:rPr lang="en-US" altLang="zh-CN" dirty="0"/>
                        <a:t>(1,2,4)</a:t>
                      </a:r>
                      <a:endParaRPr lang="zh-CN" altLang="en-US" dirty="0"/>
                    </a:p>
                  </a:txBody>
                  <a:tcPr/>
                </a:tc>
                <a:tc>
                  <a:txBody>
                    <a:bodyPr/>
                    <a:lstStyle/>
                    <a:p>
                      <a:r>
                        <a:rPr lang="en-US" altLang="zh-CN" dirty="0"/>
                        <a:t>1</a:t>
                      </a:r>
                      <a:endParaRPr lang="zh-CN" altLang="en-US" dirty="0"/>
                    </a:p>
                  </a:txBody>
                  <a:tcPr/>
                </a:tc>
                <a:tc>
                  <a:txBody>
                    <a:bodyPr/>
                    <a:lstStyle/>
                    <a:p>
                      <a:r>
                        <a:rPr lang="en-US" altLang="zh-CN" dirty="0"/>
                        <a:t>19.4</a:t>
                      </a:r>
                      <a:endParaRPr lang="zh-CN" altLang="en-US" dirty="0"/>
                    </a:p>
                  </a:txBody>
                  <a:tcPr/>
                </a:tc>
                <a:extLst>
                  <a:ext uri="{0D108BD9-81ED-4DB2-BD59-A6C34878D82A}">
                    <a16:rowId xmlns:a16="http://schemas.microsoft.com/office/drawing/2014/main" val="3936684963"/>
                  </a:ext>
                </a:extLst>
              </a:tr>
              <a:tr h="370840">
                <a:tc>
                  <a:txBody>
                    <a:bodyPr/>
                    <a:lstStyle/>
                    <a:p>
                      <a:r>
                        <a:rPr lang="en-US" altLang="zh-CN" dirty="0"/>
                        <a:t>(1,2,5)</a:t>
                      </a:r>
                      <a:endParaRPr lang="zh-CN" altLang="en-US" dirty="0"/>
                    </a:p>
                  </a:txBody>
                  <a:tcPr/>
                </a:tc>
                <a:tc>
                  <a:txBody>
                    <a:bodyPr/>
                    <a:lstStyle/>
                    <a:p>
                      <a:r>
                        <a:rPr lang="en-US" altLang="zh-CN" dirty="0"/>
                        <a:t>1</a:t>
                      </a:r>
                      <a:endParaRPr lang="zh-CN" altLang="en-US" dirty="0"/>
                    </a:p>
                  </a:txBody>
                  <a:tcPr/>
                </a:tc>
                <a:tc>
                  <a:txBody>
                    <a:bodyPr/>
                    <a:lstStyle/>
                    <a:p>
                      <a:r>
                        <a:rPr lang="en-US" altLang="zh-CN" dirty="0"/>
                        <a:t>19.2</a:t>
                      </a:r>
                      <a:endParaRPr lang="zh-CN" altLang="en-US" dirty="0"/>
                    </a:p>
                  </a:txBody>
                  <a:tcPr/>
                </a:tc>
                <a:extLst>
                  <a:ext uri="{0D108BD9-81ED-4DB2-BD59-A6C34878D82A}">
                    <a16:rowId xmlns:a16="http://schemas.microsoft.com/office/drawing/2014/main" val="1074448476"/>
                  </a:ext>
                </a:extLst>
              </a:tr>
              <a:tr h="370840">
                <a:tc>
                  <a:txBody>
                    <a:bodyPr/>
                    <a:lstStyle/>
                    <a:p>
                      <a:r>
                        <a:rPr lang="en-US" altLang="zh-CN" dirty="0"/>
                        <a:t>(1,2,6)</a:t>
                      </a:r>
                      <a:endParaRPr lang="zh-CN" altLang="en-US" dirty="0"/>
                    </a:p>
                  </a:txBody>
                  <a:tcPr/>
                </a:tc>
                <a:tc>
                  <a:txBody>
                    <a:bodyPr/>
                    <a:lstStyle/>
                    <a:p>
                      <a:r>
                        <a:rPr lang="en-US" altLang="zh-CN" dirty="0"/>
                        <a:t>1</a:t>
                      </a:r>
                      <a:endParaRPr lang="zh-CN" altLang="en-US" dirty="0"/>
                    </a:p>
                  </a:txBody>
                  <a:tcPr/>
                </a:tc>
                <a:tc>
                  <a:txBody>
                    <a:bodyPr/>
                    <a:lstStyle/>
                    <a:p>
                      <a:r>
                        <a:rPr lang="en-US" altLang="zh-CN" dirty="0"/>
                        <a:t>-2.4</a:t>
                      </a:r>
                      <a:endParaRPr lang="zh-CN" altLang="en-US" dirty="0"/>
                    </a:p>
                  </a:txBody>
                  <a:tcPr/>
                </a:tc>
                <a:extLst>
                  <a:ext uri="{0D108BD9-81ED-4DB2-BD59-A6C34878D82A}">
                    <a16:rowId xmlns:a16="http://schemas.microsoft.com/office/drawing/2014/main" val="2900248550"/>
                  </a:ext>
                </a:extLst>
              </a:tr>
              <a:tr h="370840">
                <a:tc>
                  <a:txBody>
                    <a:bodyPr/>
                    <a:lstStyle/>
                    <a:p>
                      <a:r>
                        <a:rPr lang="en-US" altLang="zh-CN" dirty="0"/>
                        <a:t>…</a:t>
                      </a:r>
                      <a:endParaRPr lang="zh-CN" altLang="en-US" dirty="0"/>
                    </a:p>
                  </a:txBody>
                  <a:tcPr/>
                </a:tc>
                <a:tc>
                  <a:txBody>
                    <a:bodyPr/>
                    <a:lstStyle/>
                    <a:p>
                      <a:r>
                        <a:rPr lang="en-US" altLang="zh-CN" dirty="0"/>
                        <a:t>…</a:t>
                      </a:r>
                      <a:endParaRPr lang="zh-CN" altLang="en-US" dirty="0"/>
                    </a:p>
                  </a:txBody>
                  <a:tcPr/>
                </a:tc>
                <a:tc>
                  <a:txBody>
                    <a:bodyPr/>
                    <a:lstStyle/>
                    <a:p>
                      <a:r>
                        <a:rPr lang="en-US" altLang="zh-CN" dirty="0"/>
                        <a:t>…</a:t>
                      </a:r>
                      <a:endParaRPr lang="zh-CN" altLang="en-US" dirty="0"/>
                    </a:p>
                  </a:txBody>
                  <a:tcPr/>
                </a:tc>
                <a:extLst>
                  <a:ext uri="{0D108BD9-81ED-4DB2-BD59-A6C34878D82A}">
                    <a16:rowId xmlns:a16="http://schemas.microsoft.com/office/drawing/2014/main" val="3386316695"/>
                  </a:ext>
                </a:extLst>
              </a:tr>
              <a:tr h="370840">
                <a:tc>
                  <a:txBody>
                    <a:bodyPr/>
                    <a:lstStyle/>
                    <a:p>
                      <a:r>
                        <a:rPr lang="en-US" altLang="zh-CN" dirty="0"/>
                        <a:t>(1,2,3)</a:t>
                      </a:r>
                      <a:endParaRPr lang="zh-CN" altLang="en-US" dirty="0"/>
                    </a:p>
                  </a:txBody>
                  <a:tcPr/>
                </a:tc>
                <a:tc>
                  <a:txBody>
                    <a:bodyPr/>
                    <a:lstStyle/>
                    <a:p>
                      <a:r>
                        <a:rPr lang="en-US" altLang="zh-CN" dirty="0"/>
                        <a:t>5</a:t>
                      </a:r>
                      <a:endParaRPr lang="zh-CN" altLang="en-US" dirty="0"/>
                    </a:p>
                  </a:txBody>
                  <a:tcPr/>
                </a:tc>
                <a:tc>
                  <a:txBody>
                    <a:bodyPr/>
                    <a:lstStyle/>
                    <a:p>
                      <a:r>
                        <a:rPr lang="en-US" altLang="zh-CN" dirty="0"/>
                        <a:t>3.0</a:t>
                      </a:r>
                      <a:endParaRPr lang="zh-CN" altLang="en-US" dirty="0"/>
                    </a:p>
                  </a:txBody>
                  <a:tcPr/>
                </a:tc>
                <a:extLst>
                  <a:ext uri="{0D108BD9-81ED-4DB2-BD59-A6C34878D82A}">
                    <a16:rowId xmlns:a16="http://schemas.microsoft.com/office/drawing/2014/main" val="1928682020"/>
                  </a:ext>
                </a:extLst>
              </a:tr>
              <a:tr h="370840">
                <a:tc>
                  <a:txBody>
                    <a:bodyPr/>
                    <a:lstStyle/>
                    <a:p>
                      <a:r>
                        <a:rPr lang="en-US" altLang="zh-CN" dirty="0"/>
                        <a:t>(1,2,4)</a:t>
                      </a:r>
                      <a:endParaRPr lang="zh-CN" altLang="en-US" dirty="0"/>
                    </a:p>
                  </a:txBody>
                  <a:tcPr/>
                </a:tc>
                <a:tc>
                  <a:txBody>
                    <a:bodyPr/>
                    <a:lstStyle/>
                    <a:p>
                      <a:r>
                        <a:rPr lang="en-US" altLang="zh-CN" dirty="0"/>
                        <a:t>5</a:t>
                      </a:r>
                      <a:endParaRPr lang="zh-CN" altLang="en-US" dirty="0"/>
                    </a:p>
                  </a:txBody>
                  <a:tcPr/>
                </a:tc>
                <a:tc>
                  <a:txBody>
                    <a:bodyPr/>
                    <a:lstStyle/>
                    <a:p>
                      <a:r>
                        <a:rPr lang="en-US" altLang="zh-CN" dirty="0"/>
                        <a:t>3.4</a:t>
                      </a:r>
                      <a:endParaRPr lang="zh-CN" altLang="en-US" dirty="0"/>
                    </a:p>
                  </a:txBody>
                  <a:tcPr/>
                </a:tc>
                <a:extLst>
                  <a:ext uri="{0D108BD9-81ED-4DB2-BD59-A6C34878D82A}">
                    <a16:rowId xmlns:a16="http://schemas.microsoft.com/office/drawing/2014/main" val="1106525370"/>
                  </a:ext>
                </a:extLst>
              </a:tr>
              <a:tr h="370840">
                <a:tc>
                  <a:txBody>
                    <a:bodyPr/>
                    <a:lstStyle/>
                    <a:p>
                      <a:r>
                        <a:rPr lang="en-US" altLang="zh-CN" dirty="0"/>
                        <a:t>(1,2,5)</a:t>
                      </a:r>
                      <a:endParaRPr lang="zh-CN" altLang="en-US" dirty="0"/>
                    </a:p>
                  </a:txBody>
                  <a:tcPr/>
                </a:tc>
                <a:tc>
                  <a:txBody>
                    <a:bodyPr/>
                    <a:lstStyle/>
                    <a:p>
                      <a:r>
                        <a:rPr lang="en-US" altLang="zh-CN" dirty="0"/>
                        <a:t>5</a:t>
                      </a:r>
                      <a:endParaRPr lang="zh-CN" altLang="en-US" dirty="0"/>
                    </a:p>
                  </a:txBody>
                  <a:tcPr/>
                </a:tc>
                <a:tc>
                  <a:txBody>
                    <a:bodyPr/>
                    <a:lstStyle/>
                    <a:p>
                      <a:r>
                        <a:rPr lang="en-US" altLang="zh-CN" dirty="0"/>
                        <a:t>3.2</a:t>
                      </a:r>
                      <a:endParaRPr lang="zh-CN" altLang="en-US" dirty="0"/>
                    </a:p>
                  </a:txBody>
                  <a:tcPr/>
                </a:tc>
                <a:extLst>
                  <a:ext uri="{0D108BD9-81ED-4DB2-BD59-A6C34878D82A}">
                    <a16:rowId xmlns:a16="http://schemas.microsoft.com/office/drawing/2014/main" val="733100355"/>
                  </a:ext>
                </a:extLst>
              </a:tr>
              <a:tr h="370840">
                <a:tc>
                  <a:txBody>
                    <a:bodyPr/>
                    <a:lstStyle/>
                    <a:p>
                      <a:r>
                        <a:rPr lang="en-US" altLang="zh-CN" dirty="0"/>
                        <a:t>(1,2,6)</a:t>
                      </a:r>
                      <a:endParaRPr lang="zh-CN" altLang="en-US" dirty="0"/>
                    </a:p>
                  </a:txBody>
                  <a:tcPr/>
                </a:tc>
                <a:tc>
                  <a:txBody>
                    <a:bodyPr/>
                    <a:lstStyle/>
                    <a:p>
                      <a:r>
                        <a:rPr lang="en-US" altLang="zh-CN" dirty="0"/>
                        <a:t>5</a:t>
                      </a:r>
                      <a:endParaRPr lang="zh-CN" altLang="en-US" dirty="0"/>
                    </a:p>
                  </a:txBody>
                  <a:tcPr/>
                </a:tc>
                <a:tc>
                  <a:txBody>
                    <a:bodyPr/>
                    <a:lstStyle/>
                    <a:p>
                      <a:r>
                        <a:rPr lang="en-US" altLang="zh-CN" dirty="0"/>
                        <a:t>-10.2</a:t>
                      </a:r>
                      <a:endParaRPr lang="zh-CN" altLang="en-US" dirty="0"/>
                    </a:p>
                  </a:txBody>
                  <a:tcPr/>
                </a:tc>
                <a:extLst>
                  <a:ext uri="{0D108BD9-81ED-4DB2-BD59-A6C34878D82A}">
                    <a16:rowId xmlns:a16="http://schemas.microsoft.com/office/drawing/2014/main" val="573259925"/>
                  </a:ext>
                </a:extLst>
              </a:tr>
            </a:tbl>
          </a:graphicData>
        </a:graphic>
      </p:graphicFrame>
      <p:sp>
        <p:nvSpPr>
          <p:cNvPr id="10" name="文本框 9">
            <a:extLst>
              <a:ext uri="{FF2B5EF4-FFF2-40B4-BE49-F238E27FC236}">
                <a16:creationId xmlns:a16="http://schemas.microsoft.com/office/drawing/2014/main" id="{8AB58AEE-004E-41AD-AF6D-B2630F597A84}"/>
              </a:ext>
            </a:extLst>
          </p:cNvPr>
          <p:cNvSpPr txBox="1"/>
          <p:nvPr/>
        </p:nvSpPr>
        <p:spPr>
          <a:xfrm>
            <a:off x="150828" y="5712730"/>
            <a:ext cx="5344449" cy="369332"/>
          </a:xfrm>
          <a:prstGeom prst="rect">
            <a:avLst/>
          </a:prstGeom>
          <a:noFill/>
        </p:spPr>
        <p:txBody>
          <a:bodyPr wrap="square">
            <a:spAutoFit/>
          </a:bodyPr>
          <a:lstStyle/>
          <a:p>
            <a:r>
              <a:rPr lang="en-US" altLang="zh-CN" dirty="0">
                <a:latin typeface="Calibri" panose="020F0502020204030204" pitchFamily="34" charset="0"/>
                <a:cs typeface="Calibri" panose="020F0502020204030204" pitchFamily="34" charset="0"/>
              </a:rPr>
              <a:t>Traditional Tabular RL: not fit for practical problem</a:t>
            </a:r>
          </a:p>
        </p:txBody>
      </p:sp>
      <p:pic>
        <p:nvPicPr>
          <p:cNvPr id="11" name="Picture 3">
            <a:extLst>
              <a:ext uri="{FF2B5EF4-FFF2-40B4-BE49-F238E27FC236}">
                <a16:creationId xmlns:a16="http://schemas.microsoft.com/office/drawing/2014/main" id="{C74A92E5-7B5C-4FC1-85AF-9FC31C3550F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68453" b="34739"/>
          <a:stretch/>
        </p:blipFill>
        <p:spPr bwMode="auto">
          <a:xfrm>
            <a:off x="4724649" y="1080516"/>
            <a:ext cx="3846249" cy="2890486"/>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80C2052C-2C58-4599-8657-88B171AEE40B}"/>
              </a:ext>
            </a:extLst>
          </p:cNvPr>
          <p:cNvSpPr txBox="1"/>
          <p:nvPr/>
        </p:nvSpPr>
        <p:spPr>
          <a:xfrm>
            <a:off x="4724649" y="4207824"/>
            <a:ext cx="3614010" cy="1200329"/>
          </a:xfrm>
          <a:prstGeom prst="rect">
            <a:avLst/>
          </a:prstGeom>
          <a:noFill/>
        </p:spPr>
        <p:txBody>
          <a:bodyPr wrap="square">
            <a:spAutoFit/>
          </a:bodyPr>
          <a:lstStyle/>
          <a:p>
            <a:r>
              <a:rPr lang="en-US" altLang="zh-CN" dirty="0">
                <a:latin typeface="Calibri" panose="020F0502020204030204" pitchFamily="34" charset="0"/>
                <a:cs typeface="Calibri" panose="020F0502020204030204" pitchFamily="34" charset="0"/>
              </a:rPr>
              <a:t>NNs is the Q function:</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input</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s</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and</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output Q’s distribution</a:t>
            </a:r>
          </a:p>
          <a:p>
            <a:endParaRPr lang="en-US" altLang="zh-CN" dirty="0">
              <a:latin typeface="Calibri" panose="020F0502020204030204" pitchFamily="34" charset="0"/>
              <a:cs typeface="Calibri" panose="020F0502020204030204" pitchFamily="34" charset="0"/>
            </a:endParaRPr>
          </a:p>
          <a:p>
            <a:r>
              <a:rPr lang="en-US" altLang="zh-CN" dirty="0">
                <a:latin typeface="Calibri" panose="020F0502020204030204" pitchFamily="34" charset="0"/>
                <a:cs typeface="Calibri" panose="020F0502020204030204" pitchFamily="34" charset="0"/>
              </a:rPr>
              <a:t>Choose the best a for max Q to act.</a:t>
            </a: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CC7BFBBA-8E9E-48FB-84F0-6FD5333F6DC9}"/>
                  </a:ext>
                </a:extLst>
              </p:cNvPr>
              <p:cNvSpPr txBox="1"/>
              <p:nvPr/>
            </p:nvSpPr>
            <p:spPr>
              <a:xfrm>
                <a:off x="6696725" y="5667369"/>
                <a:ext cx="5294317" cy="499624"/>
              </a:xfrm>
              <a:prstGeom prst="rect">
                <a:avLst/>
              </a:prstGeom>
              <a:noFill/>
            </p:spPr>
            <p:txBody>
              <a:bodyPr wrap="square" rtlCol="0">
                <a:spAutoFit/>
              </a:bodyPr>
              <a:lstStyle/>
              <a:p>
                <a:pPr>
                  <a:lnSpc>
                    <a:spcPct val="150000"/>
                  </a:lnSpc>
                </a:pPr>
                <a:r>
                  <a:rPr lang="zh-CN" altLang="en-US" sz="2000" b="1" dirty="0">
                    <a:solidFill>
                      <a:srgbClr val="FF0000"/>
                    </a:solidFill>
                    <a:latin typeface="微软雅黑" panose="020B0503020204020204" pitchFamily="34" charset="-122"/>
                    <a:ea typeface="微软雅黑" panose="020B0503020204020204" pitchFamily="34" charset="-122"/>
                  </a:rPr>
                  <a:t>神经网络</a:t>
                </a:r>
                <a:r>
                  <a:rPr lang="zh-CN" altLang="en-US" sz="2000" dirty="0">
                    <a:solidFill>
                      <a:srgbClr val="00518E"/>
                    </a:solidFill>
                    <a:latin typeface="微软雅黑" panose="020B0503020204020204" pitchFamily="34" charset="-122"/>
                    <a:ea typeface="微软雅黑" panose="020B0503020204020204" pitchFamily="34" charset="-122"/>
                  </a:rPr>
                  <a:t>可以帮助我们建立</a:t>
                </a:r>
                <a14:m>
                  <m:oMath xmlns:m="http://schemas.openxmlformats.org/officeDocument/2006/math">
                    <m:r>
                      <a:rPr lang="en-US" altLang="zh-CN" sz="2000" b="0" i="1" smtClean="0">
                        <a:solidFill>
                          <a:srgbClr val="00518E"/>
                        </a:solidFill>
                        <a:latin typeface="Cambria Math" panose="02040503050406030204" pitchFamily="18" charset="0"/>
                        <a:ea typeface="微软雅黑" panose="020B0503020204020204" pitchFamily="34" charset="-122"/>
                      </a:rPr>
                      <m:t>𝑠</m:t>
                    </m:r>
                    <m:r>
                      <a:rPr lang="en-US" altLang="zh-CN" sz="2000" b="0" i="1" smtClean="0">
                        <a:solidFill>
                          <a:srgbClr val="00518E"/>
                        </a:solidFill>
                        <a:latin typeface="Cambria Math" panose="02040503050406030204" pitchFamily="18" charset="0"/>
                        <a:ea typeface="微软雅黑" panose="020B0503020204020204" pitchFamily="34" charset="-122"/>
                      </a:rPr>
                      <m:t>,</m:t>
                    </m:r>
                    <m:r>
                      <a:rPr lang="en-US" altLang="zh-CN" sz="2000" b="0" i="1" smtClean="0">
                        <a:solidFill>
                          <a:srgbClr val="00518E"/>
                        </a:solidFill>
                        <a:latin typeface="Cambria Math" panose="02040503050406030204" pitchFamily="18" charset="0"/>
                        <a:ea typeface="微软雅黑" panose="020B0503020204020204" pitchFamily="34" charset="-122"/>
                      </a:rPr>
                      <m:t>𝑎</m:t>
                    </m:r>
                    <m:r>
                      <a:rPr lang="en-US" altLang="zh-CN" sz="2000" b="0" i="1" smtClean="0">
                        <a:solidFill>
                          <a:srgbClr val="00518E"/>
                        </a:solidFill>
                        <a:latin typeface="Cambria Math" panose="02040503050406030204" pitchFamily="18" charset="0"/>
                        <a:ea typeface="微软雅黑" panose="020B0503020204020204" pitchFamily="34" charset="-122"/>
                      </a:rPr>
                      <m:t>→</m:t>
                    </m:r>
                    <m:r>
                      <a:rPr lang="en-US" altLang="zh-CN" sz="2000" b="0" i="1" smtClean="0">
                        <a:solidFill>
                          <a:srgbClr val="00518E"/>
                        </a:solidFill>
                        <a:latin typeface="Cambria Math" panose="02040503050406030204" pitchFamily="18" charset="0"/>
                        <a:ea typeface="微软雅黑" panose="020B0503020204020204" pitchFamily="34" charset="-122"/>
                      </a:rPr>
                      <m:t>𝑞</m:t>
                    </m:r>
                  </m:oMath>
                </a14:m>
                <a:r>
                  <a:rPr lang="zh-CN" altLang="en-US" sz="2000" dirty="0">
                    <a:solidFill>
                      <a:srgbClr val="00518E"/>
                    </a:solidFill>
                    <a:latin typeface="微软雅黑" panose="020B0503020204020204" pitchFamily="34" charset="-122"/>
                    <a:ea typeface="微软雅黑" panose="020B0503020204020204" pitchFamily="34" charset="-122"/>
                  </a:rPr>
                  <a:t>的映射。</a:t>
                </a:r>
                <a:endParaRPr lang="en-US" altLang="zh-CN" sz="2000" dirty="0">
                  <a:solidFill>
                    <a:srgbClr val="00518E"/>
                  </a:solidFill>
                  <a:latin typeface="微软雅黑" panose="020B0503020204020204" pitchFamily="34" charset="-122"/>
                  <a:ea typeface="微软雅黑" panose="020B0503020204020204" pitchFamily="34" charset="-122"/>
                </a:endParaRPr>
              </a:p>
            </p:txBody>
          </p:sp>
        </mc:Choice>
        <mc:Fallback xmlns="">
          <p:sp>
            <p:nvSpPr>
              <p:cNvPr id="13" name="文本框 12">
                <a:extLst>
                  <a:ext uri="{FF2B5EF4-FFF2-40B4-BE49-F238E27FC236}">
                    <a16:creationId xmlns:a16="http://schemas.microsoft.com/office/drawing/2014/main" id="{CC7BFBBA-8E9E-48FB-84F0-6FD5333F6DC9}"/>
                  </a:ext>
                </a:extLst>
              </p:cNvPr>
              <p:cNvSpPr txBox="1">
                <a:spLocks noRot="1" noChangeAspect="1" noMove="1" noResize="1" noEditPoints="1" noAdjustHandles="1" noChangeArrowheads="1" noChangeShapeType="1" noTextEdit="1"/>
              </p:cNvSpPr>
              <p:nvPr/>
            </p:nvSpPr>
            <p:spPr>
              <a:xfrm>
                <a:off x="6696725" y="5667369"/>
                <a:ext cx="5294317" cy="499624"/>
              </a:xfrm>
              <a:prstGeom prst="rect">
                <a:avLst/>
              </a:prstGeom>
              <a:blipFill>
                <a:blip r:embed="rId9"/>
                <a:stretch>
                  <a:fillRect l="-1267" b="-20732"/>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19197225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8872DC4D-9C92-43C4-8F84-89B5BE6C72F9}"/>
              </a:ext>
            </a:extLst>
          </p:cNvPr>
          <p:cNvSpPr>
            <a:spLocks noChangeArrowheads="1"/>
          </p:cNvSpPr>
          <p:nvPr>
            <p:custDataLst>
              <p:tags r:id="rId2"/>
            </p:custDataLst>
          </p:nvPr>
        </p:nvSpPr>
        <p:spPr bwMode="auto">
          <a:xfrm>
            <a:off x="586196" y="502958"/>
            <a:ext cx="517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深度强化学习</a:t>
            </a:r>
          </a:p>
        </p:txBody>
      </p:sp>
      <p:sp>
        <p:nvSpPr>
          <p:cNvPr id="24" name="矩形 23">
            <a:extLst>
              <a:ext uri="{FF2B5EF4-FFF2-40B4-BE49-F238E27FC236}">
                <a16:creationId xmlns:a16="http://schemas.microsoft.com/office/drawing/2014/main" id="{9210D31E-44EE-4DB7-9015-B0DE6C46D074}"/>
              </a:ext>
            </a:extLst>
          </p:cNvPr>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 name="矩形 27">
            <a:extLst>
              <a:ext uri="{FF2B5EF4-FFF2-40B4-BE49-F238E27FC236}">
                <a16:creationId xmlns:a16="http://schemas.microsoft.com/office/drawing/2014/main" id="{026E257F-73E5-4D82-AC5F-DDEFE0A3EE60}"/>
              </a:ext>
            </a:extLst>
          </p:cNvPr>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 name="矩形 28">
            <a:extLst>
              <a:ext uri="{FF2B5EF4-FFF2-40B4-BE49-F238E27FC236}">
                <a16:creationId xmlns:a16="http://schemas.microsoft.com/office/drawing/2014/main" id="{E7AB470C-500A-4B7C-9181-7A20CAFCDC41}"/>
              </a:ext>
            </a:extLst>
          </p:cNvPr>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4" name="文本框 13">
            <a:extLst>
              <a:ext uri="{FF2B5EF4-FFF2-40B4-BE49-F238E27FC236}">
                <a16:creationId xmlns:a16="http://schemas.microsoft.com/office/drawing/2014/main" id="{A9DC48D5-DBD1-439F-B511-D4BDC4CE2DE8}"/>
              </a:ext>
            </a:extLst>
          </p:cNvPr>
          <p:cNvSpPr txBox="1"/>
          <p:nvPr/>
        </p:nvSpPr>
        <p:spPr>
          <a:xfrm>
            <a:off x="0" y="979043"/>
            <a:ext cx="11784850" cy="662554"/>
          </a:xfrm>
          <a:prstGeom prst="rect">
            <a:avLst/>
          </a:prstGeom>
          <a:noFill/>
        </p:spPr>
        <p:txBody>
          <a:bodyPr wrap="square" rtlCol="0">
            <a:spAutoFit/>
          </a:bodyPr>
          <a:lstStyle/>
          <a:p>
            <a:pPr marL="914400" lvl="1" indent="-457200">
              <a:lnSpc>
                <a:spcPct val="150000"/>
              </a:lnSpc>
              <a:buFont typeface="Wingdings" panose="05000000000000000000" pitchFamily="2" charset="2"/>
              <a:buChar char="u"/>
            </a:pP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深度强化学习开山：</a:t>
            </a:r>
            <a:r>
              <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DQN</a:t>
            </a:r>
          </a:p>
        </p:txBody>
      </p:sp>
      <p:pic>
        <p:nvPicPr>
          <p:cNvPr id="7" name="Picture 2">
            <a:extLst>
              <a:ext uri="{FF2B5EF4-FFF2-40B4-BE49-F238E27FC236}">
                <a16:creationId xmlns:a16="http://schemas.microsoft.com/office/drawing/2014/main" id="{7C7A1D61-A4EB-4223-8731-5CD59EC3AC46}"/>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6096000" y="1872412"/>
            <a:ext cx="5800981" cy="3867321"/>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4DF06474-813A-40D4-AE3F-B0B3D3FEA0E1}"/>
              </a:ext>
            </a:extLst>
          </p:cNvPr>
          <p:cNvSpPr txBox="1"/>
          <p:nvPr/>
        </p:nvSpPr>
        <p:spPr>
          <a:xfrm>
            <a:off x="586196" y="2790409"/>
            <a:ext cx="4754677" cy="2031325"/>
          </a:xfrm>
          <a:prstGeom prst="rect">
            <a:avLst/>
          </a:prstGeom>
          <a:noFill/>
        </p:spPr>
        <p:txBody>
          <a:bodyPr wrap="square">
            <a:spAutoFit/>
          </a:bodyPr>
          <a:lstStyle/>
          <a:p>
            <a:r>
              <a:rPr lang="en-US" altLang="zh-CN" dirty="0">
                <a:latin typeface="Calibri" panose="020F0502020204030204" pitchFamily="34" charset="0"/>
                <a:cs typeface="Calibri" panose="020F0502020204030204" pitchFamily="34" charset="0"/>
              </a:rPr>
              <a:t>The technology of</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Deep</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Learning</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is</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so amazing, that the NNs can found the mapping </a:t>
            </a:r>
            <a:r>
              <a:rPr lang="en-US" altLang="zh-CN" b="1" dirty="0">
                <a:latin typeface="Calibri" panose="020F0502020204030204" pitchFamily="34" charset="0"/>
                <a:cs typeface="Calibri" panose="020F0502020204030204" pitchFamily="34" charset="0"/>
              </a:rPr>
              <a:t>between raw states and actions</a:t>
            </a:r>
            <a:r>
              <a:rPr lang="en-US" altLang="zh-CN" dirty="0">
                <a:latin typeface="Calibri" panose="020F0502020204030204" pitchFamily="34" charset="0"/>
                <a:cs typeface="Calibri" panose="020F0502020204030204" pitchFamily="34" charset="0"/>
              </a:rPr>
              <a:t>.</a:t>
            </a:r>
          </a:p>
          <a:p>
            <a:endParaRPr lang="en-US" altLang="zh-CN" dirty="0">
              <a:latin typeface="Calibri" panose="020F0502020204030204" pitchFamily="34" charset="0"/>
              <a:cs typeface="Calibri" panose="020F0502020204030204" pitchFamily="34" charset="0"/>
            </a:endParaRPr>
          </a:p>
          <a:p>
            <a:r>
              <a:rPr lang="en-US" altLang="zh-CN" dirty="0">
                <a:latin typeface="Calibri" panose="020F0502020204030204" pitchFamily="34" charset="0"/>
                <a:cs typeface="Calibri" panose="020F0502020204030204" pitchFamily="34" charset="0"/>
              </a:rPr>
              <a:t>The </a:t>
            </a:r>
            <a:r>
              <a:rPr lang="en-US" altLang="zh-CN" i="1" dirty="0">
                <a:latin typeface="Calibri" panose="020F0502020204030204" pitchFamily="34" charset="0"/>
                <a:cs typeface="Calibri" panose="020F0502020204030204" pitchFamily="34" charset="0"/>
              </a:rPr>
              <a:t>Nature </a:t>
            </a:r>
            <a:r>
              <a:rPr lang="en-US" altLang="zh-CN" dirty="0">
                <a:latin typeface="Calibri" panose="020F0502020204030204" pitchFamily="34" charset="0"/>
                <a:cs typeface="Calibri" panose="020F0502020204030204" pitchFamily="34" charset="0"/>
              </a:rPr>
              <a:t>published the DQN </a:t>
            </a:r>
            <a:r>
              <a:rPr lang="en-US" altLang="zh-CN" i="1" dirty="0">
                <a:solidFill>
                  <a:srgbClr val="222222"/>
                </a:solidFill>
                <a:effectLst/>
                <a:latin typeface="Harding"/>
              </a:rPr>
              <a:t>Human-level control through deep reinforcement learning</a:t>
            </a:r>
            <a:r>
              <a:rPr lang="en-US" altLang="zh-CN" i="0" dirty="0">
                <a:solidFill>
                  <a:srgbClr val="222222"/>
                </a:solidFill>
                <a:effectLst/>
                <a:latin typeface="Harding"/>
              </a:rPr>
              <a:t> in 2015.</a:t>
            </a:r>
          </a:p>
        </p:txBody>
      </p:sp>
    </p:spTree>
    <p:custDataLst>
      <p:tags r:id="rId1"/>
    </p:custDataLst>
    <p:extLst>
      <p:ext uri="{BB962C8B-B14F-4D97-AF65-F5344CB8AC3E}">
        <p14:creationId xmlns:p14="http://schemas.microsoft.com/office/powerpoint/2010/main" val="36725013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8872DC4D-9C92-43C4-8F84-89B5BE6C72F9}"/>
              </a:ext>
            </a:extLst>
          </p:cNvPr>
          <p:cNvSpPr>
            <a:spLocks noChangeArrowheads="1"/>
          </p:cNvSpPr>
          <p:nvPr>
            <p:custDataLst>
              <p:tags r:id="rId2"/>
            </p:custDataLst>
          </p:nvPr>
        </p:nvSpPr>
        <p:spPr bwMode="auto">
          <a:xfrm>
            <a:off x="586196" y="502958"/>
            <a:ext cx="517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深度强化学习</a:t>
            </a:r>
          </a:p>
        </p:txBody>
      </p:sp>
      <p:sp>
        <p:nvSpPr>
          <p:cNvPr id="24" name="矩形 23">
            <a:extLst>
              <a:ext uri="{FF2B5EF4-FFF2-40B4-BE49-F238E27FC236}">
                <a16:creationId xmlns:a16="http://schemas.microsoft.com/office/drawing/2014/main" id="{9210D31E-44EE-4DB7-9015-B0DE6C46D074}"/>
              </a:ext>
            </a:extLst>
          </p:cNvPr>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 name="矩形 27">
            <a:extLst>
              <a:ext uri="{FF2B5EF4-FFF2-40B4-BE49-F238E27FC236}">
                <a16:creationId xmlns:a16="http://schemas.microsoft.com/office/drawing/2014/main" id="{026E257F-73E5-4D82-AC5F-DDEFE0A3EE60}"/>
              </a:ext>
            </a:extLst>
          </p:cNvPr>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 name="矩形 28">
            <a:extLst>
              <a:ext uri="{FF2B5EF4-FFF2-40B4-BE49-F238E27FC236}">
                <a16:creationId xmlns:a16="http://schemas.microsoft.com/office/drawing/2014/main" id="{E7AB470C-500A-4B7C-9181-7A20CAFCDC41}"/>
              </a:ext>
            </a:extLst>
          </p:cNvPr>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4" name="文本框 13">
            <a:extLst>
              <a:ext uri="{FF2B5EF4-FFF2-40B4-BE49-F238E27FC236}">
                <a16:creationId xmlns:a16="http://schemas.microsoft.com/office/drawing/2014/main" id="{A9DC48D5-DBD1-439F-B511-D4BDC4CE2DE8}"/>
              </a:ext>
            </a:extLst>
          </p:cNvPr>
          <p:cNvSpPr txBox="1"/>
          <p:nvPr/>
        </p:nvSpPr>
        <p:spPr>
          <a:xfrm>
            <a:off x="0" y="979043"/>
            <a:ext cx="11784850" cy="662554"/>
          </a:xfrm>
          <a:prstGeom prst="rect">
            <a:avLst/>
          </a:prstGeom>
          <a:noFill/>
        </p:spPr>
        <p:txBody>
          <a:bodyPr wrap="square" rtlCol="0">
            <a:spAutoFit/>
          </a:bodyPr>
          <a:lstStyle/>
          <a:p>
            <a:pPr marL="914400" lvl="1" indent="-457200">
              <a:lnSpc>
                <a:spcPct val="150000"/>
              </a:lnSpc>
              <a:buFont typeface="Wingdings" panose="05000000000000000000" pitchFamily="2" charset="2"/>
              <a:buChar char="u"/>
            </a:pP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深度强化学习开山：</a:t>
            </a:r>
            <a:r>
              <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DQN</a:t>
            </a:r>
          </a:p>
        </p:txBody>
      </p:sp>
      <p:pic>
        <p:nvPicPr>
          <p:cNvPr id="9218" name="Picture 2">
            <a:extLst>
              <a:ext uri="{FF2B5EF4-FFF2-40B4-BE49-F238E27FC236}">
                <a16:creationId xmlns:a16="http://schemas.microsoft.com/office/drawing/2014/main" id="{4B23D3CE-7CF4-4EB5-8DED-25DAFB80C86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47791" y="186211"/>
            <a:ext cx="5767961" cy="6485578"/>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82D71545-E793-4EED-96E4-63B2CC029051}"/>
              </a:ext>
            </a:extLst>
          </p:cNvPr>
          <p:cNvSpPr/>
          <p:nvPr/>
        </p:nvSpPr>
        <p:spPr>
          <a:xfrm>
            <a:off x="193640" y="2434429"/>
            <a:ext cx="1404593" cy="2846895"/>
          </a:xfrm>
          <a:custGeom>
            <a:avLst/>
            <a:gdLst>
              <a:gd name="connsiteX0" fmla="*/ 0 w 2045616"/>
              <a:gd name="connsiteY0" fmla="*/ 0 h 2045616"/>
              <a:gd name="connsiteX1" fmla="*/ 2045616 w 2045616"/>
              <a:gd name="connsiteY1" fmla="*/ 0 h 2045616"/>
              <a:gd name="connsiteX2" fmla="*/ 2045616 w 2045616"/>
              <a:gd name="connsiteY2" fmla="*/ 2045616 h 2045616"/>
              <a:gd name="connsiteX3" fmla="*/ 0 w 2045616"/>
              <a:gd name="connsiteY3" fmla="*/ 2045616 h 2045616"/>
              <a:gd name="connsiteX4" fmla="*/ 0 w 2045616"/>
              <a:gd name="connsiteY4" fmla="*/ 0 h 2045616"/>
              <a:gd name="connsiteX0" fmla="*/ 0 w 2045616"/>
              <a:gd name="connsiteY0" fmla="*/ 801279 h 2846895"/>
              <a:gd name="connsiteX1" fmla="*/ 1395166 w 2045616"/>
              <a:gd name="connsiteY1" fmla="*/ 0 h 2846895"/>
              <a:gd name="connsiteX2" fmla="*/ 2045616 w 2045616"/>
              <a:gd name="connsiteY2" fmla="*/ 2846895 h 2846895"/>
              <a:gd name="connsiteX3" fmla="*/ 0 w 2045616"/>
              <a:gd name="connsiteY3" fmla="*/ 2846895 h 2846895"/>
              <a:gd name="connsiteX4" fmla="*/ 0 w 2045616"/>
              <a:gd name="connsiteY4" fmla="*/ 801279 h 2846895"/>
              <a:gd name="connsiteX0" fmla="*/ 0 w 1404593"/>
              <a:gd name="connsiteY0" fmla="*/ 801279 h 2846895"/>
              <a:gd name="connsiteX1" fmla="*/ 1395166 w 1404593"/>
              <a:gd name="connsiteY1" fmla="*/ 0 h 2846895"/>
              <a:gd name="connsiteX2" fmla="*/ 1404593 w 1404593"/>
              <a:gd name="connsiteY2" fmla="*/ 2158738 h 2846895"/>
              <a:gd name="connsiteX3" fmla="*/ 0 w 1404593"/>
              <a:gd name="connsiteY3" fmla="*/ 2846895 h 2846895"/>
              <a:gd name="connsiteX4" fmla="*/ 0 w 1404593"/>
              <a:gd name="connsiteY4" fmla="*/ 801279 h 2846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593" h="2846895">
                <a:moveTo>
                  <a:pt x="0" y="801279"/>
                </a:moveTo>
                <a:lnTo>
                  <a:pt x="1395166" y="0"/>
                </a:lnTo>
                <a:cubicBezTo>
                  <a:pt x="1398308" y="719579"/>
                  <a:pt x="1401451" y="1439159"/>
                  <a:pt x="1404593" y="2158738"/>
                </a:cubicBezTo>
                <a:lnTo>
                  <a:pt x="0" y="2846895"/>
                </a:lnTo>
                <a:lnTo>
                  <a:pt x="0" y="801279"/>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
            <a:extLst>
              <a:ext uri="{FF2B5EF4-FFF2-40B4-BE49-F238E27FC236}">
                <a16:creationId xmlns:a16="http://schemas.microsoft.com/office/drawing/2014/main" id="{FDFB8A8E-682E-489B-B495-8A973AC740AB}"/>
              </a:ext>
            </a:extLst>
          </p:cNvPr>
          <p:cNvSpPr/>
          <p:nvPr/>
        </p:nvSpPr>
        <p:spPr>
          <a:xfrm>
            <a:off x="575460" y="2434429"/>
            <a:ext cx="1404593" cy="2846895"/>
          </a:xfrm>
          <a:custGeom>
            <a:avLst/>
            <a:gdLst>
              <a:gd name="connsiteX0" fmla="*/ 0 w 2045616"/>
              <a:gd name="connsiteY0" fmla="*/ 0 h 2045616"/>
              <a:gd name="connsiteX1" fmla="*/ 2045616 w 2045616"/>
              <a:gd name="connsiteY1" fmla="*/ 0 h 2045616"/>
              <a:gd name="connsiteX2" fmla="*/ 2045616 w 2045616"/>
              <a:gd name="connsiteY2" fmla="*/ 2045616 h 2045616"/>
              <a:gd name="connsiteX3" fmla="*/ 0 w 2045616"/>
              <a:gd name="connsiteY3" fmla="*/ 2045616 h 2045616"/>
              <a:gd name="connsiteX4" fmla="*/ 0 w 2045616"/>
              <a:gd name="connsiteY4" fmla="*/ 0 h 2045616"/>
              <a:gd name="connsiteX0" fmla="*/ 0 w 2045616"/>
              <a:gd name="connsiteY0" fmla="*/ 801279 h 2846895"/>
              <a:gd name="connsiteX1" fmla="*/ 1395166 w 2045616"/>
              <a:gd name="connsiteY1" fmla="*/ 0 h 2846895"/>
              <a:gd name="connsiteX2" fmla="*/ 2045616 w 2045616"/>
              <a:gd name="connsiteY2" fmla="*/ 2846895 h 2846895"/>
              <a:gd name="connsiteX3" fmla="*/ 0 w 2045616"/>
              <a:gd name="connsiteY3" fmla="*/ 2846895 h 2846895"/>
              <a:gd name="connsiteX4" fmla="*/ 0 w 2045616"/>
              <a:gd name="connsiteY4" fmla="*/ 801279 h 2846895"/>
              <a:gd name="connsiteX0" fmla="*/ 0 w 1404593"/>
              <a:gd name="connsiteY0" fmla="*/ 801279 h 2846895"/>
              <a:gd name="connsiteX1" fmla="*/ 1395166 w 1404593"/>
              <a:gd name="connsiteY1" fmla="*/ 0 h 2846895"/>
              <a:gd name="connsiteX2" fmla="*/ 1404593 w 1404593"/>
              <a:gd name="connsiteY2" fmla="*/ 2158738 h 2846895"/>
              <a:gd name="connsiteX3" fmla="*/ 0 w 1404593"/>
              <a:gd name="connsiteY3" fmla="*/ 2846895 h 2846895"/>
              <a:gd name="connsiteX4" fmla="*/ 0 w 1404593"/>
              <a:gd name="connsiteY4" fmla="*/ 801279 h 2846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593" h="2846895">
                <a:moveTo>
                  <a:pt x="0" y="801279"/>
                </a:moveTo>
                <a:lnTo>
                  <a:pt x="1395166" y="0"/>
                </a:lnTo>
                <a:cubicBezTo>
                  <a:pt x="1398308" y="719579"/>
                  <a:pt x="1401451" y="1439159"/>
                  <a:pt x="1404593" y="2158738"/>
                </a:cubicBezTo>
                <a:lnTo>
                  <a:pt x="0" y="2846895"/>
                </a:lnTo>
                <a:lnTo>
                  <a:pt x="0" y="801279"/>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
            <a:extLst>
              <a:ext uri="{FF2B5EF4-FFF2-40B4-BE49-F238E27FC236}">
                <a16:creationId xmlns:a16="http://schemas.microsoft.com/office/drawing/2014/main" id="{C57C4BE2-92B8-428C-A13E-56009D3B68F6}"/>
              </a:ext>
            </a:extLst>
          </p:cNvPr>
          <p:cNvSpPr/>
          <p:nvPr/>
        </p:nvSpPr>
        <p:spPr>
          <a:xfrm>
            <a:off x="957280" y="2434429"/>
            <a:ext cx="1404593" cy="2846895"/>
          </a:xfrm>
          <a:custGeom>
            <a:avLst/>
            <a:gdLst>
              <a:gd name="connsiteX0" fmla="*/ 0 w 2045616"/>
              <a:gd name="connsiteY0" fmla="*/ 0 h 2045616"/>
              <a:gd name="connsiteX1" fmla="*/ 2045616 w 2045616"/>
              <a:gd name="connsiteY1" fmla="*/ 0 h 2045616"/>
              <a:gd name="connsiteX2" fmla="*/ 2045616 w 2045616"/>
              <a:gd name="connsiteY2" fmla="*/ 2045616 h 2045616"/>
              <a:gd name="connsiteX3" fmla="*/ 0 w 2045616"/>
              <a:gd name="connsiteY3" fmla="*/ 2045616 h 2045616"/>
              <a:gd name="connsiteX4" fmla="*/ 0 w 2045616"/>
              <a:gd name="connsiteY4" fmla="*/ 0 h 2045616"/>
              <a:gd name="connsiteX0" fmla="*/ 0 w 2045616"/>
              <a:gd name="connsiteY0" fmla="*/ 801279 h 2846895"/>
              <a:gd name="connsiteX1" fmla="*/ 1395166 w 2045616"/>
              <a:gd name="connsiteY1" fmla="*/ 0 h 2846895"/>
              <a:gd name="connsiteX2" fmla="*/ 2045616 w 2045616"/>
              <a:gd name="connsiteY2" fmla="*/ 2846895 h 2846895"/>
              <a:gd name="connsiteX3" fmla="*/ 0 w 2045616"/>
              <a:gd name="connsiteY3" fmla="*/ 2846895 h 2846895"/>
              <a:gd name="connsiteX4" fmla="*/ 0 w 2045616"/>
              <a:gd name="connsiteY4" fmla="*/ 801279 h 2846895"/>
              <a:gd name="connsiteX0" fmla="*/ 0 w 1404593"/>
              <a:gd name="connsiteY0" fmla="*/ 801279 h 2846895"/>
              <a:gd name="connsiteX1" fmla="*/ 1395166 w 1404593"/>
              <a:gd name="connsiteY1" fmla="*/ 0 h 2846895"/>
              <a:gd name="connsiteX2" fmla="*/ 1404593 w 1404593"/>
              <a:gd name="connsiteY2" fmla="*/ 2158738 h 2846895"/>
              <a:gd name="connsiteX3" fmla="*/ 0 w 1404593"/>
              <a:gd name="connsiteY3" fmla="*/ 2846895 h 2846895"/>
              <a:gd name="connsiteX4" fmla="*/ 0 w 1404593"/>
              <a:gd name="connsiteY4" fmla="*/ 801279 h 2846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593" h="2846895">
                <a:moveTo>
                  <a:pt x="0" y="801279"/>
                </a:moveTo>
                <a:lnTo>
                  <a:pt x="1395166" y="0"/>
                </a:lnTo>
                <a:cubicBezTo>
                  <a:pt x="1398308" y="719579"/>
                  <a:pt x="1401451" y="1439159"/>
                  <a:pt x="1404593" y="2158738"/>
                </a:cubicBezTo>
                <a:lnTo>
                  <a:pt x="0" y="2846895"/>
                </a:lnTo>
                <a:lnTo>
                  <a:pt x="0" y="801279"/>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7AE06538-9030-4E70-BC13-929BAEB6CD01}"/>
              </a:ext>
            </a:extLst>
          </p:cNvPr>
          <p:cNvSpPr/>
          <p:nvPr/>
        </p:nvSpPr>
        <p:spPr>
          <a:xfrm>
            <a:off x="2994062" y="2949698"/>
            <a:ext cx="1225485" cy="12254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神经网络</a:t>
            </a:r>
          </a:p>
        </p:txBody>
      </p:sp>
      <p:sp>
        <p:nvSpPr>
          <p:cNvPr id="15" name="矩形 14">
            <a:extLst>
              <a:ext uri="{FF2B5EF4-FFF2-40B4-BE49-F238E27FC236}">
                <a16:creationId xmlns:a16="http://schemas.microsoft.com/office/drawing/2014/main" id="{F169A260-C88F-4F59-AB0C-C1F36DF1D191}"/>
              </a:ext>
            </a:extLst>
          </p:cNvPr>
          <p:cNvSpPr/>
          <p:nvPr/>
        </p:nvSpPr>
        <p:spPr>
          <a:xfrm>
            <a:off x="586196" y="5390139"/>
            <a:ext cx="1225485" cy="4888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游戏图像</a:t>
            </a:r>
          </a:p>
        </p:txBody>
      </p:sp>
      <p:sp>
        <p:nvSpPr>
          <p:cNvPr id="17" name="矩形 16">
            <a:extLst>
              <a:ext uri="{FF2B5EF4-FFF2-40B4-BE49-F238E27FC236}">
                <a16:creationId xmlns:a16="http://schemas.microsoft.com/office/drawing/2014/main" id="{DE75985B-851C-40C1-902E-E7E8C412BE98}"/>
              </a:ext>
            </a:extLst>
          </p:cNvPr>
          <p:cNvSpPr/>
          <p:nvPr/>
        </p:nvSpPr>
        <p:spPr>
          <a:xfrm>
            <a:off x="4866397" y="2767308"/>
            <a:ext cx="1449766" cy="412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动作</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价值</a:t>
            </a:r>
          </a:p>
        </p:txBody>
      </p:sp>
      <p:sp>
        <p:nvSpPr>
          <p:cNvPr id="18" name="矩形 17">
            <a:extLst>
              <a:ext uri="{FF2B5EF4-FFF2-40B4-BE49-F238E27FC236}">
                <a16:creationId xmlns:a16="http://schemas.microsoft.com/office/drawing/2014/main" id="{42C51DD2-A97C-405D-BA4F-773A5758AA83}"/>
              </a:ext>
            </a:extLst>
          </p:cNvPr>
          <p:cNvSpPr/>
          <p:nvPr/>
        </p:nvSpPr>
        <p:spPr>
          <a:xfrm>
            <a:off x="4866397" y="3358884"/>
            <a:ext cx="1449766" cy="412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动作</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价值</a:t>
            </a:r>
          </a:p>
        </p:txBody>
      </p:sp>
      <p:sp>
        <p:nvSpPr>
          <p:cNvPr id="19" name="矩形 18">
            <a:extLst>
              <a:ext uri="{FF2B5EF4-FFF2-40B4-BE49-F238E27FC236}">
                <a16:creationId xmlns:a16="http://schemas.microsoft.com/office/drawing/2014/main" id="{C82D3AB8-2D6C-40EF-A149-782C406E02C2}"/>
              </a:ext>
            </a:extLst>
          </p:cNvPr>
          <p:cNvSpPr/>
          <p:nvPr/>
        </p:nvSpPr>
        <p:spPr>
          <a:xfrm>
            <a:off x="4866397" y="3950460"/>
            <a:ext cx="1449766" cy="412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动作</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价值</a:t>
            </a:r>
          </a:p>
        </p:txBody>
      </p:sp>
      <p:sp>
        <p:nvSpPr>
          <p:cNvPr id="4" name="箭头: 右 3">
            <a:extLst>
              <a:ext uri="{FF2B5EF4-FFF2-40B4-BE49-F238E27FC236}">
                <a16:creationId xmlns:a16="http://schemas.microsoft.com/office/drawing/2014/main" id="{E83F5E09-90BF-4E16-B314-D392B44DC605}"/>
              </a:ext>
            </a:extLst>
          </p:cNvPr>
          <p:cNvSpPr/>
          <p:nvPr/>
        </p:nvSpPr>
        <p:spPr>
          <a:xfrm>
            <a:off x="2505137" y="3297647"/>
            <a:ext cx="374490" cy="5295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a:extLst>
              <a:ext uri="{FF2B5EF4-FFF2-40B4-BE49-F238E27FC236}">
                <a16:creationId xmlns:a16="http://schemas.microsoft.com/office/drawing/2014/main" id="{2F023FF6-4700-4F6A-8EA4-DC255618A851}"/>
              </a:ext>
            </a:extLst>
          </p:cNvPr>
          <p:cNvSpPr/>
          <p:nvPr/>
        </p:nvSpPr>
        <p:spPr>
          <a:xfrm>
            <a:off x="4352552" y="3297647"/>
            <a:ext cx="374490" cy="5295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72A2D80B-5A53-4B7E-B855-82B725FC63C2}"/>
              </a:ext>
            </a:extLst>
          </p:cNvPr>
          <p:cNvSpPr/>
          <p:nvPr/>
        </p:nvSpPr>
        <p:spPr>
          <a:xfrm>
            <a:off x="4844379" y="4318106"/>
            <a:ext cx="1789908" cy="963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选取价值最大的，即最优动作</a:t>
            </a:r>
          </a:p>
        </p:txBody>
      </p:sp>
      <p:sp>
        <p:nvSpPr>
          <p:cNvPr id="22" name="矩形 21">
            <a:extLst>
              <a:ext uri="{FF2B5EF4-FFF2-40B4-BE49-F238E27FC236}">
                <a16:creationId xmlns:a16="http://schemas.microsoft.com/office/drawing/2014/main" id="{D9953F8E-1C23-43C6-8CD5-271A66921CC9}"/>
              </a:ext>
            </a:extLst>
          </p:cNvPr>
          <p:cNvSpPr/>
          <p:nvPr/>
        </p:nvSpPr>
        <p:spPr>
          <a:xfrm>
            <a:off x="2543633" y="5662140"/>
            <a:ext cx="3351828" cy="5295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比如：动作</a:t>
            </a:r>
            <a:r>
              <a:rPr lang="en-US" altLang="zh-CN" dirty="0">
                <a:solidFill>
                  <a:schemeClr val="tx1"/>
                </a:solidFill>
                <a:latin typeface="微软雅黑" panose="020B0503020204020204" pitchFamily="34" charset="-122"/>
                <a:ea typeface="微软雅黑" panose="020B0503020204020204" pitchFamily="34" charset="-122"/>
              </a:rPr>
              <a:t>1</a:t>
            </a:r>
            <a:r>
              <a:rPr lang="zh-CN" altLang="en-US" dirty="0">
                <a:solidFill>
                  <a:schemeClr val="tx1"/>
                </a:solidFill>
                <a:latin typeface="微软雅黑" panose="020B0503020204020204" pitchFamily="34" charset="-122"/>
                <a:ea typeface="微软雅黑" panose="020B0503020204020204" pitchFamily="34" charset="-122"/>
              </a:rPr>
              <a:t>是向上移动，动作</a:t>
            </a:r>
            <a:r>
              <a:rPr lang="en-US" altLang="zh-CN" dirty="0">
                <a:solidFill>
                  <a:schemeClr val="tx1"/>
                </a:solidFill>
                <a:latin typeface="微软雅黑" panose="020B0503020204020204" pitchFamily="34" charset="-122"/>
                <a:ea typeface="微软雅黑" panose="020B0503020204020204" pitchFamily="34" charset="-122"/>
              </a:rPr>
              <a:t>2</a:t>
            </a:r>
            <a:r>
              <a:rPr lang="zh-CN" altLang="en-US" dirty="0">
                <a:solidFill>
                  <a:schemeClr val="tx1"/>
                </a:solidFill>
                <a:latin typeface="微软雅黑" panose="020B0503020204020204" pitchFamily="34" charset="-122"/>
                <a:ea typeface="微软雅黑" panose="020B0503020204020204" pitchFamily="34" charset="-122"/>
              </a:rPr>
              <a:t>是向下移动，动作</a:t>
            </a:r>
            <a:r>
              <a:rPr lang="en-US" altLang="zh-CN" dirty="0">
                <a:solidFill>
                  <a:schemeClr val="tx1"/>
                </a:solidFill>
                <a:latin typeface="微软雅黑" panose="020B0503020204020204" pitchFamily="34" charset="-122"/>
                <a:ea typeface="微软雅黑" panose="020B0503020204020204" pitchFamily="34" charset="-122"/>
              </a:rPr>
              <a:t>3</a:t>
            </a:r>
            <a:r>
              <a:rPr lang="zh-CN" altLang="en-US" dirty="0">
                <a:solidFill>
                  <a:schemeClr val="tx1"/>
                </a:solidFill>
                <a:latin typeface="微软雅黑" panose="020B0503020204020204" pitchFamily="34" charset="-122"/>
                <a:ea typeface="微软雅黑" panose="020B0503020204020204" pitchFamily="34" charset="-122"/>
              </a:rPr>
              <a:t>是开火</a:t>
            </a:r>
          </a:p>
        </p:txBody>
      </p:sp>
      <p:sp>
        <p:nvSpPr>
          <p:cNvPr id="5" name="矩形 4">
            <a:extLst>
              <a:ext uri="{FF2B5EF4-FFF2-40B4-BE49-F238E27FC236}">
                <a16:creationId xmlns:a16="http://schemas.microsoft.com/office/drawing/2014/main" id="{6AC5679F-1D8B-49E3-91B7-0FBA247392E8}"/>
              </a:ext>
            </a:extLst>
          </p:cNvPr>
          <p:cNvSpPr/>
          <p:nvPr/>
        </p:nvSpPr>
        <p:spPr>
          <a:xfrm>
            <a:off x="6825199" y="2641818"/>
            <a:ext cx="3035238" cy="4124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939875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8872DC4D-9C92-43C4-8F84-89B5BE6C72F9}"/>
              </a:ext>
            </a:extLst>
          </p:cNvPr>
          <p:cNvSpPr>
            <a:spLocks noChangeArrowheads="1"/>
          </p:cNvSpPr>
          <p:nvPr>
            <p:custDataLst>
              <p:tags r:id="rId2"/>
            </p:custDataLst>
          </p:nvPr>
        </p:nvSpPr>
        <p:spPr bwMode="auto">
          <a:xfrm>
            <a:off x="586196" y="502958"/>
            <a:ext cx="517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深度强化学习</a:t>
            </a:r>
          </a:p>
        </p:txBody>
      </p:sp>
      <p:sp>
        <p:nvSpPr>
          <p:cNvPr id="24" name="矩形 23">
            <a:extLst>
              <a:ext uri="{FF2B5EF4-FFF2-40B4-BE49-F238E27FC236}">
                <a16:creationId xmlns:a16="http://schemas.microsoft.com/office/drawing/2014/main" id="{9210D31E-44EE-4DB7-9015-B0DE6C46D074}"/>
              </a:ext>
            </a:extLst>
          </p:cNvPr>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 name="矩形 27">
            <a:extLst>
              <a:ext uri="{FF2B5EF4-FFF2-40B4-BE49-F238E27FC236}">
                <a16:creationId xmlns:a16="http://schemas.microsoft.com/office/drawing/2014/main" id="{026E257F-73E5-4D82-AC5F-DDEFE0A3EE60}"/>
              </a:ext>
            </a:extLst>
          </p:cNvPr>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 name="矩形 28">
            <a:extLst>
              <a:ext uri="{FF2B5EF4-FFF2-40B4-BE49-F238E27FC236}">
                <a16:creationId xmlns:a16="http://schemas.microsoft.com/office/drawing/2014/main" id="{E7AB470C-500A-4B7C-9181-7A20CAFCDC41}"/>
              </a:ext>
            </a:extLst>
          </p:cNvPr>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4" name="文本框 13">
            <a:extLst>
              <a:ext uri="{FF2B5EF4-FFF2-40B4-BE49-F238E27FC236}">
                <a16:creationId xmlns:a16="http://schemas.microsoft.com/office/drawing/2014/main" id="{A9DC48D5-DBD1-439F-B511-D4BDC4CE2DE8}"/>
              </a:ext>
            </a:extLst>
          </p:cNvPr>
          <p:cNvSpPr txBox="1"/>
          <p:nvPr/>
        </p:nvSpPr>
        <p:spPr>
          <a:xfrm>
            <a:off x="0" y="979043"/>
            <a:ext cx="11784850" cy="662554"/>
          </a:xfrm>
          <a:prstGeom prst="rect">
            <a:avLst/>
          </a:prstGeom>
          <a:noFill/>
        </p:spPr>
        <p:txBody>
          <a:bodyPr wrap="square" rtlCol="0">
            <a:spAutoFit/>
          </a:bodyPr>
          <a:lstStyle/>
          <a:p>
            <a:pPr marL="914400" lvl="1" indent="-457200">
              <a:lnSpc>
                <a:spcPct val="150000"/>
              </a:lnSpc>
              <a:buFont typeface="Wingdings" panose="05000000000000000000" pitchFamily="2" charset="2"/>
              <a:buChar char="u"/>
            </a:pP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深度强化学习开山：</a:t>
            </a:r>
            <a:r>
              <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DQN</a:t>
            </a:r>
          </a:p>
        </p:txBody>
      </p:sp>
      <p:pic>
        <p:nvPicPr>
          <p:cNvPr id="16386" name="Picture 2">
            <a:extLst>
              <a:ext uri="{FF2B5EF4-FFF2-40B4-BE49-F238E27FC236}">
                <a16:creationId xmlns:a16="http://schemas.microsoft.com/office/drawing/2014/main" id="{78E90885-7A94-49A1-9DCB-A2A19EBEFE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0114" y="1755283"/>
            <a:ext cx="11711772" cy="2137988"/>
          </a:xfrm>
          <a:prstGeom prst="rect">
            <a:avLst/>
          </a:prstGeom>
          <a:noFill/>
          <a:extLst>
            <a:ext uri="{909E8E84-426E-40DD-AFC4-6F175D3DCCD1}">
              <a14:hiddenFill xmlns:a14="http://schemas.microsoft.com/office/drawing/2010/main">
                <a:solidFill>
                  <a:srgbClr val="FFFFFF"/>
                </a:solidFill>
              </a14:hiddenFill>
            </a:ext>
          </a:extLst>
        </p:spPr>
      </p:pic>
      <p:sp>
        <p:nvSpPr>
          <p:cNvPr id="27" name="矩形 26">
            <a:extLst>
              <a:ext uri="{FF2B5EF4-FFF2-40B4-BE49-F238E27FC236}">
                <a16:creationId xmlns:a16="http://schemas.microsoft.com/office/drawing/2014/main" id="{E0F34510-0DAC-45A1-AEB3-4D43464D24F9}"/>
              </a:ext>
            </a:extLst>
          </p:cNvPr>
          <p:cNvSpPr/>
          <p:nvPr/>
        </p:nvSpPr>
        <p:spPr>
          <a:xfrm>
            <a:off x="1028290" y="4112776"/>
            <a:ext cx="10135420" cy="17661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latin typeface="微软雅黑" panose="020B0503020204020204" pitchFamily="34" charset="-122"/>
                <a:ea typeface="微软雅黑" panose="020B0503020204020204" pitchFamily="34" charset="-122"/>
              </a:rPr>
              <a:t>图像显示当一个敌人从屏幕左侧出现（</a:t>
            </a:r>
            <a:r>
              <a:rPr lang="en-US" altLang="zh-CN" dirty="0">
                <a:solidFill>
                  <a:schemeClr val="tx1"/>
                </a:solidFill>
                <a:latin typeface="微软雅黑" panose="020B0503020204020204" pitchFamily="34" charset="-122"/>
                <a:ea typeface="微软雅黑" panose="020B0503020204020204" pitchFamily="34" charset="-122"/>
              </a:rPr>
              <a:t>A</a:t>
            </a:r>
            <a:r>
              <a:rPr lang="zh-CN" altLang="en-US" dirty="0">
                <a:solidFill>
                  <a:schemeClr val="tx1"/>
                </a:solidFill>
                <a:latin typeface="微软雅黑" panose="020B0503020204020204" pitchFamily="34" charset="-122"/>
                <a:ea typeface="微软雅黑" panose="020B0503020204020204" pitchFamily="34" charset="-122"/>
              </a:rPr>
              <a:t>点），预估价值突然提升。智能体随后对这个敌人进行鱼雷攻击，此时预估价值达到峰值（</a:t>
            </a:r>
            <a:r>
              <a:rPr lang="en-US" altLang="zh-CN" dirty="0">
                <a:solidFill>
                  <a:schemeClr val="tx1"/>
                </a:solidFill>
                <a:latin typeface="微软雅黑" panose="020B0503020204020204" pitchFamily="34" charset="-122"/>
                <a:ea typeface="微软雅黑" panose="020B0503020204020204" pitchFamily="34" charset="-122"/>
              </a:rPr>
              <a:t>B</a:t>
            </a:r>
            <a:r>
              <a:rPr lang="zh-CN" altLang="en-US" dirty="0">
                <a:solidFill>
                  <a:schemeClr val="tx1"/>
                </a:solidFill>
                <a:latin typeface="微软雅黑" panose="020B0503020204020204" pitchFamily="34" charset="-122"/>
                <a:ea typeface="微软雅黑" panose="020B0503020204020204" pitchFamily="34" charset="-122"/>
              </a:rPr>
              <a:t>点）。最后，当这个敌人消失时，价值大幅度下降（</a:t>
            </a:r>
            <a:r>
              <a:rPr lang="en-US" altLang="zh-CN" dirty="0">
                <a:solidFill>
                  <a:schemeClr val="tx1"/>
                </a:solidFill>
                <a:latin typeface="微软雅黑" panose="020B0503020204020204" pitchFamily="34" charset="-122"/>
                <a:ea typeface="微软雅黑" panose="020B0503020204020204" pitchFamily="34" charset="-122"/>
              </a:rPr>
              <a:t>C</a:t>
            </a:r>
            <a:r>
              <a:rPr lang="zh-CN" altLang="en-US" dirty="0">
                <a:solidFill>
                  <a:schemeClr val="tx1"/>
                </a:solidFill>
                <a:latin typeface="微软雅黑" panose="020B0503020204020204" pitchFamily="34" charset="-122"/>
                <a:ea typeface="微软雅黑" panose="020B0503020204020204" pitchFamily="34" charset="-122"/>
              </a:rPr>
              <a:t>点）。 这描述了我们的方法能够观测到价值函数是如何随着合理化的事件序列而变化的。</a:t>
            </a:r>
          </a:p>
        </p:txBody>
      </p:sp>
    </p:spTree>
    <p:custDataLst>
      <p:tags r:id="rId1"/>
    </p:custDataLst>
    <p:extLst>
      <p:ext uri="{BB962C8B-B14F-4D97-AF65-F5344CB8AC3E}">
        <p14:creationId xmlns:p14="http://schemas.microsoft.com/office/powerpoint/2010/main" val="20736724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8872DC4D-9C92-43C4-8F84-89B5BE6C72F9}"/>
              </a:ext>
            </a:extLst>
          </p:cNvPr>
          <p:cNvSpPr>
            <a:spLocks noChangeArrowheads="1"/>
          </p:cNvSpPr>
          <p:nvPr>
            <p:custDataLst>
              <p:tags r:id="rId2"/>
            </p:custDataLst>
          </p:nvPr>
        </p:nvSpPr>
        <p:spPr bwMode="auto">
          <a:xfrm>
            <a:off x="586196" y="502958"/>
            <a:ext cx="517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深度强化学习</a:t>
            </a:r>
          </a:p>
        </p:txBody>
      </p:sp>
      <p:sp>
        <p:nvSpPr>
          <p:cNvPr id="24" name="矩形 23">
            <a:extLst>
              <a:ext uri="{FF2B5EF4-FFF2-40B4-BE49-F238E27FC236}">
                <a16:creationId xmlns:a16="http://schemas.microsoft.com/office/drawing/2014/main" id="{9210D31E-44EE-4DB7-9015-B0DE6C46D074}"/>
              </a:ext>
            </a:extLst>
          </p:cNvPr>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 name="矩形 27">
            <a:extLst>
              <a:ext uri="{FF2B5EF4-FFF2-40B4-BE49-F238E27FC236}">
                <a16:creationId xmlns:a16="http://schemas.microsoft.com/office/drawing/2014/main" id="{026E257F-73E5-4D82-AC5F-DDEFE0A3EE60}"/>
              </a:ext>
            </a:extLst>
          </p:cNvPr>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 name="矩形 28">
            <a:extLst>
              <a:ext uri="{FF2B5EF4-FFF2-40B4-BE49-F238E27FC236}">
                <a16:creationId xmlns:a16="http://schemas.microsoft.com/office/drawing/2014/main" id="{E7AB470C-500A-4B7C-9181-7A20CAFCDC41}"/>
              </a:ext>
            </a:extLst>
          </p:cNvPr>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4" name="文本框 13">
            <a:extLst>
              <a:ext uri="{FF2B5EF4-FFF2-40B4-BE49-F238E27FC236}">
                <a16:creationId xmlns:a16="http://schemas.microsoft.com/office/drawing/2014/main" id="{A9DC48D5-DBD1-439F-B511-D4BDC4CE2DE8}"/>
              </a:ext>
            </a:extLst>
          </p:cNvPr>
          <p:cNvSpPr txBox="1"/>
          <p:nvPr/>
        </p:nvSpPr>
        <p:spPr>
          <a:xfrm>
            <a:off x="0" y="979043"/>
            <a:ext cx="11784850" cy="662554"/>
          </a:xfrm>
          <a:prstGeom prst="rect">
            <a:avLst/>
          </a:prstGeom>
          <a:noFill/>
        </p:spPr>
        <p:txBody>
          <a:bodyPr wrap="square" rtlCol="0">
            <a:spAutoFit/>
          </a:bodyPr>
          <a:lstStyle/>
          <a:p>
            <a:pPr marL="914400" lvl="1" indent="-457200">
              <a:lnSpc>
                <a:spcPct val="150000"/>
              </a:lnSpc>
              <a:buFont typeface="Wingdings" panose="05000000000000000000" pitchFamily="2" charset="2"/>
              <a:buChar char="u"/>
            </a:pP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深度强化学习开山：</a:t>
            </a:r>
            <a:r>
              <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DQN</a:t>
            </a:r>
          </a:p>
        </p:txBody>
      </p:sp>
      <p:sp>
        <p:nvSpPr>
          <p:cNvPr id="13" name="文本框 12">
            <a:extLst>
              <a:ext uri="{FF2B5EF4-FFF2-40B4-BE49-F238E27FC236}">
                <a16:creationId xmlns:a16="http://schemas.microsoft.com/office/drawing/2014/main" id="{66633006-A9D8-4F6F-AD6D-28FD2A098BCB}"/>
              </a:ext>
            </a:extLst>
          </p:cNvPr>
          <p:cNvSpPr txBox="1"/>
          <p:nvPr/>
        </p:nvSpPr>
        <p:spPr>
          <a:xfrm>
            <a:off x="1056206" y="1572717"/>
            <a:ext cx="10728644" cy="2807948"/>
          </a:xfrm>
          <a:prstGeom prst="rect">
            <a:avLst/>
          </a:prstGeom>
          <a:noFill/>
        </p:spPr>
        <p:txBody>
          <a:bodyPr wrap="square" rtlCol="0">
            <a:spAutoFit/>
          </a:bodyPr>
          <a:lstStyle/>
          <a:p>
            <a:pPr>
              <a:lnSpc>
                <a:spcPct val="150000"/>
              </a:lnSpc>
            </a:pPr>
            <a:r>
              <a:rPr lang="zh-CN" altLang="en-US" sz="2000" dirty="0">
                <a:solidFill>
                  <a:srgbClr val="00518E"/>
                </a:solidFill>
                <a:latin typeface="微软雅黑" panose="020B0503020204020204" pitchFamily="34" charset="-122"/>
                <a:ea typeface="微软雅黑" panose="020B0503020204020204" pitchFamily="34" charset="-122"/>
              </a:rPr>
              <a:t>为什么说是开山？</a:t>
            </a:r>
            <a:endParaRPr lang="en-US" altLang="zh-CN" sz="2000" dirty="0">
              <a:solidFill>
                <a:srgbClr val="00518E"/>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新的基于强化学习的深度学习模型</a:t>
            </a:r>
            <a:endParaRPr lang="en-US" altLang="zh-CN" sz="2000" dirty="0">
              <a:solidFill>
                <a:srgbClr val="00518E"/>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在</a:t>
            </a:r>
            <a:r>
              <a:rPr lang="zh-CN" altLang="en-US" sz="2000" b="1" dirty="0">
                <a:solidFill>
                  <a:srgbClr val="FF0000"/>
                </a:solidFill>
                <a:latin typeface="微软雅黑" panose="020B0503020204020204" pitchFamily="34" charset="-122"/>
                <a:ea typeface="微软雅黑" panose="020B0503020204020204" pitchFamily="34" charset="-122"/>
              </a:rPr>
              <a:t>只有未处理像素输入下</a:t>
            </a:r>
            <a:r>
              <a:rPr lang="zh-CN" altLang="en-US" sz="2000" dirty="0">
                <a:solidFill>
                  <a:srgbClr val="00518E"/>
                </a:solidFill>
                <a:latin typeface="微软雅黑" panose="020B0503020204020204" pitchFamily="34" charset="-122"/>
                <a:ea typeface="微软雅黑" panose="020B0503020204020204" pitchFamily="34" charset="-122"/>
              </a:rPr>
              <a:t>，对于雅达利</a:t>
            </a:r>
            <a:r>
              <a:rPr lang="en-US" altLang="zh-CN" sz="2000" dirty="0">
                <a:solidFill>
                  <a:srgbClr val="00518E"/>
                </a:solidFill>
                <a:latin typeface="微软雅黑" panose="020B0503020204020204" pitchFamily="34" charset="-122"/>
                <a:ea typeface="微软雅黑" panose="020B0503020204020204" pitchFamily="34" charset="-122"/>
              </a:rPr>
              <a:t>2600</a:t>
            </a:r>
            <a:r>
              <a:rPr lang="zh-CN" altLang="en-US" sz="2000" dirty="0">
                <a:solidFill>
                  <a:srgbClr val="00518E"/>
                </a:solidFill>
                <a:latin typeface="微软雅黑" panose="020B0503020204020204" pitchFamily="34" charset="-122"/>
                <a:ea typeface="微软雅黑" panose="020B0503020204020204" pitchFamily="34" charset="-122"/>
              </a:rPr>
              <a:t>电子游戏的强大控制力</a:t>
            </a:r>
            <a:endParaRPr lang="en-US" altLang="zh-CN" sz="2000" dirty="0">
              <a:solidFill>
                <a:srgbClr val="00518E"/>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一些技巧：提出了一个在线</a:t>
            </a:r>
            <a:r>
              <a:rPr lang="en-US" altLang="zh-CN" sz="2000" dirty="0">
                <a:solidFill>
                  <a:srgbClr val="00518E"/>
                </a:solidFill>
                <a:latin typeface="微软雅黑" panose="020B0503020204020204" pitchFamily="34" charset="-122"/>
                <a:ea typeface="微软雅黑" panose="020B0503020204020204" pitchFamily="34" charset="-122"/>
              </a:rPr>
              <a:t>Q-learning</a:t>
            </a:r>
            <a:r>
              <a:rPr lang="zh-CN" altLang="en-US" sz="2000" dirty="0">
                <a:solidFill>
                  <a:srgbClr val="00518E"/>
                </a:solidFill>
                <a:latin typeface="微软雅黑" panose="020B0503020204020204" pitchFamily="34" charset="-122"/>
                <a:ea typeface="微软雅黑" panose="020B0503020204020204" pitchFamily="34" charset="-122"/>
              </a:rPr>
              <a:t>的变体，结合了基于经验池技术的随机小批量更新来轻量地训练强化学习的深度网络。</a:t>
            </a:r>
            <a:endParaRPr lang="en-US" altLang="zh-CN" sz="2000" dirty="0">
              <a:solidFill>
                <a:srgbClr val="00518E"/>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b="1" dirty="0">
                <a:solidFill>
                  <a:srgbClr val="FF0000"/>
                </a:solidFill>
                <a:latin typeface="微软雅黑" panose="020B0503020204020204" pitchFamily="34" charset="-122"/>
                <a:ea typeface="微软雅黑" panose="020B0503020204020204" pitchFamily="34" charset="-122"/>
              </a:rPr>
              <a:t>无需调整超参数</a:t>
            </a:r>
            <a:r>
              <a:rPr lang="zh-CN" altLang="en-US" sz="2000" dirty="0">
                <a:solidFill>
                  <a:srgbClr val="00518E"/>
                </a:solidFill>
                <a:latin typeface="微软雅黑" panose="020B0503020204020204" pitchFamily="34" charset="-122"/>
                <a:ea typeface="微软雅黑" panose="020B0503020204020204" pitchFamily="34" charset="-122"/>
              </a:rPr>
              <a:t>，为测试的六个游戏提供了</a:t>
            </a:r>
            <a:r>
              <a:rPr lang="en-US" altLang="zh-CN" sz="2000" dirty="0">
                <a:solidFill>
                  <a:srgbClr val="00518E"/>
                </a:solidFill>
                <a:latin typeface="微软雅黑" panose="020B0503020204020204" pitchFamily="34" charset="-122"/>
                <a:ea typeface="微软雅黑" panose="020B0503020204020204" pitchFamily="34" charset="-122"/>
              </a:rPr>
              <a:t>SOTA</a:t>
            </a:r>
            <a:r>
              <a:rPr lang="zh-CN" altLang="en-US" sz="2000" dirty="0">
                <a:solidFill>
                  <a:srgbClr val="00518E"/>
                </a:solidFill>
                <a:latin typeface="微软雅黑" panose="020B0503020204020204" pitchFamily="34" charset="-122"/>
                <a:ea typeface="微软雅黑" panose="020B0503020204020204" pitchFamily="34" charset="-122"/>
              </a:rPr>
              <a:t>级别的结果。</a:t>
            </a:r>
            <a:endParaRPr lang="en-US" altLang="zh-CN" sz="2000" dirty="0">
              <a:solidFill>
                <a:srgbClr val="00518E"/>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4738010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8872DC4D-9C92-43C4-8F84-89B5BE6C72F9}"/>
              </a:ext>
            </a:extLst>
          </p:cNvPr>
          <p:cNvSpPr>
            <a:spLocks noChangeArrowheads="1"/>
          </p:cNvSpPr>
          <p:nvPr>
            <p:custDataLst>
              <p:tags r:id="rId2"/>
            </p:custDataLst>
          </p:nvPr>
        </p:nvSpPr>
        <p:spPr bwMode="auto">
          <a:xfrm>
            <a:off x="586196" y="502958"/>
            <a:ext cx="517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深度强化学习</a:t>
            </a:r>
          </a:p>
        </p:txBody>
      </p:sp>
      <p:sp>
        <p:nvSpPr>
          <p:cNvPr id="24" name="矩形 23">
            <a:extLst>
              <a:ext uri="{FF2B5EF4-FFF2-40B4-BE49-F238E27FC236}">
                <a16:creationId xmlns:a16="http://schemas.microsoft.com/office/drawing/2014/main" id="{9210D31E-44EE-4DB7-9015-B0DE6C46D074}"/>
              </a:ext>
            </a:extLst>
          </p:cNvPr>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 name="矩形 27">
            <a:extLst>
              <a:ext uri="{FF2B5EF4-FFF2-40B4-BE49-F238E27FC236}">
                <a16:creationId xmlns:a16="http://schemas.microsoft.com/office/drawing/2014/main" id="{026E257F-73E5-4D82-AC5F-DDEFE0A3EE60}"/>
              </a:ext>
            </a:extLst>
          </p:cNvPr>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 name="矩形 28">
            <a:extLst>
              <a:ext uri="{FF2B5EF4-FFF2-40B4-BE49-F238E27FC236}">
                <a16:creationId xmlns:a16="http://schemas.microsoft.com/office/drawing/2014/main" id="{E7AB470C-500A-4B7C-9181-7A20CAFCDC41}"/>
              </a:ext>
            </a:extLst>
          </p:cNvPr>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4" name="文本框 13">
            <a:extLst>
              <a:ext uri="{FF2B5EF4-FFF2-40B4-BE49-F238E27FC236}">
                <a16:creationId xmlns:a16="http://schemas.microsoft.com/office/drawing/2014/main" id="{A9DC48D5-DBD1-439F-B511-D4BDC4CE2DE8}"/>
              </a:ext>
            </a:extLst>
          </p:cNvPr>
          <p:cNvSpPr txBox="1"/>
          <p:nvPr/>
        </p:nvSpPr>
        <p:spPr>
          <a:xfrm>
            <a:off x="0" y="979043"/>
            <a:ext cx="11784850" cy="662554"/>
          </a:xfrm>
          <a:prstGeom prst="rect">
            <a:avLst/>
          </a:prstGeom>
          <a:noFill/>
        </p:spPr>
        <p:txBody>
          <a:bodyPr wrap="square" rtlCol="0">
            <a:spAutoFit/>
          </a:bodyPr>
          <a:lstStyle/>
          <a:p>
            <a:pPr marL="914400" lvl="1" indent="-457200">
              <a:lnSpc>
                <a:spcPct val="150000"/>
              </a:lnSpc>
              <a:buFont typeface="Wingdings" panose="05000000000000000000" pitchFamily="2" charset="2"/>
              <a:buChar char="u"/>
            </a:pP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深度强化学习“出圈”：</a:t>
            </a:r>
            <a:r>
              <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Alpha</a:t>
            </a: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系列</a:t>
            </a:r>
            <a:endPar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图片 7">
            <a:extLst>
              <a:ext uri="{FF2B5EF4-FFF2-40B4-BE49-F238E27FC236}">
                <a16:creationId xmlns:a16="http://schemas.microsoft.com/office/drawing/2014/main" id="{F4DA2400-ED32-4DD6-8267-FDA665C5E2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80816" y="1901057"/>
            <a:ext cx="7423217" cy="4292556"/>
          </a:xfrm>
          <a:prstGeom prst="rect">
            <a:avLst/>
          </a:prstGeom>
        </p:spPr>
      </p:pic>
    </p:spTree>
    <p:custDataLst>
      <p:tags r:id="rId1"/>
    </p:custDataLst>
    <p:extLst>
      <p:ext uri="{BB962C8B-B14F-4D97-AF65-F5344CB8AC3E}">
        <p14:creationId xmlns:p14="http://schemas.microsoft.com/office/powerpoint/2010/main" val="37815290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8872DC4D-9C92-43C4-8F84-89B5BE6C72F9}"/>
              </a:ext>
            </a:extLst>
          </p:cNvPr>
          <p:cNvSpPr>
            <a:spLocks noChangeArrowheads="1"/>
          </p:cNvSpPr>
          <p:nvPr>
            <p:custDataLst>
              <p:tags r:id="rId2"/>
            </p:custDataLst>
          </p:nvPr>
        </p:nvSpPr>
        <p:spPr bwMode="auto">
          <a:xfrm>
            <a:off x="586196" y="502958"/>
            <a:ext cx="517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深度强化学习</a:t>
            </a:r>
          </a:p>
        </p:txBody>
      </p:sp>
      <p:sp>
        <p:nvSpPr>
          <p:cNvPr id="24" name="矩形 23">
            <a:extLst>
              <a:ext uri="{FF2B5EF4-FFF2-40B4-BE49-F238E27FC236}">
                <a16:creationId xmlns:a16="http://schemas.microsoft.com/office/drawing/2014/main" id="{9210D31E-44EE-4DB7-9015-B0DE6C46D074}"/>
              </a:ext>
            </a:extLst>
          </p:cNvPr>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 name="矩形 27">
            <a:extLst>
              <a:ext uri="{FF2B5EF4-FFF2-40B4-BE49-F238E27FC236}">
                <a16:creationId xmlns:a16="http://schemas.microsoft.com/office/drawing/2014/main" id="{026E257F-73E5-4D82-AC5F-DDEFE0A3EE60}"/>
              </a:ext>
            </a:extLst>
          </p:cNvPr>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 name="矩形 28">
            <a:extLst>
              <a:ext uri="{FF2B5EF4-FFF2-40B4-BE49-F238E27FC236}">
                <a16:creationId xmlns:a16="http://schemas.microsoft.com/office/drawing/2014/main" id="{E7AB470C-500A-4B7C-9181-7A20CAFCDC41}"/>
              </a:ext>
            </a:extLst>
          </p:cNvPr>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4" name="文本框 13">
            <a:extLst>
              <a:ext uri="{FF2B5EF4-FFF2-40B4-BE49-F238E27FC236}">
                <a16:creationId xmlns:a16="http://schemas.microsoft.com/office/drawing/2014/main" id="{A9DC48D5-DBD1-439F-B511-D4BDC4CE2DE8}"/>
              </a:ext>
            </a:extLst>
          </p:cNvPr>
          <p:cNvSpPr txBox="1"/>
          <p:nvPr/>
        </p:nvSpPr>
        <p:spPr>
          <a:xfrm>
            <a:off x="0" y="979043"/>
            <a:ext cx="11784850" cy="662554"/>
          </a:xfrm>
          <a:prstGeom prst="rect">
            <a:avLst/>
          </a:prstGeom>
          <a:noFill/>
        </p:spPr>
        <p:txBody>
          <a:bodyPr wrap="square" rtlCol="0">
            <a:spAutoFit/>
          </a:bodyPr>
          <a:lstStyle/>
          <a:p>
            <a:pPr marL="914400" lvl="1" indent="-457200">
              <a:lnSpc>
                <a:spcPct val="150000"/>
              </a:lnSpc>
              <a:buFont typeface="Wingdings" panose="05000000000000000000" pitchFamily="2" charset="2"/>
              <a:buChar char="u"/>
            </a:pP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深度强化学习“出圈”：</a:t>
            </a:r>
            <a:r>
              <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Alpha</a:t>
            </a: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系列</a:t>
            </a:r>
            <a:endPar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文本框 10">
            <a:extLst>
              <a:ext uri="{FF2B5EF4-FFF2-40B4-BE49-F238E27FC236}">
                <a16:creationId xmlns:a16="http://schemas.microsoft.com/office/drawing/2014/main" id="{33D2743C-EA97-4F18-BFE2-A803E177FB31}"/>
              </a:ext>
            </a:extLst>
          </p:cNvPr>
          <p:cNvSpPr txBox="1"/>
          <p:nvPr/>
        </p:nvSpPr>
        <p:spPr>
          <a:xfrm>
            <a:off x="1056206" y="2117682"/>
            <a:ext cx="10728644" cy="188461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2000" dirty="0">
                <a:solidFill>
                  <a:srgbClr val="00518E"/>
                </a:solidFill>
                <a:latin typeface="微软雅黑" panose="020B0503020204020204" pitchFamily="34" charset="-122"/>
                <a:ea typeface="微软雅黑" panose="020B0503020204020204" pitchFamily="34" charset="-122"/>
              </a:rPr>
              <a:t>AlphaGo </a:t>
            </a:r>
            <a:r>
              <a:rPr lang="zh-CN" altLang="en-US" sz="2000" dirty="0">
                <a:solidFill>
                  <a:srgbClr val="00518E"/>
                </a:solidFill>
                <a:latin typeface="微软雅黑" panose="020B0503020204020204" pitchFamily="34" charset="-122"/>
                <a:ea typeface="微软雅黑" panose="020B0503020204020204" pitchFamily="34" charset="-122"/>
              </a:rPr>
              <a:t>只能玩围棋，需要人类经验</a:t>
            </a:r>
            <a:endParaRPr lang="en-US" altLang="zh-CN" sz="2000" dirty="0">
              <a:solidFill>
                <a:srgbClr val="00518E"/>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en-US" altLang="zh-CN" sz="2000" dirty="0" err="1">
                <a:solidFill>
                  <a:srgbClr val="00518E"/>
                </a:solidFill>
                <a:latin typeface="微软雅黑" panose="020B0503020204020204" pitchFamily="34" charset="-122"/>
                <a:ea typeface="微软雅黑" panose="020B0503020204020204" pitchFamily="34" charset="-122"/>
              </a:rPr>
              <a:t>ALphaGo</a:t>
            </a:r>
            <a:r>
              <a:rPr lang="en-US" altLang="zh-CN" sz="2000" dirty="0">
                <a:solidFill>
                  <a:srgbClr val="00518E"/>
                </a:solidFill>
                <a:latin typeface="微软雅黑" panose="020B0503020204020204" pitchFamily="34" charset="-122"/>
                <a:ea typeface="微软雅黑" panose="020B0503020204020204" pitchFamily="34" charset="-122"/>
              </a:rPr>
              <a:t> </a:t>
            </a:r>
            <a:r>
              <a:rPr lang="en-US" altLang="zh-CN" sz="2000" dirty="0">
                <a:solidFill>
                  <a:srgbClr val="FF0000"/>
                </a:solidFill>
                <a:latin typeface="微软雅黑" panose="020B0503020204020204" pitchFamily="34" charset="-122"/>
                <a:ea typeface="微软雅黑" panose="020B0503020204020204" pitchFamily="34" charset="-122"/>
              </a:rPr>
              <a:t>Zero</a:t>
            </a:r>
            <a:r>
              <a:rPr lang="en-US" altLang="zh-CN" sz="2000" dirty="0">
                <a:solidFill>
                  <a:srgbClr val="00518E"/>
                </a:solidFill>
                <a:latin typeface="微软雅黑" panose="020B0503020204020204" pitchFamily="34" charset="-122"/>
                <a:ea typeface="微软雅黑" panose="020B0503020204020204" pitchFamily="34" charset="-122"/>
              </a:rPr>
              <a:t> </a:t>
            </a:r>
            <a:r>
              <a:rPr lang="zh-CN" altLang="en-US" sz="2000" dirty="0">
                <a:solidFill>
                  <a:srgbClr val="00518E"/>
                </a:solidFill>
                <a:latin typeface="微软雅黑" panose="020B0503020204020204" pitchFamily="34" charset="-122"/>
                <a:ea typeface="微软雅黑" panose="020B0503020204020204" pitchFamily="34" charset="-122"/>
              </a:rPr>
              <a:t>只能玩围棋，</a:t>
            </a:r>
            <a:r>
              <a:rPr lang="zh-CN" altLang="en-US" sz="2000" dirty="0">
                <a:solidFill>
                  <a:srgbClr val="FF0000"/>
                </a:solidFill>
                <a:latin typeface="微软雅黑" panose="020B0503020204020204" pitchFamily="34" charset="-122"/>
                <a:ea typeface="微软雅黑" panose="020B0503020204020204" pitchFamily="34" charset="-122"/>
              </a:rPr>
              <a:t>不</a:t>
            </a:r>
            <a:r>
              <a:rPr lang="zh-CN" altLang="en-US" sz="2000" dirty="0">
                <a:solidFill>
                  <a:srgbClr val="00518E"/>
                </a:solidFill>
                <a:latin typeface="微软雅黑" panose="020B0503020204020204" pitchFamily="34" charset="-122"/>
                <a:ea typeface="微软雅黑" panose="020B0503020204020204" pitchFamily="34" charset="-122"/>
              </a:rPr>
              <a:t>需要人类经验</a:t>
            </a:r>
            <a:endParaRPr lang="en-US" altLang="zh-CN" sz="2000" dirty="0">
              <a:solidFill>
                <a:srgbClr val="00518E"/>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en-US" altLang="zh-CN" sz="2000" dirty="0" err="1">
                <a:solidFill>
                  <a:srgbClr val="00518E"/>
                </a:solidFill>
                <a:latin typeface="微软雅黑" panose="020B0503020204020204" pitchFamily="34" charset="-122"/>
                <a:ea typeface="微软雅黑" panose="020B0503020204020204" pitchFamily="34" charset="-122"/>
              </a:rPr>
              <a:t>Apha</a:t>
            </a:r>
            <a:r>
              <a:rPr lang="en-US" altLang="zh-CN" sz="2000" dirty="0" err="1">
                <a:solidFill>
                  <a:srgbClr val="FF0000"/>
                </a:solidFill>
                <a:latin typeface="微软雅黑" panose="020B0503020204020204" pitchFamily="34" charset="-122"/>
                <a:ea typeface="微软雅黑" panose="020B0503020204020204" pitchFamily="34" charset="-122"/>
              </a:rPr>
              <a:t>Zero</a:t>
            </a:r>
            <a:r>
              <a:rPr lang="en-US" altLang="zh-CN" sz="2000" dirty="0">
                <a:solidFill>
                  <a:srgbClr val="00518E"/>
                </a:solidFill>
                <a:latin typeface="微软雅黑" panose="020B0503020204020204" pitchFamily="34" charset="-122"/>
                <a:ea typeface="微软雅黑" panose="020B0503020204020204" pitchFamily="34" charset="-122"/>
              </a:rPr>
              <a:t> </a:t>
            </a:r>
            <a:r>
              <a:rPr lang="zh-CN" altLang="en-US" sz="2000" dirty="0">
                <a:solidFill>
                  <a:srgbClr val="00518E"/>
                </a:solidFill>
                <a:latin typeface="微软雅黑" panose="020B0503020204020204" pitchFamily="34" charset="-122"/>
                <a:ea typeface="微软雅黑" panose="020B0503020204020204" pitchFamily="34" charset="-122"/>
              </a:rPr>
              <a:t>可以玩</a:t>
            </a:r>
            <a:r>
              <a:rPr lang="zh-CN" altLang="en-US" sz="2000" dirty="0">
                <a:solidFill>
                  <a:srgbClr val="FF0000"/>
                </a:solidFill>
                <a:latin typeface="微软雅黑" panose="020B0503020204020204" pitchFamily="34" charset="-122"/>
                <a:ea typeface="微软雅黑" panose="020B0503020204020204" pitchFamily="34" charset="-122"/>
              </a:rPr>
              <a:t>很多游戏</a:t>
            </a:r>
            <a:r>
              <a:rPr lang="zh-CN" altLang="en-US" sz="2000" dirty="0">
                <a:solidFill>
                  <a:srgbClr val="00518E"/>
                </a:solidFill>
                <a:latin typeface="微软雅黑" panose="020B0503020204020204" pitchFamily="34" charset="-122"/>
                <a:ea typeface="微软雅黑" panose="020B0503020204020204" pitchFamily="34" charset="-122"/>
              </a:rPr>
              <a:t>，不需要人类经验</a:t>
            </a:r>
            <a:endParaRPr lang="en-US" altLang="zh-CN" sz="2000" dirty="0">
              <a:solidFill>
                <a:srgbClr val="00518E"/>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en-US" altLang="zh-CN" sz="2000" dirty="0" err="1">
                <a:solidFill>
                  <a:srgbClr val="FF0000"/>
                </a:solidFill>
                <a:latin typeface="微软雅黑" panose="020B0503020204020204" pitchFamily="34" charset="-122"/>
                <a:ea typeface="微软雅黑" panose="020B0503020204020204" pitchFamily="34" charset="-122"/>
              </a:rPr>
              <a:t>MuZero</a:t>
            </a:r>
            <a:r>
              <a:rPr lang="en-US" altLang="zh-CN" sz="2000" dirty="0">
                <a:solidFill>
                  <a:srgbClr val="00518E"/>
                </a:solidFill>
                <a:latin typeface="微软雅黑" panose="020B0503020204020204" pitchFamily="34" charset="-122"/>
                <a:ea typeface="微软雅黑" panose="020B0503020204020204" pitchFamily="34" charset="-122"/>
              </a:rPr>
              <a:t> </a:t>
            </a:r>
            <a:r>
              <a:rPr lang="zh-CN" altLang="en-US" sz="2000" dirty="0">
                <a:solidFill>
                  <a:srgbClr val="00518E"/>
                </a:solidFill>
                <a:latin typeface="微软雅黑" panose="020B0503020204020204" pitchFamily="34" charset="-122"/>
                <a:ea typeface="微软雅黑" panose="020B0503020204020204" pitchFamily="34" charset="-122"/>
              </a:rPr>
              <a:t>可以玩大部分游戏，</a:t>
            </a:r>
            <a:r>
              <a:rPr lang="zh-CN" altLang="en-US" sz="2000" dirty="0">
                <a:solidFill>
                  <a:srgbClr val="FF0000"/>
                </a:solidFill>
                <a:latin typeface="微软雅黑" panose="020B0503020204020204" pitchFamily="34" charset="-122"/>
                <a:ea typeface="微软雅黑" panose="020B0503020204020204" pitchFamily="34" charset="-122"/>
              </a:rPr>
              <a:t>不需要游戏仿真</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538692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8872DC4D-9C92-43C4-8F84-89B5BE6C72F9}"/>
              </a:ext>
            </a:extLst>
          </p:cNvPr>
          <p:cNvSpPr>
            <a:spLocks noChangeArrowheads="1"/>
          </p:cNvSpPr>
          <p:nvPr>
            <p:custDataLst>
              <p:tags r:id="rId2"/>
            </p:custDataLst>
          </p:nvPr>
        </p:nvSpPr>
        <p:spPr bwMode="auto">
          <a:xfrm>
            <a:off x="586196" y="502958"/>
            <a:ext cx="517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引言</a:t>
            </a:r>
          </a:p>
        </p:txBody>
      </p:sp>
      <p:sp>
        <p:nvSpPr>
          <p:cNvPr id="24" name="矩形 23">
            <a:extLst>
              <a:ext uri="{FF2B5EF4-FFF2-40B4-BE49-F238E27FC236}">
                <a16:creationId xmlns:a16="http://schemas.microsoft.com/office/drawing/2014/main" id="{9210D31E-44EE-4DB7-9015-B0DE6C46D074}"/>
              </a:ext>
            </a:extLst>
          </p:cNvPr>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 name="矩形 27">
            <a:extLst>
              <a:ext uri="{FF2B5EF4-FFF2-40B4-BE49-F238E27FC236}">
                <a16:creationId xmlns:a16="http://schemas.microsoft.com/office/drawing/2014/main" id="{026E257F-73E5-4D82-AC5F-DDEFE0A3EE60}"/>
              </a:ext>
            </a:extLst>
          </p:cNvPr>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 name="矩形 28">
            <a:extLst>
              <a:ext uri="{FF2B5EF4-FFF2-40B4-BE49-F238E27FC236}">
                <a16:creationId xmlns:a16="http://schemas.microsoft.com/office/drawing/2014/main" id="{E7AB470C-500A-4B7C-9181-7A20CAFCDC41}"/>
              </a:ext>
            </a:extLst>
          </p:cNvPr>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4" name="文本框 13">
            <a:extLst>
              <a:ext uri="{FF2B5EF4-FFF2-40B4-BE49-F238E27FC236}">
                <a16:creationId xmlns:a16="http://schemas.microsoft.com/office/drawing/2014/main" id="{A9DC48D5-DBD1-439F-B511-D4BDC4CE2DE8}"/>
              </a:ext>
            </a:extLst>
          </p:cNvPr>
          <p:cNvSpPr txBox="1"/>
          <p:nvPr/>
        </p:nvSpPr>
        <p:spPr>
          <a:xfrm>
            <a:off x="0" y="979043"/>
            <a:ext cx="11784850" cy="662554"/>
          </a:xfrm>
          <a:prstGeom prst="rect">
            <a:avLst/>
          </a:prstGeom>
          <a:noFill/>
        </p:spPr>
        <p:txBody>
          <a:bodyPr wrap="square" rtlCol="0">
            <a:spAutoFit/>
          </a:bodyPr>
          <a:lstStyle/>
          <a:p>
            <a:pPr marL="914400" lvl="1" indent="-457200">
              <a:lnSpc>
                <a:spcPct val="150000"/>
              </a:lnSpc>
              <a:buFont typeface="Wingdings" panose="05000000000000000000" pitchFamily="2" charset="2"/>
              <a:buChar char="u"/>
            </a:pP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什么是监督学习？</a:t>
            </a:r>
            <a:endPar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文本框 14">
            <a:extLst>
              <a:ext uri="{FF2B5EF4-FFF2-40B4-BE49-F238E27FC236}">
                <a16:creationId xmlns:a16="http://schemas.microsoft.com/office/drawing/2014/main" id="{B27861DF-2883-476C-9DC5-2BA5BEC29636}"/>
              </a:ext>
            </a:extLst>
          </p:cNvPr>
          <p:cNvSpPr txBox="1"/>
          <p:nvPr/>
        </p:nvSpPr>
        <p:spPr>
          <a:xfrm>
            <a:off x="736072" y="1860087"/>
            <a:ext cx="4128157" cy="1015663"/>
          </a:xfrm>
          <a:prstGeom prst="rect">
            <a:avLst/>
          </a:prstGeom>
          <a:noFill/>
          <a:ln>
            <a:solidFill>
              <a:schemeClr val="tx1"/>
            </a:solidFill>
          </a:ln>
        </p:spPr>
        <p:txBody>
          <a:bodyPr wrap="square" rtlCol="0">
            <a:spAutoFit/>
          </a:bodyPr>
          <a:lstStyle/>
          <a:p>
            <a:pPr marL="0" lvl="1" algn="just"/>
            <a:r>
              <a:rPr lang="zh-CN" altLang="en-US" sz="2000" b="1" dirty="0">
                <a:latin typeface="Times New Roman" panose="02020603050405020304" pitchFamily="18" charset="0"/>
                <a:ea typeface="华文中宋" panose="02010600040101010101" pitchFamily="2" charset="-122"/>
                <a:cs typeface="Times New Roman" panose="02020603050405020304" pitchFamily="18" charset="0"/>
              </a:rPr>
              <a:t>监督学习：</a:t>
            </a:r>
            <a:endParaRPr lang="en-US" altLang="zh-CN" sz="2000" b="1" dirty="0">
              <a:latin typeface="Times New Roman" panose="02020603050405020304" pitchFamily="18" charset="0"/>
              <a:ea typeface="华文中宋" panose="02010600040101010101" pitchFamily="2" charset="-122"/>
              <a:cs typeface="Times New Roman" panose="02020603050405020304" pitchFamily="18" charset="0"/>
            </a:endParaRPr>
          </a:p>
          <a:p>
            <a:pPr marL="0" lvl="1" algn="just"/>
            <a:r>
              <a:rPr lang="en-US" altLang="zh-CN" sz="2000" b="1"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2000" b="1" dirty="0">
                <a:latin typeface="Times New Roman" panose="02020603050405020304" pitchFamily="18" charset="0"/>
                <a:ea typeface="华文中宋" panose="02010600040101010101" pitchFamily="2" charset="-122"/>
                <a:cs typeface="Times New Roman" panose="02020603050405020304" pitchFamily="18" charset="0"/>
              </a:rPr>
              <a:t>训练：</a:t>
            </a:r>
            <a:r>
              <a:rPr lang="en-US" altLang="zh-CN" sz="2000" b="1" dirty="0">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(x, y) =&gt; f</a:t>
            </a:r>
          </a:p>
          <a:p>
            <a:pPr marL="0" lvl="1" algn="just"/>
            <a:r>
              <a:rPr lang="en-US" altLang="zh-CN" sz="2000" b="1" dirty="0">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	</a:t>
            </a:r>
            <a:r>
              <a:rPr lang="zh-CN" altLang="en-US" sz="2000" b="1" dirty="0">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应用：</a:t>
            </a:r>
            <a:r>
              <a:rPr lang="en-US" altLang="zh-CN" sz="2000" b="1" dirty="0">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f(x) =&gt; y</a:t>
            </a:r>
            <a:endParaRPr lang="en-US" altLang="zh-CN" sz="2000" b="1"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6" name="文本框 15">
            <a:extLst>
              <a:ext uri="{FF2B5EF4-FFF2-40B4-BE49-F238E27FC236}">
                <a16:creationId xmlns:a16="http://schemas.microsoft.com/office/drawing/2014/main" id="{68C7DAB8-C212-4C18-9F72-875BB6A2F840}"/>
              </a:ext>
            </a:extLst>
          </p:cNvPr>
          <p:cNvSpPr txBox="1"/>
          <p:nvPr/>
        </p:nvSpPr>
        <p:spPr>
          <a:xfrm>
            <a:off x="6096000" y="2099377"/>
            <a:ext cx="5287654" cy="707886"/>
          </a:xfrm>
          <a:prstGeom prst="rect">
            <a:avLst/>
          </a:prstGeom>
          <a:noFill/>
          <a:ln>
            <a:solidFill>
              <a:schemeClr val="tx1"/>
            </a:solidFill>
          </a:ln>
        </p:spPr>
        <p:txBody>
          <a:bodyPr wrap="square" rtlCol="0">
            <a:spAutoFit/>
          </a:bodyPr>
          <a:lstStyle/>
          <a:p>
            <a:pPr marL="0" lvl="1"/>
            <a:r>
              <a:rPr lang="en-US" altLang="zh-CN" sz="2000" dirty="0"/>
              <a:t>e.g. </a:t>
            </a:r>
            <a:r>
              <a:rPr lang="zh-CN" altLang="en-US" sz="2000" dirty="0"/>
              <a:t>卷积神经网络识别数（分类为例）</a:t>
            </a:r>
            <a:r>
              <a:rPr lang="en-US" altLang="zh-CN" sz="2000" dirty="0"/>
              <a:t> </a:t>
            </a:r>
            <a:r>
              <a:rPr lang="en-US" altLang="zh-CN" sz="2000" dirty="0">
                <a:hlinkClick r:id="rId8"/>
              </a:rPr>
              <a:t>https://www.cs.ryerson.ca/~aharley/vis/conv/</a:t>
            </a:r>
            <a:endParaRPr lang="en-US" altLang="zh-CN" sz="2000" dirty="0"/>
          </a:p>
        </p:txBody>
      </p:sp>
      <p:pic>
        <p:nvPicPr>
          <p:cNvPr id="17" name="图片 16">
            <a:extLst>
              <a:ext uri="{FF2B5EF4-FFF2-40B4-BE49-F238E27FC236}">
                <a16:creationId xmlns:a16="http://schemas.microsoft.com/office/drawing/2014/main" id="{0CD29761-25D5-4689-A6E8-963CF0C5CE9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4293" y="3336804"/>
            <a:ext cx="5947646" cy="3190664"/>
          </a:xfrm>
          <a:prstGeom prst="rect">
            <a:avLst/>
          </a:prstGeom>
          <a:ln>
            <a:noFill/>
          </a:ln>
          <a:effectLst>
            <a:outerShdw blurRad="292100" dist="139700" dir="2700000" algn="tl" rotWithShape="0">
              <a:srgbClr val="333333">
                <a:alpha val="65000"/>
              </a:srgbClr>
            </a:outerShdw>
          </a:effectLst>
        </p:spPr>
      </p:pic>
      <p:pic>
        <p:nvPicPr>
          <p:cNvPr id="18" name="图片 17">
            <a:extLst>
              <a:ext uri="{FF2B5EF4-FFF2-40B4-BE49-F238E27FC236}">
                <a16:creationId xmlns:a16="http://schemas.microsoft.com/office/drawing/2014/main" id="{23BC79D0-784B-4C19-AF44-83FC9FBB44E6}"/>
              </a:ext>
            </a:extLst>
          </p:cNvPr>
          <p:cNvPicPr>
            <a:picLocks noChangeAspect="1"/>
          </p:cNvPicPr>
          <p:nvPr/>
        </p:nvPicPr>
        <p:blipFill rotWithShape="1">
          <a:blip r:embed="rId10">
            <a:extLst>
              <a:ext uri="{28A0092B-C50C-407E-A947-70E740481C1C}">
                <a14:useLocalDpi xmlns:a14="http://schemas.microsoft.com/office/drawing/2010/main" val="0"/>
              </a:ext>
            </a:extLst>
          </a:blip>
          <a:srcRect l="27779" t="22098" r="27144" b="19081"/>
          <a:stretch/>
        </p:blipFill>
        <p:spPr>
          <a:xfrm>
            <a:off x="6920929" y="3479824"/>
            <a:ext cx="4149318" cy="2904624"/>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10393543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8872DC4D-9C92-43C4-8F84-89B5BE6C72F9}"/>
              </a:ext>
            </a:extLst>
          </p:cNvPr>
          <p:cNvSpPr>
            <a:spLocks noChangeArrowheads="1"/>
          </p:cNvSpPr>
          <p:nvPr>
            <p:custDataLst>
              <p:tags r:id="rId2"/>
            </p:custDataLst>
          </p:nvPr>
        </p:nvSpPr>
        <p:spPr bwMode="auto">
          <a:xfrm>
            <a:off x="586196" y="502958"/>
            <a:ext cx="517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深度强化学习</a:t>
            </a:r>
          </a:p>
        </p:txBody>
      </p:sp>
      <p:sp>
        <p:nvSpPr>
          <p:cNvPr id="24" name="矩形 23">
            <a:extLst>
              <a:ext uri="{FF2B5EF4-FFF2-40B4-BE49-F238E27FC236}">
                <a16:creationId xmlns:a16="http://schemas.microsoft.com/office/drawing/2014/main" id="{9210D31E-44EE-4DB7-9015-B0DE6C46D074}"/>
              </a:ext>
            </a:extLst>
          </p:cNvPr>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 name="矩形 27">
            <a:extLst>
              <a:ext uri="{FF2B5EF4-FFF2-40B4-BE49-F238E27FC236}">
                <a16:creationId xmlns:a16="http://schemas.microsoft.com/office/drawing/2014/main" id="{026E257F-73E5-4D82-AC5F-DDEFE0A3EE60}"/>
              </a:ext>
            </a:extLst>
          </p:cNvPr>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 name="矩形 28">
            <a:extLst>
              <a:ext uri="{FF2B5EF4-FFF2-40B4-BE49-F238E27FC236}">
                <a16:creationId xmlns:a16="http://schemas.microsoft.com/office/drawing/2014/main" id="{E7AB470C-500A-4B7C-9181-7A20CAFCDC41}"/>
              </a:ext>
            </a:extLst>
          </p:cNvPr>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4" name="文本框 13">
            <a:extLst>
              <a:ext uri="{FF2B5EF4-FFF2-40B4-BE49-F238E27FC236}">
                <a16:creationId xmlns:a16="http://schemas.microsoft.com/office/drawing/2014/main" id="{A9DC48D5-DBD1-439F-B511-D4BDC4CE2DE8}"/>
              </a:ext>
            </a:extLst>
          </p:cNvPr>
          <p:cNvSpPr txBox="1"/>
          <p:nvPr/>
        </p:nvSpPr>
        <p:spPr>
          <a:xfrm>
            <a:off x="0" y="979043"/>
            <a:ext cx="11784850" cy="662554"/>
          </a:xfrm>
          <a:prstGeom prst="rect">
            <a:avLst/>
          </a:prstGeom>
          <a:noFill/>
        </p:spPr>
        <p:txBody>
          <a:bodyPr wrap="square" rtlCol="0">
            <a:spAutoFit/>
          </a:bodyPr>
          <a:lstStyle/>
          <a:p>
            <a:pPr marL="914400" lvl="1" indent="-457200">
              <a:lnSpc>
                <a:spcPct val="150000"/>
              </a:lnSpc>
              <a:buFont typeface="Wingdings" panose="05000000000000000000" pitchFamily="2" charset="2"/>
              <a:buChar char="u"/>
            </a:pP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深度强化学习“出圈”：</a:t>
            </a:r>
            <a:r>
              <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Alpha</a:t>
            </a: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系列</a:t>
            </a:r>
            <a:endPar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0" name="Picture 2" descr="img">
            <a:extLst>
              <a:ext uri="{FF2B5EF4-FFF2-40B4-BE49-F238E27FC236}">
                <a16:creationId xmlns:a16="http://schemas.microsoft.com/office/drawing/2014/main" id="{B0D4025F-E5B6-44A4-868A-4A3BA8ED0C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97979" y="4161993"/>
            <a:ext cx="5183868" cy="2519937"/>
          </a:xfrm>
          <a:prstGeom prst="rect">
            <a:avLst/>
          </a:prstGeom>
          <a:noFill/>
          <a:extLst>
            <a:ext uri="{909E8E84-426E-40DD-AFC4-6F175D3DCCD1}">
              <a14:hiddenFill xmlns:a14="http://schemas.microsoft.com/office/drawing/2010/main">
                <a:solidFill>
                  <a:srgbClr val="FFFFFF"/>
                </a:solidFill>
              </a14:hiddenFill>
            </a:ext>
          </a:extLst>
        </p:spPr>
      </p:pic>
      <p:sp>
        <p:nvSpPr>
          <p:cNvPr id="2" name="左大括号 1">
            <a:extLst>
              <a:ext uri="{FF2B5EF4-FFF2-40B4-BE49-F238E27FC236}">
                <a16:creationId xmlns:a16="http://schemas.microsoft.com/office/drawing/2014/main" id="{C085FC65-D54D-4FD3-BD3D-0E93A1B5DC81}"/>
              </a:ext>
            </a:extLst>
          </p:cNvPr>
          <p:cNvSpPr/>
          <p:nvPr/>
        </p:nvSpPr>
        <p:spPr>
          <a:xfrm flipH="1">
            <a:off x="6523347" y="2117682"/>
            <a:ext cx="273378" cy="137966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4" name="连接符: 肘形 3">
            <a:extLst>
              <a:ext uri="{FF2B5EF4-FFF2-40B4-BE49-F238E27FC236}">
                <a16:creationId xmlns:a16="http://schemas.microsoft.com/office/drawing/2014/main" id="{DD93AF5D-FE0D-48C6-B984-8020DC4925CF}"/>
              </a:ext>
            </a:extLst>
          </p:cNvPr>
          <p:cNvCxnSpPr>
            <a:cxnSpLocks/>
            <a:endCxn id="10" idx="0"/>
          </p:cNvCxnSpPr>
          <p:nvPr/>
        </p:nvCxnSpPr>
        <p:spPr>
          <a:xfrm>
            <a:off x="6922770" y="2807513"/>
            <a:ext cx="1967143" cy="1354480"/>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53AB6995-53D6-4E02-B90F-BE2DEC0992E7}"/>
              </a:ext>
            </a:extLst>
          </p:cNvPr>
          <p:cNvSpPr txBox="1"/>
          <p:nvPr/>
        </p:nvSpPr>
        <p:spPr>
          <a:xfrm>
            <a:off x="8932171" y="2117682"/>
            <a:ext cx="3331695" cy="1422954"/>
          </a:xfrm>
          <a:prstGeom prst="rect">
            <a:avLst/>
          </a:prstGeom>
          <a:noFill/>
        </p:spPr>
        <p:txBody>
          <a:bodyPr wrap="square" rtlCol="0">
            <a:spAutoFit/>
          </a:bodyPr>
          <a:lstStyle/>
          <a:p>
            <a:pPr>
              <a:lnSpc>
                <a:spcPct val="150000"/>
              </a:lnSpc>
            </a:pPr>
            <a:r>
              <a:rPr lang="zh-CN" altLang="en-US" sz="2000" dirty="0">
                <a:solidFill>
                  <a:srgbClr val="0070C0"/>
                </a:solidFill>
                <a:latin typeface="微软雅黑" panose="020B0503020204020204" pitchFamily="34" charset="-122"/>
                <a:ea typeface="微软雅黑" panose="020B0503020204020204" pitchFamily="34" charset="-122"/>
              </a:rPr>
              <a:t>需要利用蒙特卡洛树搜索模拟游戏（在心中默默玩这个游戏），寻找最优动作</a:t>
            </a:r>
            <a:endParaRPr lang="en-US" altLang="zh-CN" sz="2000" dirty="0">
              <a:solidFill>
                <a:srgbClr val="0070C0"/>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C216864D-6AF2-4B6C-8E25-322AED46CA99}"/>
              </a:ext>
            </a:extLst>
          </p:cNvPr>
          <p:cNvSpPr txBox="1"/>
          <p:nvPr/>
        </p:nvSpPr>
        <p:spPr>
          <a:xfrm>
            <a:off x="1056206" y="2117682"/>
            <a:ext cx="10728644" cy="188461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2000" dirty="0">
                <a:solidFill>
                  <a:srgbClr val="00518E"/>
                </a:solidFill>
                <a:latin typeface="微软雅黑" panose="020B0503020204020204" pitchFamily="34" charset="-122"/>
                <a:ea typeface="微软雅黑" panose="020B0503020204020204" pitchFamily="34" charset="-122"/>
              </a:rPr>
              <a:t>AlphaGo </a:t>
            </a:r>
            <a:r>
              <a:rPr lang="zh-CN" altLang="en-US" sz="2000" dirty="0">
                <a:solidFill>
                  <a:srgbClr val="00518E"/>
                </a:solidFill>
                <a:latin typeface="微软雅黑" panose="020B0503020204020204" pitchFamily="34" charset="-122"/>
                <a:ea typeface="微软雅黑" panose="020B0503020204020204" pitchFamily="34" charset="-122"/>
              </a:rPr>
              <a:t>只能玩围棋，需要人类经验</a:t>
            </a:r>
            <a:endParaRPr lang="en-US" altLang="zh-CN" sz="2000" dirty="0">
              <a:solidFill>
                <a:srgbClr val="00518E"/>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en-US" altLang="zh-CN" sz="2000" dirty="0" err="1">
                <a:solidFill>
                  <a:srgbClr val="00518E"/>
                </a:solidFill>
                <a:latin typeface="微软雅黑" panose="020B0503020204020204" pitchFamily="34" charset="-122"/>
                <a:ea typeface="微软雅黑" panose="020B0503020204020204" pitchFamily="34" charset="-122"/>
              </a:rPr>
              <a:t>ALphaGo</a:t>
            </a:r>
            <a:r>
              <a:rPr lang="en-US" altLang="zh-CN" sz="2000" dirty="0">
                <a:solidFill>
                  <a:srgbClr val="00518E"/>
                </a:solidFill>
                <a:latin typeface="微软雅黑" panose="020B0503020204020204" pitchFamily="34" charset="-122"/>
                <a:ea typeface="微软雅黑" panose="020B0503020204020204" pitchFamily="34" charset="-122"/>
              </a:rPr>
              <a:t> </a:t>
            </a:r>
            <a:r>
              <a:rPr lang="en-US" altLang="zh-CN" sz="2000" dirty="0">
                <a:solidFill>
                  <a:srgbClr val="FF0000"/>
                </a:solidFill>
                <a:latin typeface="微软雅黑" panose="020B0503020204020204" pitchFamily="34" charset="-122"/>
                <a:ea typeface="微软雅黑" panose="020B0503020204020204" pitchFamily="34" charset="-122"/>
              </a:rPr>
              <a:t>Zero</a:t>
            </a:r>
            <a:r>
              <a:rPr lang="en-US" altLang="zh-CN" sz="2000" dirty="0">
                <a:solidFill>
                  <a:srgbClr val="00518E"/>
                </a:solidFill>
                <a:latin typeface="微软雅黑" panose="020B0503020204020204" pitchFamily="34" charset="-122"/>
                <a:ea typeface="微软雅黑" panose="020B0503020204020204" pitchFamily="34" charset="-122"/>
              </a:rPr>
              <a:t> </a:t>
            </a:r>
            <a:r>
              <a:rPr lang="zh-CN" altLang="en-US" sz="2000" dirty="0">
                <a:solidFill>
                  <a:srgbClr val="00518E"/>
                </a:solidFill>
                <a:latin typeface="微软雅黑" panose="020B0503020204020204" pitchFamily="34" charset="-122"/>
                <a:ea typeface="微软雅黑" panose="020B0503020204020204" pitchFamily="34" charset="-122"/>
              </a:rPr>
              <a:t>只能玩围棋，</a:t>
            </a:r>
            <a:r>
              <a:rPr lang="zh-CN" altLang="en-US" sz="2000" dirty="0">
                <a:solidFill>
                  <a:srgbClr val="FF0000"/>
                </a:solidFill>
                <a:latin typeface="微软雅黑" panose="020B0503020204020204" pitchFamily="34" charset="-122"/>
                <a:ea typeface="微软雅黑" panose="020B0503020204020204" pitchFamily="34" charset="-122"/>
              </a:rPr>
              <a:t>不</a:t>
            </a:r>
            <a:r>
              <a:rPr lang="zh-CN" altLang="en-US" sz="2000" dirty="0">
                <a:solidFill>
                  <a:srgbClr val="00518E"/>
                </a:solidFill>
                <a:latin typeface="微软雅黑" panose="020B0503020204020204" pitchFamily="34" charset="-122"/>
                <a:ea typeface="微软雅黑" panose="020B0503020204020204" pitchFamily="34" charset="-122"/>
              </a:rPr>
              <a:t>需要人类经验</a:t>
            </a:r>
            <a:endParaRPr lang="en-US" altLang="zh-CN" sz="2000" dirty="0">
              <a:solidFill>
                <a:srgbClr val="00518E"/>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en-US" altLang="zh-CN" sz="2000" dirty="0" err="1">
                <a:solidFill>
                  <a:srgbClr val="00518E"/>
                </a:solidFill>
                <a:latin typeface="微软雅黑" panose="020B0503020204020204" pitchFamily="34" charset="-122"/>
                <a:ea typeface="微软雅黑" panose="020B0503020204020204" pitchFamily="34" charset="-122"/>
              </a:rPr>
              <a:t>Apha</a:t>
            </a:r>
            <a:r>
              <a:rPr lang="en-US" altLang="zh-CN" sz="2000" dirty="0" err="1">
                <a:solidFill>
                  <a:srgbClr val="FF0000"/>
                </a:solidFill>
                <a:latin typeface="微软雅黑" panose="020B0503020204020204" pitchFamily="34" charset="-122"/>
                <a:ea typeface="微软雅黑" panose="020B0503020204020204" pitchFamily="34" charset="-122"/>
              </a:rPr>
              <a:t>Zero</a:t>
            </a:r>
            <a:r>
              <a:rPr lang="en-US" altLang="zh-CN" sz="2000" dirty="0">
                <a:solidFill>
                  <a:srgbClr val="00518E"/>
                </a:solidFill>
                <a:latin typeface="微软雅黑" panose="020B0503020204020204" pitchFamily="34" charset="-122"/>
                <a:ea typeface="微软雅黑" panose="020B0503020204020204" pitchFamily="34" charset="-122"/>
              </a:rPr>
              <a:t> </a:t>
            </a:r>
            <a:r>
              <a:rPr lang="zh-CN" altLang="en-US" sz="2000" dirty="0">
                <a:solidFill>
                  <a:srgbClr val="00518E"/>
                </a:solidFill>
                <a:latin typeface="微软雅黑" panose="020B0503020204020204" pitchFamily="34" charset="-122"/>
                <a:ea typeface="微软雅黑" panose="020B0503020204020204" pitchFamily="34" charset="-122"/>
              </a:rPr>
              <a:t>可以玩</a:t>
            </a:r>
            <a:r>
              <a:rPr lang="zh-CN" altLang="en-US" sz="2000" dirty="0">
                <a:solidFill>
                  <a:srgbClr val="FF0000"/>
                </a:solidFill>
                <a:latin typeface="微软雅黑" panose="020B0503020204020204" pitchFamily="34" charset="-122"/>
                <a:ea typeface="微软雅黑" panose="020B0503020204020204" pitchFamily="34" charset="-122"/>
              </a:rPr>
              <a:t>很多游戏</a:t>
            </a:r>
            <a:r>
              <a:rPr lang="zh-CN" altLang="en-US" sz="2000" dirty="0">
                <a:solidFill>
                  <a:srgbClr val="00518E"/>
                </a:solidFill>
                <a:latin typeface="微软雅黑" panose="020B0503020204020204" pitchFamily="34" charset="-122"/>
                <a:ea typeface="微软雅黑" panose="020B0503020204020204" pitchFamily="34" charset="-122"/>
              </a:rPr>
              <a:t>，不需要人类经验</a:t>
            </a:r>
            <a:endParaRPr lang="en-US" altLang="zh-CN" sz="2000" dirty="0">
              <a:solidFill>
                <a:srgbClr val="00518E"/>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en-US" altLang="zh-CN" sz="2000" dirty="0" err="1">
                <a:solidFill>
                  <a:srgbClr val="FF0000"/>
                </a:solidFill>
                <a:latin typeface="微软雅黑" panose="020B0503020204020204" pitchFamily="34" charset="-122"/>
                <a:ea typeface="微软雅黑" panose="020B0503020204020204" pitchFamily="34" charset="-122"/>
              </a:rPr>
              <a:t>MuZero</a:t>
            </a:r>
            <a:r>
              <a:rPr lang="en-US" altLang="zh-CN" sz="2000" dirty="0">
                <a:solidFill>
                  <a:srgbClr val="00518E"/>
                </a:solidFill>
                <a:latin typeface="微软雅黑" panose="020B0503020204020204" pitchFamily="34" charset="-122"/>
                <a:ea typeface="微软雅黑" panose="020B0503020204020204" pitchFamily="34" charset="-122"/>
              </a:rPr>
              <a:t> </a:t>
            </a:r>
            <a:r>
              <a:rPr lang="zh-CN" altLang="en-US" sz="2000" dirty="0">
                <a:solidFill>
                  <a:srgbClr val="00518E"/>
                </a:solidFill>
                <a:latin typeface="微软雅黑" panose="020B0503020204020204" pitchFamily="34" charset="-122"/>
                <a:ea typeface="微软雅黑" panose="020B0503020204020204" pitchFamily="34" charset="-122"/>
              </a:rPr>
              <a:t>可以玩大部分游戏，</a:t>
            </a:r>
            <a:r>
              <a:rPr lang="zh-CN" altLang="en-US" sz="2000" dirty="0">
                <a:solidFill>
                  <a:srgbClr val="FF0000"/>
                </a:solidFill>
                <a:latin typeface="微软雅黑" panose="020B0503020204020204" pitchFamily="34" charset="-122"/>
                <a:ea typeface="微软雅黑" panose="020B0503020204020204" pitchFamily="34" charset="-122"/>
              </a:rPr>
              <a:t>不需要游戏仿真</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1063372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8872DC4D-9C92-43C4-8F84-89B5BE6C72F9}"/>
              </a:ext>
            </a:extLst>
          </p:cNvPr>
          <p:cNvSpPr>
            <a:spLocks noChangeArrowheads="1"/>
          </p:cNvSpPr>
          <p:nvPr>
            <p:custDataLst>
              <p:tags r:id="rId2"/>
            </p:custDataLst>
          </p:nvPr>
        </p:nvSpPr>
        <p:spPr bwMode="auto">
          <a:xfrm>
            <a:off x="586196" y="502958"/>
            <a:ext cx="517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深度强化学习</a:t>
            </a:r>
          </a:p>
        </p:txBody>
      </p:sp>
      <p:sp>
        <p:nvSpPr>
          <p:cNvPr id="24" name="矩形 23">
            <a:extLst>
              <a:ext uri="{FF2B5EF4-FFF2-40B4-BE49-F238E27FC236}">
                <a16:creationId xmlns:a16="http://schemas.microsoft.com/office/drawing/2014/main" id="{9210D31E-44EE-4DB7-9015-B0DE6C46D074}"/>
              </a:ext>
            </a:extLst>
          </p:cNvPr>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 name="矩形 27">
            <a:extLst>
              <a:ext uri="{FF2B5EF4-FFF2-40B4-BE49-F238E27FC236}">
                <a16:creationId xmlns:a16="http://schemas.microsoft.com/office/drawing/2014/main" id="{026E257F-73E5-4D82-AC5F-DDEFE0A3EE60}"/>
              </a:ext>
            </a:extLst>
          </p:cNvPr>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 name="矩形 28">
            <a:extLst>
              <a:ext uri="{FF2B5EF4-FFF2-40B4-BE49-F238E27FC236}">
                <a16:creationId xmlns:a16="http://schemas.microsoft.com/office/drawing/2014/main" id="{E7AB470C-500A-4B7C-9181-7A20CAFCDC41}"/>
              </a:ext>
            </a:extLst>
          </p:cNvPr>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4" name="文本框 13">
            <a:extLst>
              <a:ext uri="{FF2B5EF4-FFF2-40B4-BE49-F238E27FC236}">
                <a16:creationId xmlns:a16="http://schemas.microsoft.com/office/drawing/2014/main" id="{A9DC48D5-DBD1-439F-B511-D4BDC4CE2DE8}"/>
              </a:ext>
            </a:extLst>
          </p:cNvPr>
          <p:cNvSpPr txBox="1"/>
          <p:nvPr/>
        </p:nvSpPr>
        <p:spPr>
          <a:xfrm>
            <a:off x="0" y="979043"/>
            <a:ext cx="11784850" cy="662554"/>
          </a:xfrm>
          <a:prstGeom prst="rect">
            <a:avLst/>
          </a:prstGeom>
          <a:noFill/>
        </p:spPr>
        <p:txBody>
          <a:bodyPr wrap="square" rtlCol="0">
            <a:spAutoFit/>
          </a:bodyPr>
          <a:lstStyle/>
          <a:p>
            <a:pPr marL="914400" lvl="1" indent="-457200">
              <a:lnSpc>
                <a:spcPct val="150000"/>
              </a:lnSpc>
              <a:buFont typeface="Wingdings" panose="05000000000000000000" pitchFamily="2" charset="2"/>
              <a:buChar char="u"/>
            </a:pP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深度强化学习“出圈”：</a:t>
            </a:r>
            <a:r>
              <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Alpha</a:t>
            </a: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系列</a:t>
            </a:r>
            <a:endPar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文本框 8">
            <a:extLst>
              <a:ext uri="{FF2B5EF4-FFF2-40B4-BE49-F238E27FC236}">
                <a16:creationId xmlns:a16="http://schemas.microsoft.com/office/drawing/2014/main" id="{03C78EAB-C738-493D-A985-B797C41A7A7A}"/>
              </a:ext>
            </a:extLst>
          </p:cNvPr>
          <p:cNvSpPr txBox="1"/>
          <p:nvPr/>
        </p:nvSpPr>
        <p:spPr>
          <a:xfrm>
            <a:off x="1056206" y="2117682"/>
            <a:ext cx="10728644" cy="188461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2000" dirty="0">
                <a:solidFill>
                  <a:srgbClr val="00518E"/>
                </a:solidFill>
                <a:latin typeface="微软雅黑" panose="020B0503020204020204" pitchFamily="34" charset="-122"/>
                <a:ea typeface="微软雅黑" panose="020B0503020204020204" pitchFamily="34" charset="-122"/>
              </a:rPr>
              <a:t>AlphaGo </a:t>
            </a:r>
            <a:r>
              <a:rPr lang="zh-CN" altLang="en-US" sz="2000" dirty="0">
                <a:solidFill>
                  <a:srgbClr val="00518E"/>
                </a:solidFill>
                <a:latin typeface="微软雅黑" panose="020B0503020204020204" pitchFamily="34" charset="-122"/>
                <a:ea typeface="微软雅黑" panose="020B0503020204020204" pitchFamily="34" charset="-122"/>
              </a:rPr>
              <a:t>只能玩围棋，需要人类经验</a:t>
            </a:r>
            <a:endParaRPr lang="en-US" altLang="zh-CN" sz="2000" dirty="0">
              <a:solidFill>
                <a:srgbClr val="00518E"/>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en-US" altLang="zh-CN" sz="2000" dirty="0" err="1">
                <a:solidFill>
                  <a:srgbClr val="00518E"/>
                </a:solidFill>
                <a:latin typeface="微软雅黑" panose="020B0503020204020204" pitchFamily="34" charset="-122"/>
                <a:ea typeface="微软雅黑" panose="020B0503020204020204" pitchFamily="34" charset="-122"/>
              </a:rPr>
              <a:t>ALphaGo</a:t>
            </a:r>
            <a:r>
              <a:rPr lang="en-US" altLang="zh-CN" sz="2000" dirty="0">
                <a:solidFill>
                  <a:srgbClr val="00518E"/>
                </a:solidFill>
                <a:latin typeface="微软雅黑" panose="020B0503020204020204" pitchFamily="34" charset="-122"/>
                <a:ea typeface="微软雅黑" panose="020B0503020204020204" pitchFamily="34" charset="-122"/>
              </a:rPr>
              <a:t> </a:t>
            </a:r>
            <a:r>
              <a:rPr lang="en-US" altLang="zh-CN" sz="2000" dirty="0">
                <a:solidFill>
                  <a:srgbClr val="FF0000"/>
                </a:solidFill>
                <a:latin typeface="微软雅黑" panose="020B0503020204020204" pitchFamily="34" charset="-122"/>
                <a:ea typeface="微软雅黑" panose="020B0503020204020204" pitchFamily="34" charset="-122"/>
              </a:rPr>
              <a:t>Zero</a:t>
            </a:r>
            <a:r>
              <a:rPr lang="en-US" altLang="zh-CN" sz="2000" dirty="0">
                <a:solidFill>
                  <a:srgbClr val="00518E"/>
                </a:solidFill>
                <a:latin typeface="微软雅黑" panose="020B0503020204020204" pitchFamily="34" charset="-122"/>
                <a:ea typeface="微软雅黑" panose="020B0503020204020204" pitchFamily="34" charset="-122"/>
              </a:rPr>
              <a:t> </a:t>
            </a:r>
            <a:r>
              <a:rPr lang="zh-CN" altLang="en-US" sz="2000" dirty="0">
                <a:solidFill>
                  <a:srgbClr val="00518E"/>
                </a:solidFill>
                <a:latin typeface="微软雅黑" panose="020B0503020204020204" pitchFamily="34" charset="-122"/>
                <a:ea typeface="微软雅黑" panose="020B0503020204020204" pitchFamily="34" charset="-122"/>
              </a:rPr>
              <a:t>只能玩围棋，</a:t>
            </a:r>
            <a:r>
              <a:rPr lang="zh-CN" altLang="en-US" sz="2000" dirty="0">
                <a:solidFill>
                  <a:srgbClr val="FF0000"/>
                </a:solidFill>
                <a:latin typeface="微软雅黑" panose="020B0503020204020204" pitchFamily="34" charset="-122"/>
                <a:ea typeface="微软雅黑" panose="020B0503020204020204" pitchFamily="34" charset="-122"/>
              </a:rPr>
              <a:t>不</a:t>
            </a:r>
            <a:r>
              <a:rPr lang="zh-CN" altLang="en-US" sz="2000" dirty="0">
                <a:solidFill>
                  <a:srgbClr val="00518E"/>
                </a:solidFill>
                <a:latin typeface="微软雅黑" panose="020B0503020204020204" pitchFamily="34" charset="-122"/>
                <a:ea typeface="微软雅黑" panose="020B0503020204020204" pitchFamily="34" charset="-122"/>
              </a:rPr>
              <a:t>需要人类经验</a:t>
            </a:r>
            <a:endParaRPr lang="en-US" altLang="zh-CN" sz="2000" dirty="0">
              <a:solidFill>
                <a:srgbClr val="00518E"/>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en-US" altLang="zh-CN" sz="2000" dirty="0" err="1">
                <a:solidFill>
                  <a:srgbClr val="00518E"/>
                </a:solidFill>
                <a:latin typeface="微软雅黑" panose="020B0503020204020204" pitchFamily="34" charset="-122"/>
                <a:ea typeface="微软雅黑" panose="020B0503020204020204" pitchFamily="34" charset="-122"/>
              </a:rPr>
              <a:t>Apha</a:t>
            </a:r>
            <a:r>
              <a:rPr lang="en-US" altLang="zh-CN" sz="2000" dirty="0" err="1">
                <a:solidFill>
                  <a:srgbClr val="FF0000"/>
                </a:solidFill>
                <a:latin typeface="微软雅黑" panose="020B0503020204020204" pitchFamily="34" charset="-122"/>
                <a:ea typeface="微软雅黑" panose="020B0503020204020204" pitchFamily="34" charset="-122"/>
              </a:rPr>
              <a:t>Zero</a:t>
            </a:r>
            <a:r>
              <a:rPr lang="en-US" altLang="zh-CN" sz="2000" dirty="0">
                <a:solidFill>
                  <a:srgbClr val="00518E"/>
                </a:solidFill>
                <a:latin typeface="微软雅黑" panose="020B0503020204020204" pitchFamily="34" charset="-122"/>
                <a:ea typeface="微软雅黑" panose="020B0503020204020204" pitchFamily="34" charset="-122"/>
              </a:rPr>
              <a:t> </a:t>
            </a:r>
            <a:r>
              <a:rPr lang="zh-CN" altLang="en-US" sz="2000" dirty="0">
                <a:solidFill>
                  <a:srgbClr val="00518E"/>
                </a:solidFill>
                <a:latin typeface="微软雅黑" panose="020B0503020204020204" pitchFamily="34" charset="-122"/>
                <a:ea typeface="微软雅黑" panose="020B0503020204020204" pitchFamily="34" charset="-122"/>
              </a:rPr>
              <a:t>可以玩</a:t>
            </a:r>
            <a:r>
              <a:rPr lang="zh-CN" altLang="en-US" sz="2000" dirty="0">
                <a:solidFill>
                  <a:srgbClr val="FF0000"/>
                </a:solidFill>
                <a:latin typeface="微软雅黑" panose="020B0503020204020204" pitchFamily="34" charset="-122"/>
                <a:ea typeface="微软雅黑" panose="020B0503020204020204" pitchFamily="34" charset="-122"/>
              </a:rPr>
              <a:t>很多游戏</a:t>
            </a:r>
            <a:r>
              <a:rPr lang="zh-CN" altLang="en-US" sz="2000" dirty="0">
                <a:solidFill>
                  <a:srgbClr val="00518E"/>
                </a:solidFill>
                <a:latin typeface="微软雅黑" panose="020B0503020204020204" pitchFamily="34" charset="-122"/>
                <a:ea typeface="微软雅黑" panose="020B0503020204020204" pitchFamily="34" charset="-122"/>
              </a:rPr>
              <a:t>，不需要人类经验</a:t>
            </a:r>
            <a:endParaRPr lang="en-US" altLang="zh-CN" sz="2000" dirty="0">
              <a:solidFill>
                <a:srgbClr val="00518E"/>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en-US" altLang="zh-CN" sz="2000" dirty="0" err="1">
                <a:solidFill>
                  <a:srgbClr val="FF0000"/>
                </a:solidFill>
                <a:latin typeface="微软雅黑" panose="020B0503020204020204" pitchFamily="34" charset="-122"/>
                <a:ea typeface="微软雅黑" panose="020B0503020204020204" pitchFamily="34" charset="-122"/>
              </a:rPr>
              <a:t>MuZero</a:t>
            </a:r>
            <a:r>
              <a:rPr lang="en-US" altLang="zh-CN" sz="2000" dirty="0">
                <a:solidFill>
                  <a:srgbClr val="00518E"/>
                </a:solidFill>
                <a:latin typeface="微软雅黑" panose="020B0503020204020204" pitchFamily="34" charset="-122"/>
                <a:ea typeface="微软雅黑" panose="020B0503020204020204" pitchFamily="34" charset="-122"/>
              </a:rPr>
              <a:t> </a:t>
            </a:r>
            <a:r>
              <a:rPr lang="zh-CN" altLang="en-US" sz="2000" dirty="0">
                <a:solidFill>
                  <a:srgbClr val="00518E"/>
                </a:solidFill>
                <a:latin typeface="微软雅黑" panose="020B0503020204020204" pitchFamily="34" charset="-122"/>
                <a:ea typeface="微软雅黑" panose="020B0503020204020204" pitchFamily="34" charset="-122"/>
              </a:rPr>
              <a:t>可以玩大部分游戏，</a:t>
            </a:r>
            <a:r>
              <a:rPr lang="zh-CN" altLang="en-US" sz="2000" dirty="0">
                <a:solidFill>
                  <a:srgbClr val="FF0000"/>
                </a:solidFill>
                <a:latin typeface="微软雅黑" panose="020B0503020204020204" pitchFamily="34" charset="-122"/>
                <a:ea typeface="微软雅黑" panose="020B0503020204020204" pitchFamily="34" charset="-122"/>
              </a:rPr>
              <a:t>不需要游戏仿真</a:t>
            </a:r>
            <a:endParaRPr lang="en-US" altLang="zh-CN" sz="2000" dirty="0">
              <a:solidFill>
                <a:srgbClr val="FF0000"/>
              </a:solidFill>
              <a:latin typeface="微软雅黑" panose="020B0503020204020204" pitchFamily="34" charset="-122"/>
              <a:ea typeface="微软雅黑" panose="020B0503020204020204" pitchFamily="34" charset="-122"/>
            </a:endParaRPr>
          </a:p>
        </p:txBody>
      </p:sp>
      <p:pic>
        <p:nvPicPr>
          <p:cNvPr id="10" name="Picture 2" descr="img">
            <a:extLst>
              <a:ext uri="{FF2B5EF4-FFF2-40B4-BE49-F238E27FC236}">
                <a16:creationId xmlns:a16="http://schemas.microsoft.com/office/drawing/2014/main" id="{B0D4025F-E5B6-44A4-868A-4A3BA8ED0C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97979" y="4161993"/>
            <a:ext cx="5183868" cy="2519937"/>
          </a:xfrm>
          <a:prstGeom prst="rect">
            <a:avLst/>
          </a:prstGeom>
          <a:noFill/>
          <a:extLst>
            <a:ext uri="{909E8E84-426E-40DD-AFC4-6F175D3DCCD1}">
              <a14:hiddenFill xmlns:a14="http://schemas.microsoft.com/office/drawing/2010/main">
                <a:solidFill>
                  <a:srgbClr val="FFFFFF"/>
                </a:solidFill>
              </a14:hiddenFill>
            </a:ext>
          </a:extLst>
        </p:spPr>
      </p:pic>
      <p:sp>
        <p:nvSpPr>
          <p:cNvPr id="2" name="左大括号 1">
            <a:extLst>
              <a:ext uri="{FF2B5EF4-FFF2-40B4-BE49-F238E27FC236}">
                <a16:creationId xmlns:a16="http://schemas.microsoft.com/office/drawing/2014/main" id="{C085FC65-D54D-4FD3-BD3D-0E93A1B5DC81}"/>
              </a:ext>
            </a:extLst>
          </p:cNvPr>
          <p:cNvSpPr/>
          <p:nvPr/>
        </p:nvSpPr>
        <p:spPr>
          <a:xfrm flipH="1">
            <a:off x="6523347" y="2117682"/>
            <a:ext cx="273378" cy="137966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4" name="连接符: 肘形 3">
            <a:extLst>
              <a:ext uri="{FF2B5EF4-FFF2-40B4-BE49-F238E27FC236}">
                <a16:creationId xmlns:a16="http://schemas.microsoft.com/office/drawing/2014/main" id="{DD93AF5D-FE0D-48C6-B984-8020DC4925CF}"/>
              </a:ext>
            </a:extLst>
          </p:cNvPr>
          <p:cNvCxnSpPr>
            <a:cxnSpLocks/>
            <a:endCxn id="10" idx="0"/>
          </p:cNvCxnSpPr>
          <p:nvPr/>
        </p:nvCxnSpPr>
        <p:spPr>
          <a:xfrm>
            <a:off x="6922770" y="2807513"/>
            <a:ext cx="1967143" cy="1354480"/>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53AB6995-53D6-4E02-B90F-BE2DEC0992E7}"/>
              </a:ext>
            </a:extLst>
          </p:cNvPr>
          <p:cNvSpPr txBox="1"/>
          <p:nvPr/>
        </p:nvSpPr>
        <p:spPr>
          <a:xfrm>
            <a:off x="8932171" y="2117682"/>
            <a:ext cx="3331695" cy="1422954"/>
          </a:xfrm>
          <a:prstGeom prst="rect">
            <a:avLst/>
          </a:prstGeom>
          <a:noFill/>
        </p:spPr>
        <p:txBody>
          <a:bodyPr wrap="square" rtlCol="0">
            <a:spAutoFit/>
          </a:bodyPr>
          <a:lstStyle/>
          <a:p>
            <a:pPr>
              <a:lnSpc>
                <a:spcPct val="150000"/>
              </a:lnSpc>
            </a:pPr>
            <a:r>
              <a:rPr lang="zh-CN" altLang="en-US" sz="2000" dirty="0">
                <a:solidFill>
                  <a:srgbClr val="0070C0"/>
                </a:solidFill>
                <a:latin typeface="微软雅黑" panose="020B0503020204020204" pitchFamily="34" charset="-122"/>
                <a:ea typeface="微软雅黑" panose="020B0503020204020204" pitchFamily="34" charset="-122"/>
              </a:rPr>
              <a:t>需要利用蒙特卡洛树搜索模拟游戏（在心中默默玩这个游戏），寻找最优动作</a:t>
            </a:r>
            <a:endParaRPr lang="en-US" altLang="zh-CN" sz="2000" dirty="0">
              <a:solidFill>
                <a:srgbClr val="0070C0"/>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F246996F-D5AE-4D4E-85C4-5232A3E27F7C}"/>
              </a:ext>
            </a:extLst>
          </p:cNvPr>
          <p:cNvSpPr txBox="1"/>
          <p:nvPr/>
        </p:nvSpPr>
        <p:spPr>
          <a:xfrm>
            <a:off x="2361985" y="3964153"/>
            <a:ext cx="3331695" cy="961289"/>
          </a:xfrm>
          <a:prstGeom prst="rect">
            <a:avLst/>
          </a:prstGeom>
          <a:noFill/>
        </p:spPr>
        <p:txBody>
          <a:bodyPr wrap="square" rtlCol="0">
            <a:spAutoFit/>
          </a:bodyPr>
          <a:lstStyle/>
          <a:p>
            <a:pPr>
              <a:lnSpc>
                <a:spcPct val="150000"/>
              </a:lnSpc>
            </a:pPr>
            <a:r>
              <a:rPr lang="en-US" altLang="zh-CN" sz="2000" dirty="0" err="1">
                <a:solidFill>
                  <a:srgbClr val="0070C0"/>
                </a:solidFill>
                <a:latin typeface="微软雅黑" panose="020B0503020204020204" pitchFamily="34" charset="-122"/>
                <a:ea typeface="微软雅黑" panose="020B0503020204020204" pitchFamily="34" charset="-122"/>
              </a:rPr>
              <a:t>MuZero</a:t>
            </a:r>
            <a:r>
              <a:rPr lang="en-US" altLang="zh-CN" sz="2000" dirty="0">
                <a:solidFill>
                  <a:srgbClr val="0070C0"/>
                </a:solidFill>
                <a:latin typeface="微软雅黑" panose="020B0503020204020204" pitchFamily="34" charset="-122"/>
                <a:ea typeface="微软雅黑" panose="020B0503020204020204" pitchFamily="34" charset="-122"/>
              </a:rPr>
              <a:t> </a:t>
            </a:r>
            <a:r>
              <a:rPr lang="zh-CN" altLang="en-US" sz="2000" dirty="0">
                <a:solidFill>
                  <a:srgbClr val="0070C0"/>
                </a:solidFill>
                <a:latin typeface="微软雅黑" panose="020B0503020204020204" pitchFamily="34" charset="-122"/>
                <a:ea typeface="微软雅黑" panose="020B0503020204020204" pitchFamily="34" charset="-122"/>
              </a:rPr>
              <a:t>连游戏具体什么样子都不需要知道了</a:t>
            </a:r>
            <a:endParaRPr lang="en-US" altLang="zh-CN" sz="2000" dirty="0">
              <a:solidFill>
                <a:srgbClr val="0070C0"/>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42228946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4621530" y="-11141"/>
            <a:ext cx="7640320" cy="6881149"/>
          </a:xfrm>
          <a:prstGeom prst="rect">
            <a:avLst/>
          </a:prstGeom>
          <a:blipFill rotWithShape="1">
            <a:blip r:embed="rId10"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custDataLst>
              <p:tags r:id="rId3"/>
            </p:custDataLst>
          </p:nvPr>
        </p:nvSpPr>
        <p:spPr>
          <a:xfrm>
            <a:off x="0" y="-22860"/>
            <a:ext cx="5052695" cy="6880860"/>
          </a:xfrm>
          <a:custGeom>
            <a:avLst/>
            <a:gdLst>
              <a:gd name="connsiteX0" fmla="*/ 0 w 6119446"/>
              <a:gd name="connsiteY0" fmla="*/ 0 h 6881149"/>
              <a:gd name="connsiteX1" fmla="*/ 5473182 w 6119446"/>
              <a:gd name="connsiteY1" fmla="*/ 0 h 6881149"/>
              <a:gd name="connsiteX2" fmla="*/ 5522799 w 6119446"/>
              <a:gd name="connsiteY2" fmla="*/ 125839 h 6881149"/>
              <a:gd name="connsiteX3" fmla="*/ 6119446 w 6119446"/>
              <a:gd name="connsiteY3" fmla="*/ 3506661 h 6881149"/>
              <a:gd name="connsiteX4" fmla="*/ 5677386 w 6119446"/>
              <a:gd name="connsiteY4" fmla="*/ 6430615 h 6881149"/>
              <a:gd name="connsiteX5" fmla="*/ 5524942 w 6119446"/>
              <a:gd name="connsiteY5" fmla="*/ 6881149 h 6881149"/>
              <a:gd name="connsiteX6" fmla="*/ 0 w 6119446"/>
              <a:gd name="connsiteY6" fmla="*/ 6881149 h 688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19446" h="6881149">
                <a:moveTo>
                  <a:pt x="0" y="0"/>
                </a:moveTo>
                <a:lnTo>
                  <a:pt x="5473182" y="0"/>
                </a:lnTo>
                <a:lnTo>
                  <a:pt x="5522799" y="125839"/>
                </a:lnTo>
                <a:cubicBezTo>
                  <a:pt x="5908791" y="1180033"/>
                  <a:pt x="6119446" y="2318747"/>
                  <a:pt x="6119446" y="3506661"/>
                </a:cubicBezTo>
                <a:cubicBezTo>
                  <a:pt x="6119446" y="4524874"/>
                  <a:pt x="5964679" y="5506939"/>
                  <a:pt x="5677386" y="6430615"/>
                </a:cubicBezTo>
                <a:lnTo>
                  <a:pt x="5524942" y="6881149"/>
                </a:lnTo>
                <a:lnTo>
                  <a:pt x="0" y="6881149"/>
                </a:lnTo>
                <a:close/>
              </a:path>
            </a:pathLst>
          </a:custGeom>
          <a:solidFill>
            <a:srgbClr val="9BB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custDataLst>
              <p:tags r:id="rId4"/>
            </p:custDataLst>
          </p:nvPr>
        </p:nvSpPr>
        <p:spPr>
          <a:xfrm>
            <a:off x="4377970" y="-22860"/>
            <a:ext cx="1173802" cy="6881149"/>
          </a:xfrm>
          <a:custGeom>
            <a:avLst/>
            <a:gdLst>
              <a:gd name="connsiteX0" fmla="*/ 0 w 1173802"/>
              <a:gd name="connsiteY0" fmla="*/ 0 h 6881149"/>
              <a:gd name="connsiteX1" fmla="*/ 553595 w 1173802"/>
              <a:gd name="connsiteY1" fmla="*/ 0 h 6881149"/>
              <a:gd name="connsiteX2" fmla="*/ 577155 w 1173802"/>
              <a:gd name="connsiteY2" fmla="*/ 59753 h 6881149"/>
              <a:gd name="connsiteX3" fmla="*/ 1173802 w 1173802"/>
              <a:gd name="connsiteY3" fmla="*/ 3440575 h 6881149"/>
              <a:gd name="connsiteX4" fmla="*/ 577155 w 1173802"/>
              <a:gd name="connsiteY4" fmla="*/ 6821398 h 6881149"/>
              <a:gd name="connsiteX5" fmla="*/ 553596 w 1173802"/>
              <a:gd name="connsiteY5" fmla="*/ 6881149 h 6881149"/>
              <a:gd name="connsiteX6" fmla="*/ 51760 w 1173802"/>
              <a:gd name="connsiteY6" fmla="*/ 6881149 h 6881149"/>
              <a:gd name="connsiteX7" fmla="*/ 204204 w 1173802"/>
              <a:gd name="connsiteY7" fmla="*/ 6430615 h 6881149"/>
              <a:gd name="connsiteX8" fmla="*/ 646264 w 1173802"/>
              <a:gd name="connsiteY8" fmla="*/ 3506661 h 6881149"/>
              <a:gd name="connsiteX9" fmla="*/ 49617 w 1173802"/>
              <a:gd name="connsiteY9" fmla="*/ 125839 h 6881149"/>
              <a:gd name="connsiteX10" fmla="*/ 0 w 1173802"/>
              <a:gd name="connsiteY10" fmla="*/ 0 h 688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802" h="6881149">
                <a:moveTo>
                  <a:pt x="0" y="0"/>
                </a:moveTo>
                <a:lnTo>
                  <a:pt x="553595" y="0"/>
                </a:lnTo>
                <a:lnTo>
                  <a:pt x="577155" y="59753"/>
                </a:lnTo>
                <a:cubicBezTo>
                  <a:pt x="963147" y="1113947"/>
                  <a:pt x="1173802" y="2252660"/>
                  <a:pt x="1173802" y="3440575"/>
                </a:cubicBezTo>
                <a:cubicBezTo>
                  <a:pt x="1173802" y="4628490"/>
                  <a:pt x="963147" y="5767203"/>
                  <a:pt x="577155" y="6821398"/>
                </a:cubicBezTo>
                <a:lnTo>
                  <a:pt x="553596" y="6881149"/>
                </a:lnTo>
                <a:lnTo>
                  <a:pt x="51760" y="6881149"/>
                </a:lnTo>
                <a:lnTo>
                  <a:pt x="204204" y="6430615"/>
                </a:lnTo>
                <a:cubicBezTo>
                  <a:pt x="491497" y="5506939"/>
                  <a:pt x="646264" y="4524874"/>
                  <a:pt x="646264" y="3506661"/>
                </a:cubicBezTo>
                <a:cubicBezTo>
                  <a:pt x="646264" y="2318747"/>
                  <a:pt x="435609" y="1180033"/>
                  <a:pt x="49617" y="125839"/>
                </a:cubicBezTo>
                <a:lnTo>
                  <a:pt x="0" y="0"/>
                </a:lnTo>
                <a:close/>
              </a:path>
            </a:pathLst>
          </a:cu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custDataLst>
              <p:tags r:id="rId5"/>
            </p:custDataLst>
          </p:nvPr>
        </p:nvSpPr>
        <p:spPr>
          <a:xfrm>
            <a:off x="507357" y="708380"/>
            <a:ext cx="3252486" cy="645160"/>
          </a:xfrm>
          <a:prstGeom prst="rect">
            <a:avLst/>
          </a:prstGeom>
          <a:noFill/>
        </p:spPr>
        <p:txBody>
          <a:bodyPr wrap="square"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PART 5</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custDataLst>
              <p:tags r:id="rId6"/>
            </p:custDataLst>
          </p:nvPr>
        </p:nvSpPr>
        <p:spPr>
          <a:xfrm>
            <a:off x="383904" y="2796195"/>
            <a:ext cx="4748168" cy="1446550"/>
          </a:xfrm>
          <a:prstGeom prst="rect">
            <a:avLst/>
          </a:prstGeom>
          <a:noFill/>
        </p:spPr>
        <p:txBody>
          <a:bodyPr wrap="square" rtlCol="0">
            <a:spAutoFit/>
          </a:bodyPr>
          <a:lstStyle/>
          <a:p>
            <a:r>
              <a:rPr lang="zh-CN" altLang="en-US" sz="4400" b="1" dirty="0">
                <a:solidFill>
                  <a:srgbClr val="00518E"/>
                </a:solidFill>
                <a:latin typeface="微软雅黑" panose="020B0503020204020204" pitchFamily="34" charset="-122"/>
                <a:ea typeface="微软雅黑" panose="020B0503020204020204" pitchFamily="34" charset="-122"/>
              </a:rPr>
              <a:t>强化学习的</a:t>
            </a:r>
            <a:endParaRPr lang="en-US" altLang="zh-CN" sz="4400" b="1" dirty="0">
              <a:solidFill>
                <a:srgbClr val="00518E"/>
              </a:solidFill>
              <a:latin typeface="微软雅黑" panose="020B0503020204020204" pitchFamily="34" charset="-122"/>
              <a:ea typeface="微软雅黑" panose="020B0503020204020204" pitchFamily="34" charset="-122"/>
            </a:endParaRPr>
          </a:p>
          <a:p>
            <a:r>
              <a:rPr lang="zh-CN" altLang="en-US" sz="4400" b="1" dirty="0">
                <a:solidFill>
                  <a:srgbClr val="00518E"/>
                </a:solidFill>
                <a:latin typeface="微软雅黑" panose="020B0503020204020204" pitchFamily="34" charset="-122"/>
                <a:ea typeface="微软雅黑" panose="020B0503020204020204" pitchFamily="34" charset="-122"/>
              </a:rPr>
              <a:t>现在与未来</a:t>
            </a:r>
          </a:p>
        </p:txBody>
      </p:sp>
      <p:cxnSp>
        <p:nvCxnSpPr>
          <p:cNvPr id="22" name="直接连接符 21"/>
          <p:cNvCxnSpPr/>
          <p:nvPr>
            <p:custDataLst>
              <p:tags r:id="rId7"/>
            </p:custDataLst>
          </p:nvPr>
        </p:nvCxnSpPr>
        <p:spPr>
          <a:xfrm>
            <a:off x="622893" y="4730692"/>
            <a:ext cx="76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1"/>
          <p:cNvSpPr>
            <a:spLocks noChangeArrowheads="1"/>
          </p:cNvSpPr>
          <p:nvPr>
            <p:custDataLst>
              <p:tags r:id="rId8"/>
            </p:custDataLst>
          </p:nvPr>
        </p:nvSpPr>
        <p:spPr bwMode="auto">
          <a:xfrm>
            <a:off x="704704" y="3169417"/>
            <a:ext cx="4106569" cy="294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20000"/>
              </a:lnSpc>
              <a:spcBef>
                <a:spcPct val="20000"/>
              </a:spcBef>
            </a:pPr>
            <a:endParaRPr lang="zh-CN" altLang="en-US" sz="1600" dirty="0">
              <a:solidFill>
                <a:schemeClr val="bg1"/>
              </a:solidFill>
              <a:sym typeface="Arial" panose="020B0604020202020204" pitchFamily="34" charset="0"/>
            </a:endParaRPr>
          </a:p>
        </p:txBody>
      </p:sp>
      <p:pic>
        <p:nvPicPr>
          <p:cNvPr id="15" name="图片 14"/>
          <p:cNvPicPr>
            <a:picLocks noChangeAspect="1"/>
          </p:cNvPicPr>
          <p:nvPr/>
        </p:nvPicPr>
        <p:blipFill>
          <a:blip r:embed="rId11" cstate="print"/>
          <a:stretch>
            <a:fillRect/>
          </a:stretch>
        </p:blipFill>
        <p:spPr>
          <a:xfrm>
            <a:off x="205740" y="6332220"/>
            <a:ext cx="2263588" cy="384810"/>
          </a:xfrm>
          <a:prstGeom prst="rect">
            <a:avLst/>
          </a:prstGeom>
        </p:spPr>
      </p:pic>
      <p:pic>
        <p:nvPicPr>
          <p:cNvPr id="17" name="图片 16" descr="WeChat 圖片_20210401191348"/>
          <p:cNvPicPr>
            <a:picLocks noChangeAspect="1"/>
          </p:cNvPicPr>
          <p:nvPr/>
        </p:nvPicPr>
        <p:blipFill>
          <a:blip r:embed="rId12" cstate="print"/>
          <a:stretch>
            <a:fillRect/>
          </a:stretch>
        </p:blipFill>
        <p:spPr>
          <a:xfrm>
            <a:off x="10028555" y="-569862"/>
            <a:ext cx="2163445" cy="2034540"/>
          </a:xfrm>
          <a:prstGeom prst="rect">
            <a:avLst/>
          </a:prstGeom>
        </p:spPr>
      </p:pic>
    </p:spTree>
    <p:custDataLst>
      <p:tags r:id="rId1"/>
    </p:custDataLst>
    <p:extLst>
      <p:ext uri="{BB962C8B-B14F-4D97-AF65-F5344CB8AC3E}">
        <p14:creationId xmlns:p14="http://schemas.microsoft.com/office/powerpoint/2010/main" val="29057675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8872DC4D-9C92-43C4-8F84-89B5BE6C72F9}"/>
              </a:ext>
            </a:extLst>
          </p:cNvPr>
          <p:cNvSpPr>
            <a:spLocks noChangeArrowheads="1"/>
          </p:cNvSpPr>
          <p:nvPr>
            <p:custDataLst>
              <p:tags r:id="rId2"/>
            </p:custDataLst>
          </p:nvPr>
        </p:nvSpPr>
        <p:spPr bwMode="auto">
          <a:xfrm>
            <a:off x="586196" y="502958"/>
            <a:ext cx="517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强化学习的现在与未来</a:t>
            </a:r>
          </a:p>
        </p:txBody>
      </p:sp>
      <p:sp>
        <p:nvSpPr>
          <p:cNvPr id="24" name="矩形 23">
            <a:extLst>
              <a:ext uri="{FF2B5EF4-FFF2-40B4-BE49-F238E27FC236}">
                <a16:creationId xmlns:a16="http://schemas.microsoft.com/office/drawing/2014/main" id="{9210D31E-44EE-4DB7-9015-B0DE6C46D074}"/>
              </a:ext>
            </a:extLst>
          </p:cNvPr>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 name="矩形 27">
            <a:extLst>
              <a:ext uri="{FF2B5EF4-FFF2-40B4-BE49-F238E27FC236}">
                <a16:creationId xmlns:a16="http://schemas.microsoft.com/office/drawing/2014/main" id="{026E257F-73E5-4D82-AC5F-DDEFE0A3EE60}"/>
              </a:ext>
            </a:extLst>
          </p:cNvPr>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 name="矩形 28">
            <a:extLst>
              <a:ext uri="{FF2B5EF4-FFF2-40B4-BE49-F238E27FC236}">
                <a16:creationId xmlns:a16="http://schemas.microsoft.com/office/drawing/2014/main" id="{E7AB470C-500A-4B7C-9181-7A20CAFCDC41}"/>
              </a:ext>
            </a:extLst>
          </p:cNvPr>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4" name="文本框 13">
            <a:extLst>
              <a:ext uri="{FF2B5EF4-FFF2-40B4-BE49-F238E27FC236}">
                <a16:creationId xmlns:a16="http://schemas.microsoft.com/office/drawing/2014/main" id="{A9DC48D5-DBD1-439F-B511-D4BDC4CE2DE8}"/>
              </a:ext>
            </a:extLst>
          </p:cNvPr>
          <p:cNvSpPr txBox="1"/>
          <p:nvPr/>
        </p:nvSpPr>
        <p:spPr>
          <a:xfrm>
            <a:off x="0" y="979043"/>
            <a:ext cx="11784850" cy="662554"/>
          </a:xfrm>
          <a:prstGeom prst="rect">
            <a:avLst/>
          </a:prstGeom>
          <a:noFill/>
        </p:spPr>
        <p:txBody>
          <a:bodyPr wrap="square" rtlCol="0">
            <a:spAutoFit/>
          </a:bodyPr>
          <a:lstStyle/>
          <a:p>
            <a:pPr marL="914400" lvl="1" indent="-457200">
              <a:lnSpc>
                <a:spcPct val="150000"/>
              </a:lnSpc>
              <a:buFont typeface="Wingdings" panose="05000000000000000000" pitchFamily="2" charset="2"/>
              <a:buChar char="u"/>
            </a:pP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强化学习的“智障”（笑话几则）</a:t>
            </a:r>
            <a:endPar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D138BAE5-8549-4C92-BEA4-2B80CF606567}"/>
              </a:ext>
            </a:extLst>
          </p:cNvPr>
          <p:cNvSpPr txBox="1"/>
          <p:nvPr/>
        </p:nvSpPr>
        <p:spPr>
          <a:xfrm>
            <a:off x="731678" y="2016082"/>
            <a:ext cx="10728644" cy="373127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某地沟油外卖想用强化学习提升用户浏览时长，结果模型把用户经常吃的店铺直接放到最底，搞得用户每次都拼命滑屏才找到自己想吃的，变相提高浏览时长</a:t>
            </a:r>
            <a:endParaRPr lang="en-US" altLang="zh-CN" sz="2000" dirty="0">
              <a:solidFill>
                <a:srgbClr val="00518E"/>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某 </a:t>
            </a:r>
            <a:r>
              <a:rPr lang="en-US" altLang="zh-CN" sz="2000" dirty="0">
                <a:solidFill>
                  <a:srgbClr val="00518E"/>
                </a:solidFill>
                <a:latin typeface="微软雅黑" panose="020B0503020204020204" pitchFamily="34" charset="-122"/>
                <a:ea typeface="微软雅黑" panose="020B0503020204020204" pitchFamily="34" charset="-122"/>
              </a:rPr>
              <a:t>app </a:t>
            </a:r>
            <a:r>
              <a:rPr lang="zh-CN" altLang="en-US" sz="2000" dirty="0">
                <a:solidFill>
                  <a:srgbClr val="00518E"/>
                </a:solidFill>
                <a:latin typeface="微软雅黑" panose="020B0503020204020204" pitchFamily="34" charset="-122"/>
                <a:ea typeface="微软雅黑" panose="020B0503020204020204" pitchFamily="34" charset="-122"/>
              </a:rPr>
              <a:t>想给搜索框里面的候选 </a:t>
            </a:r>
            <a:r>
              <a:rPr lang="en-US" altLang="zh-CN" sz="2000" dirty="0">
                <a:solidFill>
                  <a:srgbClr val="00518E"/>
                </a:solidFill>
                <a:latin typeface="微软雅黑" panose="020B0503020204020204" pitchFamily="34" charset="-122"/>
                <a:ea typeface="微软雅黑" panose="020B0503020204020204" pitchFamily="34" charset="-122"/>
              </a:rPr>
              <a:t>query </a:t>
            </a:r>
            <a:r>
              <a:rPr lang="zh-CN" altLang="en-US" sz="2000" dirty="0">
                <a:solidFill>
                  <a:srgbClr val="00518E"/>
                </a:solidFill>
                <a:latin typeface="微软雅黑" panose="020B0503020204020204" pitchFamily="34" charset="-122"/>
                <a:ea typeface="微软雅黑" panose="020B0503020204020204" pitchFamily="34" charset="-122"/>
              </a:rPr>
              <a:t>做强化学习排序，提高搜索中推荐 </a:t>
            </a:r>
            <a:r>
              <a:rPr lang="en-US" altLang="zh-CN" sz="2000" dirty="0">
                <a:solidFill>
                  <a:srgbClr val="00518E"/>
                </a:solidFill>
                <a:latin typeface="微软雅黑" panose="020B0503020204020204" pitchFamily="34" charset="-122"/>
                <a:ea typeface="微软雅黑" panose="020B0503020204020204" pitchFamily="34" charset="-122"/>
              </a:rPr>
              <a:t>query </a:t>
            </a:r>
            <a:r>
              <a:rPr lang="zh-CN" altLang="en-US" sz="2000" dirty="0">
                <a:solidFill>
                  <a:srgbClr val="00518E"/>
                </a:solidFill>
                <a:latin typeface="微软雅黑" panose="020B0503020204020204" pitchFamily="34" charset="-122"/>
                <a:ea typeface="微软雅黑" panose="020B0503020204020204" pitchFamily="34" charset="-122"/>
              </a:rPr>
              <a:t>的点击率，结果发现用户昨天点过的 </a:t>
            </a:r>
            <a:r>
              <a:rPr lang="en-US" altLang="zh-CN" sz="2000" dirty="0">
                <a:solidFill>
                  <a:srgbClr val="00518E"/>
                </a:solidFill>
                <a:latin typeface="微软雅黑" panose="020B0503020204020204" pitchFamily="34" charset="-122"/>
                <a:ea typeface="微软雅黑" panose="020B0503020204020204" pitchFamily="34" charset="-122"/>
              </a:rPr>
              <a:t>query </a:t>
            </a:r>
            <a:r>
              <a:rPr lang="zh-CN" altLang="en-US" sz="2000" dirty="0">
                <a:solidFill>
                  <a:srgbClr val="00518E"/>
                </a:solidFill>
                <a:latin typeface="微软雅黑" panose="020B0503020204020204" pitchFamily="34" charset="-122"/>
                <a:ea typeface="微软雅黑" panose="020B0503020204020204" pitchFamily="34" charset="-122"/>
              </a:rPr>
              <a:t>一直放到第一位，原因是产品隐藏了很多用户历史感兴趣的链接，导致用户被迫使用搜索寻找自己之前感兴趣的链接，然而用户懒的输入，都是希望靠搜索背下自己曾经写下的 </a:t>
            </a:r>
            <a:r>
              <a:rPr lang="en-US" altLang="zh-CN" sz="2000" dirty="0">
                <a:solidFill>
                  <a:srgbClr val="00518E"/>
                </a:solidFill>
                <a:latin typeface="微软雅黑" panose="020B0503020204020204" pitchFamily="34" charset="-122"/>
                <a:ea typeface="微软雅黑" panose="020B0503020204020204" pitchFamily="34" charset="-122"/>
              </a:rPr>
              <a:t>query</a:t>
            </a:r>
          </a:p>
          <a:p>
            <a:pPr marL="342900" indent="-342900">
              <a:lnSpc>
                <a:spcPct val="150000"/>
              </a:lnSpc>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某卖货的 </a:t>
            </a:r>
            <a:r>
              <a:rPr lang="en-US" altLang="zh-CN" sz="2000" dirty="0">
                <a:solidFill>
                  <a:srgbClr val="00518E"/>
                </a:solidFill>
                <a:latin typeface="微软雅黑" panose="020B0503020204020204" pitchFamily="34" charset="-122"/>
                <a:ea typeface="微软雅黑" panose="020B0503020204020204" pitchFamily="34" charset="-122"/>
              </a:rPr>
              <a:t>app </a:t>
            </a:r>
            <a:r>
              <a:rPr lang="zh-CN" altLang="en-US" sz="2000" dirty="0">
                <a:solidFill>
                  <a:srgbClr val="00518E"/>
                </a:solidFill>
                <a:latin typeface="微软雅黑" panose="020B0503020204020204" pitchFamily="34" charset="-122"/>
                <a:ea typeface="微软雅黑" panose="020B0503020204020204" pitchFamily="34" charset="-122"/>
              </a:rPr>
              <a:t>想靠强化学习打通链路，提高用户复购率，结果当然是满屏都推送打折促销厕纸洗衣液等生活不得不经常买的东西</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735428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8872DC4D-9C92-43C4-8F84-89B5BE6C72F9}"/>
              </a:ext>
            </a:extLst>
          </p:cNvPr>
          <p:cNvSpPr>
            <a:spLocks noChangeArrowheads="1"/>
          </p:cNvSpPr>
          <p:nvPr>
            <p:custDataLst>
              <p:tags r:id="rId2"/>
            </p:custDataLst>
          </p:nvPr>
        </p:nvSpPr>
        <p:spPr bwMode="auto">
          <a:xfrm>
            <a:off x="586196" y="502958"/>
            <a:ext cx="517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强化学习的现在与未来</a:t>
            </a:r>
          </a:p>
        </p:txBody>
      </p:sp>
      <p:sp>
        <p:nvSpPr>
          <p:cNvPr id="24" name="矩形 23">
            <a:extLst>
              <a:ext uri="{FF2B5EF4-FFF2-40B4-BE49-F238E27FC236}">
                <a16:creationId xmlns:a16="http://schemas.microsoft.com/office/drawing/2014/main" id="{9210D31E-44EE-4DB7-9015-B0DE6C46D074}"/>
              </a:ext>
            </a:extLst>
          </p:cNvPr>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 name="矩形 27">
            <a:extLst>
              <a:ext uri="{FF2B5EF4-FFF2-40B4-BE49-F238E27FC236}">
                <a16:creationId xmlns:a16="http://schemas.microsoft.com/office/drawing/2014/main" id="{026E257F-73E5-4D82-AC5F-DDEFE0A3EE60}"/>
              </a:ext>
            </a:extLst>
          </p:cNvPr>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 name="矩形 28">
            <a:extLst>
              <a:ext uri="{FF2B5EF4-FFF2-40B4-BE49-F238E27FC236}">
                <a16:creationId xmlns:a16="http://schemas.microsoft.com/office/drawing/2014/main" id="{E7AB470C-500A-4B7C-9181-7A20CAFCDC41}"/>
              </a:ext>
            </a:extLst>
          </p:cNvPr>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4" name="文本框 13">
            <a:extLst>
              <a:ext uri="{FF2B5EF4-FFF2-40B4-BE49-F238E27FC236}">
                <a16:creationId xmlns:a16="http://schemas.microsoft.com/office/drawing/2014/main" id="{A9DC48D5-DBD1-439F-B511-D4BDC4CE2DE8}"/>
              </a:ext>
            </a:extLst>
          </p:cNvPr>
          <p:cNvSpPr txBox="1"/>
          <p:nvPr/>
        </p:nvSpPr>
        <p:spPr>
          <a:xfrm>
            <a:off x="0" y="979043"/>
            <a:ext cx="11784850" cy="662554"/>
          </a:xfrm>
          <a:prstGeom prst="rect">
            <a:avLst/>
          </a:prstGeom>
          <a:noFill/>
        </p:spPr>
        <p:txBody>
          <a:bodyPr wrap="square" rtlCol="0">
            <a:spAutoFit/>
          </a:bodyPr>
          <a:lstStyle/>
          <a:p>
            <a:pPr marL="914400" lvl="1" indent="-457200">
              <a:lnSpc>
                <a:spcPct val="150000"/>
              </a:lnSpc>
              <a:buFont typeface="Wingdings" panose="05000000000000000000" pitchFamily="2" charset="2"/>
              <a:buChar char="u"/>
            </a:pP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强化学习的方向</a:t>
            </a:r>
            <a:endPar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文本框 7">
            <a:extLst>
              <a:ext uri="{FF2B5EF4-FFF2-40B4-BE49-F238E27FC236}">
                <a16:creationId xmlns:a16="http://schemas.microsoft.com/office/drawing/2014/main" id="{7B36F2FF-C6B0-4EF7-BCAE-B2EBED1F7CA4}"/>
              </a:ext>
            </a:extLst>
          </p:cNvPr>
          <p:cNvSpPr txBox="1"/>
          <p:nvPr/>
        </p:nvSpPr>
        <p:spPr>
          <a:xfrm>
            <a:off x="586196" y="1641597"/>
            <a:ext cx="10728644" cy="4070730"/>
          </a:xfrm>
          <a:prstGeom prst="rect">
            <a:avLst/>
          </a:prstGeom>
          <a:noFill/>
        </p:spPr>
        <p:txBody>
          <a:bodyPr wrap="square" rtlCol="0">
            <a:spAutoFit/>
          </a:bodyPr>
          <a:lstStyle/>
          <a:p>
            <a:pPr>
              <a:lnSpc>
                <a:spcPct val="150000"/>
              </a:lnSpc>
            </a:pPr>
            <a:r>
              <a:rPr lang="en-US" altLang="zh-CN" sz="2000" dirty="0">
                <a:solidFill>
                  <a:srgbClr val="00518E"/>
                </a:solidFill>
                <a:latin typeface="微软雅黑" panose="020B0503020204020204" pitchFamily="34" charset="-122"/>
                <a:ea typeface="微软雅黑" panose="020B0503020204020204" pitchFamily="34" charset="-122"/>
                <a:hlinkClick r:id="rId8"/>
              </a:rPr>
              <a:t>https://www.alexirpan.com/2018/02/14/rl-hard.html</a:t>
            </a:r>
            <a:endParaRPr lang="en-US" altLang="zh-CN" sz="2000" dirty="0">
              <a:solidFill>
                <a:srgbClr val="00518E"/>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1400" dirty="0">
                <a:solidFill>
                  <a:srgbClr val="00518E"/>
                </a:solidFill>
                <a:latin typeface="微软雅黑" panose="020B0503020204020204" pitchFamily="34" charset="-122"/>
                <a:ea typeface="微软雅黑" panose="020B0503020204020204" pitchFamily="34" charset="-122"/>
              </a:rPr>
              <a:t>局部最优或许已经足够好。未来某些研究可能会指出我们不必过于担心大部分情况下的局部最优。因为他们比起全局最优并没有差很多。</a:t>
            </a:r>
            <a:endParaRPr lang="en-US" altLang="zh-CN" sz="1400" dirty="0">
              <a:solidFill>
                <a:srgbClr val="00518E"/>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1400" dirty="0">
                <a:solidFill>
                  <a:srgbClr val="00518E"/>
                </a:solidFill>
                <a:latin typeface="微软雅黑" panose="020B0503020204020204" pitchFamily="34" charset="-122"/>
                <a:ea typeface="微软雅黑" panose="020B0503020204020204" pitchFamily="34" charset="-122"/>
              </a:rPr>
              <a:t>硬件为王。在硬件足够强的情况下我们或许就不用那么在乎样本利用率了，凡事硬刚就可以有足够好的表现。各种遗传算法玩起来。</a:t>
            </a:r>
            <a:endParaRPr lang="en-US" altLang="zh-CN" sz="1400" dirty="0">
              <a:solidFill>
                <a:srgbClr val="00518E"/>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1400" dirty="0">
                <a:solidFill>
                  <a:srgbClr val="00518E"/>
                </a:solidFill>
                <a:latin typeface="微软雅黑" panose="020B0503020204020204" pitchFamily="34" charset="-122"/>
                <a:ea typeface="微软雅黑" panose="020B0503020204020204" pitchFamily="34" charset="-122"/>
              </a:rPr>
              <a:t>人为添加一些监督信号。在环境奖励出现频次太低的情况下可以引入自我激励（</a:t>
            </a:r>
            <a:r>
              <a:rPr lang="en-US" altLang="zh-CN" sz="1400" dirty="0">
                <a:solidFill>
                  <a:srgbClr val="00518E"/>
                </a:solidFill>
                <a:latin typeface="微软雅黑" panose="020B0503020204020204" pitchFamily="34" charset="-122"/>
                <a:ea typeface="微软雅黑" panose="020B0503020204020204" pitchFamily="34" charset="-122"/>
              </a:rPr>
              <a:t>intrinsic reward</a:t>
            </a:r>
            <a:r>
              <a:rPr lang="zh-CN" altLang="en-US" sz="1400" dirty="0">
                <a:solidFill>
                  <a:srgbClr val="00518E"/>
                </a:solidFill>
                <a:latin typeface="微软雅黑" panose="020B0503020204020204" pitchFamily="34" charset="-122"/>
                <a:ea typeface="微软雅黑" panose="020B0503020204020204" pitchFamily="34" charset="-122"/>
              </a:rPr>
              <a:t>）或者添加一些辅助任务。</a:t>
            </a:r>
            <a:endParaRPr lang="en-US" altLang="zh-CN" sz="1400" dirty="0">
              <a:solidFill>
                <a:srgbClr val="00518E"/>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1400" dirty="0">
                <a:solidFill>
                  <a:srgbClr val="00518E"/>
                </a:solidFill>
                <a:latin typeface="微软雅黑" panose="020B0503020204020204" pitchFamily="34" charset="-122"/>
                <a:ea typeface="微软雅黑" panose="020B0503020204020204" pitchFamily="34" charset="-122"/>
              </a:rPr>
              <a:t>更多融合基于模型的学习从而提高样本使用率。这方面的尝试其实已经有很多了，具体可以去看</a:t>
            </a:r>
            <a:r>
              <a:rPr lang="en-US" altLang="zh-CN" sz="1400" dirty="0">
                <a:solidFill>
                  <a:srgbClr val="00518E"/>
                </a:solidFill>
                <a:latin typeface="微软雅黑" panose="020B0503020204020204" pitchFamily="34" charset="-122"/>
                <a:ea typeface="微软雅黑" panose="020B0503020204020204" pitchFamily="34" charset="-122"/>
              </a:rPr>
              <a:t>Alex</a:t>
            </a:r>
            <a:r>
              <a:rPr lang="zh-CN" altLang="en-US" sz="1400" dirty="0">
                <a:solidFill>
                  <a:srgbClr val="00518E"/>
                </a:solidFill>
                <a:latin typeface="微软雅黑" panose="020B0503020204020204" pitchFamily="34" charset="-122"/>
                <a:ea typeface="微软雅黑" panose="020B0503020204020204" pitchFamily="34" charset="-122"/>
              </a:rPr>
              <a:t>提到的那些工作。但还远不够成熟。</a:t>
            </a:r>
            <a:endParaRPr lang="en-US" altLang="zh-CN" sz="1400" dirty="0">
              <a:solidFill>
                <a:srgbClr val="00518E"/>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1400" dirty="0">
                <a:solidFill>
                  <a:srgbClr val="00518E"/>
                </a:solidFill>
                <a:latin typeface="微软雅黑" panose="020B0503020204020204" pitchFamily="34" charset="-122"/>
                <a:ea typeface="微软雅黑" panose="020B0503020204020204" pitchFamily="34" charset="-122"/>
              </a:rPr>
              <a:t>仅仅把</a:t>
            </a:r>
            <a:r>
              <a:rPr lang="en-US" altLang="zh-CN" sz="1400" dirty="0">
                <a:solidFill>
                  <a:srgbClr val="00518E"/>
                </a:solidFill>
                <a:latin typeface="微软雅黑" panose="020B0503020204020204" pitchFamily="34" charset="-122"/>
                <a:ea typeface="微软雅黑" panose="020B0503020204020204" pitchFamily="34" charset="-122"/>
              </a:rPr>
              <a:t>DRL</a:t>
            </a:r>
            <a:r>
              <a:rPr lang="zh-CN" altLang="en-US" sz="1400" dirty="0">
                <a:solidFill>
                  <a:srgbClr val="00518E"/>
                </a:solidFill>
                <a:latin typeface="微软雅黑" panose="020B0503020204020204" pitchFamily="34" charset="-122"/>
                <a:ea typeface="微软雅黑" panose="020B0503020204020204" pitchFamily="34" charset="-122"/>
              </a:rPr>
              <a:t>用于</a:t>
            </a:r>
            <a:r>
              <a:rPr lang="en-US" altLang="zh-CN" sz="1400" dirty="0">
                <a:solidFill>
                  <a:srgbClr val="00518E"/>
                </a:solidFill>
                <a:latin typeface="微软雅黑" panose="020B0503020204020204" pitchFamily="34" charset="-122"/>
                <a:ea typeface="微软雅黑" panose="020B0503020204020204" pitchFamily="34" charset="-122"/>
              </a:rPr>
              <a:t>fine-tuning</a:t>
            </a:r>
            <a:r>
              <a:rPr lang="zh-CN" altLang="en-US" sz="1400" dirty="0">
                <a:solidFill>
                  <a:srgbClr val="00518E"/>
                </a:solidFill>
                <a:latin typeface="微软雅黑" panose="020B0503020204020204" pitchFamily="34" charset="-122"/>
                <a:ea typeface="微软雅黑" panose="020B0503020204020204" pitchFamily="34" charset="-122"/>
              </a:rPr>
              <a:t>。比如最初</a:t>
            </a:r>
            <a:r>
              <a:rPr lang="en-US" altLang="zh-CN" sz="1400" dirty="0">
                <a:solidFill>
                  <a:srgbClr val="00518E"/>
                </a:solidFill>
                <a:latin typeface="微软雅黑" panose="020B0503020204020204" pitchFamily="34" charset="-122"/>
                <a:ea typeface="微软雅黑" panose="020B0503020204020204" pitchFamily="34" charset="-122"/>
              </a:rPr>
              <a:t>Alpha Go</a:t>
            </a:r>
            <a:r>
              <a:rPr lang="zh-CN" altLang="en-US" sz="1400" dirty="0">
                <a:solidFill>
                  <a:srgbClr val="00518E"/>
                </a:solidFill>
                <a:latin typeface="微软雅黑" panose="020B0503020204020204" pitchFamily="34" charset="-122"/>
                <a:ea typeface="微软雅黑" panose="020B0503020204020204" pitchFamily="34" charset="-122"/>
              </a:rPr>
              <a:t>就是以监督学习为主，以强化学习为辅。</a:t>
            </a:r>
            <a:endParaRPr lang="en-US" altLang="zh-CN" sz="1400" dirty="0">
              <a:solidFill>
                <a:srgbClr val="00518E"/>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1400" dirty="0">
                <a:solidFill>
                  <a:srgbClr val="00518E"/>
                </a:solidFill>
                <a:latin typeface="微软雅黑" panose="020B0503020204020204" pitchFamily="34" charset="-122"/>
                <a:ea typeface="微软雅黑" panose="020B0503020204020204" pitchFamily="34" charset="-122"/>
              </a:rPr>
              <a:t>自动学习奖励函数。这涉及到</a:t>
            </a:r>
            <a:r>
              <a:rPr lang="en-US" altLang="zh-CN" sz="1400" dirty="0">
                <a:solidFill>
                  <a:srgbClr val="00518E"/>
                </a:solidFill>
                <a:latin typeface="微软雅黑" panose="020B0503020204020204" pitchFamily="34" charset="-122"/>
                <a:ea typeface="微软雅黑" panose="020B0503020204020204" pitchFamily="34" charset="-122"/>
              </a:rPr>
              <a:t>inverse reinforcement learning</a:t>
            </a:r>
            <a:r>
              <a:rPr lang="zh-CN" altLang="en-US" sz="1400" dirty="0">
                <a:solidFill>
                  <a:srgbClr val="00518E"/>
                </a:solidFill>
                <a:latin typeface="微软雅黑" panose="020B0503020204020204" pitchFamily="34" charset="-122"/>
                <a:ea typeface="微软雅黑" panose="020B0503020204020204" pitchFamily="34" charset="-122"/>
              </a:rPr>
              <a:t>和</a:t>
            </a:r>
            <a:r>
              <a:rPr lang="en-US" altLang="zh-CN" sz="1400" dirty="0">
                <a:solidFill>
                  <a:srgbClr val="00518E"/>
                </a:solidFill>
                <a:latin typeface="微软雅黑" panose="020B0503020204020204" pitchFamily="34" charset="-122"/>
                <a:ea typeface="微软雅黑" panose="020B0503020204020204" pitchFamily="34" charset="-122"/>
              </a:rPr>
              <a:t>imitation learning</a:t>
            </a:r>
            <a:r>
              <a:rPr lang="zh-CN" altLang="en-US" sz="1400" dirty="0">
                <a:solidFill>
                  <a:srgbClr val="00518E"/>
                </a:solidFill>
                <a:latin typeface="微软雅黑" panose="020B0503020204020204" pitchFamily="34" charset="-122"/>
                <a:ea typeface="微软雅黑" panose="020B0503020204020204" pitchFamily="34" charset="-122"/>
              </a:rPr>
              <a:t>。</a:t>
            </a:r>
            <a:endParaRPr lang="en-US" altLang="zh-CN" sz="1400" dirty="0">
              <a:solidFill>
                <a:srgbClr val="00518E"/>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1400" dirty="0">
                <a:solidFill>
                  <a:srgbClr val="00518E"/>
                </a:solidFill>
                <a:latin typeface="微软雅黑" panose="020B0503020204020204" pitchFamily="34" charset="-122"/>
                <a:ea typeface="微软雅黑" panose="020B0503020204020204" pitchFamily="34" charset="-122"/>
              </a:rPr>
              <a:t>迁移学习和强化学习的进一步结合。</a:t>
            </a:r>
            <a:endParaRPr lang="en-US" altLang="zh-CN" sz="1400" dirty="0">
              <a:solidFill>
                <a:srgbClr val="00518E"/>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1400" dirty="0">
                <a:solidFill>
                  <a:srgbClr val="00518E"/>
                </a:solidFill>
                <a:latin typeface="微软雅黑" panose="020B0503020204020204" pitchFamily="34" charset="-122"/>
                <a:ea typeface="微软雅黑" panose="020B0503020204020204" pitchFamily="34" charset="-122"/>
              </a:rPr>
              <a:t>好的先验。</a:t>
            </a:r>
            <a:endParaRPr lang="en-US" altLang="zh-CN" sz="1400" dirty="0">
              <a:solidFill>
                <a:srgbClr val="00518E"/>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1400" dirty="0">
                <a:solidFill>
                  <a:srgbClr val="00518E"/>
                </a:solidFill>
                <a:latin typeface="微软雅黑" panose="020B0503020204020204" pitchFamily="34" charset="-122"/>
                <a:ea typeface="微软雅黑" panose="020B0503020204020204" pitchFamily="34" charset="-122"/>
              </a:rPr>
              <a:t>有的时候复杂的任务反而更容易学习。</a:t>
            </a:r>
            <a:endParaRPr lang="en-US" altLang="zh-CN" sz="1400" dirty="0">
              <a:solidFill>
                <a:srgbClr val="00518E"/>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2159175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8872DC4D-9C92-43C4-8F84-89B5BE6C72F9}"/>
              </a:ext>
            </a:extLst>
          </p:cNvPr>
          <p:cNvSpPr>
            <a:spLocks noChangeArrowheads="1"/>
          </p:cNvSpPr>
          <p:nvPr>
            <p:custDataLst>
              <p:tags r:id="rId2"/>
            </p:custDataLst>
          </p:nvPr>
        </p:nvSpPr>
        <p:spPr bwMode="auto">
          <a:xfrm>
            <a:off x="586196" y="502958"/>
            <a:ext cx="517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强化学习的现在与未来</a:t>
            </a:r>
          </a:p>
        </p:txBody>
      </p:sp>
      <p:sp>
        <p:nvSpPr>
          <p:cNvPr id="24" name="矩形 23">
            <a:extLst>
              <a:ext uri="{FF2B5EF4-FFF2-40B4-BE49-F238E27FC236}">
                <a16:creationId xmlns:a16="http://schemas.microsoft.com/office/drawing/2014/main" id="{9210D31E-44EE-4DB7-9015-B0DE6C46D074}"/>
              </a:ext>
            </a:extLst>
          </p:cNvPr>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 name="矩形 27">
            <a:extLst>
              <a:ext uri="{FF2B5EF4-FFF2-40B4-BE49-F238E27FC236}">
                <a16:creationId xmlns:a16="http://schemas.microsoft.com/office/drawing/2014/main" id="{026E257F-73E5-4D82-AC5F-DDEFE0A3EE60}"/>
              </a:ext>
            </a:extLst>
          </p:cNvPr>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 name="矩形 28">
            <a:extLst>
              <a:ext uri="{FF2B5EF4-FFF2-40B4-BE49-F238E27FC236}">
                <a16:creationId xmlns:a16="http://schemas.microsoft.com/office/drawing/2014/main" id="{E7AB470C-500A-4B7C-9181-7A20CAFCDC41}"/>
              </a:ext>
            </a:extLst>
          </p:cNvPr>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4" name="文本框 13">
            <a:extLst>
              <a:ext uri="{FF2B5EF4-FFF2-40B4-BE49-F238E27FC236}">
                <a16:creationId xmlns:a16="http://schemas.microsoft.com/office/drawing/2014/main" id="{A9DC48D5-DBD1-439F-B511-D4BDC4CE2DE8}"/>
              </a:ext>
            </a:extLst>
          </p:cNvPr>
          <p:cNvSpPr txBox="1"/>
          <p:nvPr/>
        </p:nvSpPr>
        <p:spPr>
          <a:xfrm>
            <a:off x="0" y="979043"/>
            <a:ext cx="11784850" cy="662554"/>
          </a:xfrm>
          <a:prstGeom prst="rect">
            <a:avLst/>
          </a:prstGeom>
          <a:noFill/>
        </p:spPr>
        <p:txBody>
          <a:bodyPr wrap="square" rtlCol="0">
            <a:spAutoFit/>
          </a:bodyPr>
          <a:lstStyle/>
          <a:p>
            <a:pPr marL="914400" lvl="1" indent="-457200">
              <a:lnSpc>
                <a:spcPct val="150000"/>
              </a:lnSpc>
              <a:buFont typeface="Wingdings" panose="05000000000000000000" pitchFamily="2" charset="2"/>
              <a:buChar char="u"/>
            </a:pP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强化学习的总结</a:t>
            </a:r>
            <a:endPar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文本框 7">
            <a:extLst>
              <a:ext uri="{FF2B5EF4-FFF2-40B4-BE49-F238E27FC236}">
                <a16:creationId xmlns:a16="http://schemas.microsoft.com/office/drawing/2014/main" id="{7B36F2FF-C6B0-4EF7-BCAE-B2EBED1F7CA4}"/>
              </a:ext>
            </a:extLst>
          </p:cNvPr>
          <p:cNvSpPr txBox="1"/>
          <p:nvPr/>
        </p:nvSpPr>
        <p:spPr>
          <a:xfrm>
            <a:off x="586196" y="1641597"/>
            <a:ext cx="10728644" cy="452431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强大与不稳定性并存</a:t>
            </a:r>
            <a:endParaRPr lang="en-US" altLang="zh-CN" sz="2000" dirty="0">
              <a:solidFill>
                <a:srgbClr val="00518E"/>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计算资源要求过多，依然无法取代传统控制算法</a:t>
            </a:r>
            <a:endParaRPr lang="en-US" altLang="zh-CN" sz="2000" dirty="0">
              <a:solidFill>
                <a:srgbClr val="00518E"/>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在某些没有传统控制的问题中，可以引入新思路，将其转换为序列决策问题，从而用强化学习解决</a:t>
            </a:r>
            <a:endParaRPr lang="en-US" altLang="zh-CN" sz="2000" dirty="0">
              <a:solidFill>
                <a:srgbClr val="00518E"/>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endParaRPr lang="en-US" altLang="zh-CN" sz="2000" dirty="0">
              <a:solidFill>
                <a:srgbClr val="00518E"/>
              </a:solidFill>
              <a:latin typeface="微软雅黑" panose="020B0503020204020204" pitchFamily="34" charset="-122"/>
              <a:ea typeface="微软雅黑" panose="020B0503020204020204" pitchFamily="34" charset="-122"/>
            </a:endParaRPr>
          </a:p>
          <a:p>
            <a:pPr marL="285750" indent="-285750" algn="l">
              <a:buFontTx/>
              <a:buChar char="-"/>
            </a:pPr>
            <a:r>
              <a:rPr lang="en-US" altLang="zh-CN" sz="2000" dirty="0">
                <a:solidFill>
                  <a:srgbClr val="000000"/>
                </a:solidFill>
                <a:latin typeface="CMSS12"/>
              </a:rPr>
              <a:t>Using traditional DFS and DRL to control game agents: </a:t>
            </a:r>
            <a:r>
              <a:rPr lang="en-US" altLang="zh-CN" sz="2000" dirty="0">
                <a:solidFill>
                  <a:srgbClr val="000000"/>
                </a:solidFill>
                <a:latin typeface="CMSS12"/>
                <a:hlinkClick r:id="rId8"/>
              </a:rPr>
              <a:t>https://github.com/PiperLiu/Amazing-Brick-DFS-and-DRL</a:t>
            </a:r>
            <a:endParaRPr lang="en-US" altLang="zh-CN" sz="2000" dirty="0">
              <a:solidFill>
                <a:srgbClr val="000000"/>
              </a:solidFill>
              <a:latin typeface="CMSS12"/>
            </a:endParaRPr>
          </a:p>
          <a:p>
            <a:pPr marL="285750" indent="-285750" algn="l">
              <a:buFontTx/>
              <a:buChar char="-"/>
            </a:pPr>
            <a:endParaRPr lang="en-US" altLang="zh-CN" sz="2000" dirty="0">
              <a:solidFill>
                <a:srgbClr val="000000"/>
              </a:solidFill>
              <a:latin typeface="CMSS12"/>
            </a:endParaRPr>
          </a:p>
          <a:p>
            <a:pPr algn="l"/>
            <a:r>
              <a:rPr lang="en-US" altLang="zh-CN" sz="2000" dirty="0">
                <a:solidFill>
                  <a:srgbClr val="000000"/>
                </a:solidFill>
                <a:latin typeface="CMSS12"/>
              </a:rPr>
              <a:t>Codes with big value:</a:t>
            </a:r>
          </a:p>
          <a:p>
            <a:pPr marL="285750" indent="-285750" algn="l">
              <a:buFontTx/>
              <a:buChar char="-"/>
            </a:pPr>
            <a:r>
              <a:rPr lang="en-US" altLang="zh-CN" sz="2000" dirty="0">
                <a:solidFill>
                  <a:srgbClr val="000000"/>
                </a:solidFill>
                <a:latin typeface="CMSS12"/>
                <a:hlinkClick r:id="rId9"/>
              </a:rPr>
              <a:t>https://github.com/ShangtongZhang/reinforcement-learning-an-introduction</a:t>
            </a:r>
            <a:endParaRPr lang="en-US" altLang="zh-CN" sz="2000" dirty="0">
              <a:solidFill>
                <a:srgbClr val="000000"/>
              </a:solidFill>
              <a:latin typeface="CMSS12"/>
            </a:endParaRPr>
          </a:p>
          <a:p>
            <a:pPr marL="285750" indent="-285750" algn="l">
              <a:buFontTx/>
              <a:buChar char="-"/>
            </a:pPr>
            <a:r>
              <a:rPr lang="en-US" altLang="zh-CN" sz="2000" dirty="0">
                <a:solidFill>
                  <a:srgbClr val="000000"/>
                </a:solidFill>
                <a:latin typeface="CMSS12"/>
              </a:rPr>
              <a:t>gym: </a:t>
            </a:r>
            <a:r>
              <a:rPr lang="en-US" altLang="zh-CN" sz="2000" dirty="0">
                <a:solidFill>
                  <a:srgbClr val="000000"/>
                </a:solidFill>
                <a:latin typeface="CMSS12"/>
                <a:hlinkClick r:id="rId10"/>
              </a:rPr>
              <a:t>https://github.com/openai/gym</a:t>
            </a:r>
            <a:endParaRPr lang="en-US" altLang="zh-CN" sz="2000" dirty="0">
              <a:solidFill>
                <a:srgbClr val="000000"/>
              </a:solidFill>
              <a:latin typeface="CMSS12"/>
            </a:endParaRPr>
          </a:p>
          <a:p>
            <a:pPr marL="285750" indent="-285750" algn="l">
              <a:buFontTx/>
              <a:buChar char="-"/>
            </a:pPr>
            <a:r>
              <a:rPr lang="en-US" altLang="zh-CN" sz="2000" dirty="0" err="1">
                <a:solidFill>
                  <a:srgbClr val="000000"/>
                </a:solidFill>
                <a:latin typeface="CMSS12"/>
              </a:rPr>
              <a:t>tianshou</a:t>
            </a:r>
            <a:r>
              <a:rPr lang="en-US" altLang="zh-CN" sz="2000" dirty="0">
                <a:solidFill>
                  <a:srgbClr val="000000"/>
                </a:solidFill>
                <a:latin typeface="CMSS12"/>
              </a:rPr>
              <a:t>: </a:t>
            </a:r>
            <a:r>
              <a:rPr lang="en-US" altLang="zh-CN" sz="2000" dirty="0">
                <a:solidFill>
                  <a:srgbClr val="000000"/>
                </a:solidFill>
                <a:latin typeface="CMSS12"/>
                <a:hlinkClick r:id="rId11"/>
              </a:rPr>
              <a:t>https://github.com/thu-ml/tianshou</a:t>
            </a:r>
            <a:endParaRPr lang="en-US" altLang="zh-CN" sz="2000" dirty="0">
              <a:solidFill>
                <a:srgbClr val="000000"/>
              </a:solidFill>
              <a:latin typeface="CMSS12"/>
            </a:endParaRPr>
          </a:p>
        </p:txBody>
      </p:sp>
      <p:pic>
        <p:nvPicPr>
          <p:cNvPr id="9" name="图片 8">
            <a:extLst>
              <a:ext uri="{FF2B5EF4-FFF2-40B4-BE49-F238E27FC236}">
                <a16:creationId xmlns:a16="http://schemas.microsoft.com/office/drawing/2014/main" id="{800D4DCB-324D-4B29-BDED-BA5B0B952C8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12225" y="0"/>
            <a:ext cx="2553552" cy="2108438"/>
          </a:xfrm>
          <a:prstGeom prst="rect">
            <a:avLst/>
          </a:prstGeom>
        </p:spPr>
      </p:pic>
      <p:pic>
        <p:nvPicPr>
          <p:cNvPr id="10" name="图片 9">
            <a:extLst>
              <a:ext uri="{FF2B5EF4-FFF2-40B4-BE49-F238E27FC236}">
                <a16:creationId xmlns:a16="http://schemas.microsoft.com/office/drawing/2014/main" id="{04502D40-2710-4AB7-9664-7D596F9CF99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149685" y="0"/>
            <a:ext cx="2982100" cy="2108438"/>
          </a:xfrm>
          <a:prstGeom prst="rect">
            <a:avLst/>
          </a:prstGeom>
        </p:spPr>
      </p:pic>
    </p:spTree>
    <p:custDataLst>
      <p:tags r:id="rId1"/>
    </p:custDataLst>
    <p:extLst>
      <p:ext uri="{BB962C8B-B14F-4D97-AF65-F5344CB8AC3E}">
        <p14:creationId xmlns:p14="http://schemas.microsoft.com/office/powerpoint/2010/main" val="390602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8872DC4D-9C92-43C4-8F84-89B5BE6C72F9}"/>
              </a:ext>
            </a:extLst>
          </p:cNvPr>
          <p:cNvSpPr>
            <a:spLocks noChangeArrowheads="1"/>
          </p:cNvSpPr>
          <p:nvPr>
            <p:custDataLst>
              <p:tags r:id="rId2"/>
            </p:custDataLst>
          </p:nvPr>
        </p:nvSpPr>
        <p:spPr bwMode="auto">
          <a:xfrm>
            <a:off x="586196" y="502958"/>
            <a:ext cx="517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引言</a:t>
            </a:r>
          </a:p>
        </p:txBody>
      </p:sp>
      <p:sp>
        <p:nvSpPr>
          <p:cNvPr id="24" name="矩形 23">
            <a:extLst>
              <a:ext uri="{FF2B5EF4-FFF2-40B4-BE49-F238E27FC236}">
                <a16:creationId xmlns:a16="http://schemas.microsoft.com/office/drawing/2014/main" id="{9210D31E-44EE-4DB7-9015-B0DE6C46D074}"/>
              </a:ext>
            </a:extLst>
          </p:cNvPr>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 name="矩形 27">
            <a:extLst>
              <a:ext uri="{FF2B5EF4-FFF2-40B4-BE49-F238E27FC236}">
                <a16:creationId xmlns:a16="http://schemas.microsoft.com/office/drawing/2014/main" id="{026E257F-73E5-4D82-AC5F-DDEFE0A3EE60}"/>
              </a:ext>
            </a:extLst>
          </p:cNvPr>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 name="矩形 28">
            <a:extLst>
              <a:ext uri="{FF2B5EF4-FFF2-40B4-BE49-F238E27FC236}">
                <a16:creationId xmlns:a16="http://schemas.microsoft.com/office/drawing/2014/main" id="{E7AB470C-500A-4B7C-9181-7A20CAFCDC41}"/>
              </a:ext>
            </a:extLst>
          </p:cNvPr>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4" name="文本框 13">
            <a:extLst>
              <a:ext uri="{FF2B5EF4-FFF2-40B4-BE49-F238E27FC236}">
                <a16:creationId xmlns:a16="http://schemas.microsoft.com/office/drawing/2014/main" id="{A9DC48D5-DBD1-439F-B511-D4BDC4CE2DE8}"/>
              </a:ext>
            </a:extLst>
          </p:cNvPr>
          <p:cNvSpPr txBox="1"/>
          <p:nvPr/>
        </p:nvSpPr>
        <p:spPr>
          <a:xfrm>
            <a:off x="0" y="979043"/>
            <a:ext cx="11784850" cy="662554"/>
          </a:xfrm>
          <a:prstGeom prst="rect">
            <a:avLst/>
          </a:prstGeom>
          <a:noFill/>
        </p:spPr>
        <p:txBody>
          <a:bodyPr wrap="square" rtlCol="0">
            <a:spAutoFit/>
          </a:bodyPr>
          <a:lstStyle/>
          <a:p>
            <a:pPr marL="914400" lvl="1" indent="-457200">
              <a:lnSpc>
                <a:spcPct val="150000"/>
              </a:lnSpc>
              <a:buFont typeface="Wingdings" panose="05000000000000000000" pitchFamily="2" charset="2"/>
              <a:buChar char="u"/>
            </a:pP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什么是无监督学习？</a:t>
            </a:r>
            <a:endPar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CAE13942-5AF1-44E2-8293-F63B59269555}"/>
                  </a:ext>
                </a:extLst>
              </p:cNvPr>
              <p:cNvSpPr txBox="1"/>
              <p:nvPr/>
            </p:nvSpPr>
            <p:spPr>
              <a:xfrm>
                <a:off x="1071831" y="2308247"/>
                <a:ext cx="4467570" cy="1938992"/>
              </a:xfrm>
              <a:prstGeom prst="rect">
                <a:avLst/>
              </a:prstGeom>
              <a:noFill/>
            </p:spPr>
            <p:txBody>
              <a:bodyPr wrap="square" rtlCol="0">
                <a:spAutoFit/>
              </a:bodyPr>
              <a:lstStyle/>
              <a:p>
                <a:pPr>
                  <a:lnSpc>
                    <a:spcPct val="150000"/>
                  </a:lnSpc>
                </a:pPr>
                <a:r>
                  <a:rPr lang="zh-CN" altLang="en-US" sz="2000" dirty="0">
                    <a:solidFill>
                      <a:srgbClr val="00518E"/>
                    </a:solidFill>
                    <a:latin typeface="微软雅黑" panose="020B0503020204020204" pitchFamily="34" charset="-122"/>
                    <a:ea typeface="微软雅黑" panose="020B0503020204020204" pitchFamily="34" charset="-122"/>
                  </a:rPr>
                  <a:t>给你一堆坐标数据，</a:t>
                </a:r>
                <a:endParaRPr lang="en-US" altLang="zh-CN" sz="2000" dirty="0">
                  <a:solidFill>
                    <a:srgbClr val="00518E"/>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00518E"/>
                    </a:solidFill>
                    <a:latin typeface="微软雅黑" panose="020B0503020204020204" pitchFamily="34" charset="-122"/>
                    <a:ea typeface="微软雅黑" panose="020B0503020204020204" pitchFamily="34" charset="-122"/>
                  </a:rPr>
                  <a:t>你如何将其分为</a:t>
                </a:r>
                <a:r>
                  <a:rPr lang="en-US" altLang="zh-CN" sz="2000" dirty="0">
                    <a:solidFill>
                      <a:srgbClr val="00518E"/>
                    </a:solidFill>
                    <a:latin typeface="微软雅黑" panose="020B0503020204020204" pitchFamily="34" charset="-122"/>
                    <a:ea typeface="微软雅黑" panose="020B0503020204020204" pitchFamily="34" charset="-122"/>
                  </a:rPr>
                  <a:t>3</a:t>
                </a:r>
                <a:r>
                  <a:rPr lang="zh-CN" altLang="en-US" sz="2000" dirty="0">
                    <a:solidFill>
                      <a:srgbClr val="00518E"/>
                    </a:solidFill>
                    <a:latin typeface="微软雅黑" panose="020B0503020204020204" pitchFamily="34" charset="-122"/>
                    <a:ea typeface="微软雅黑" panose="020B0503020204020204" pitchFamily="34" charset="-122"/>
                  </a:rPr>
                  <a:t>个区域？</a:t>
                </a:r>
                <a:endParaRPr lang="en-US" altLang="zh-CN" sz="2000" dirty="0">
                  <a:solidFill>
                    <a:srgbClr val="00518E"/>
                  </a:solidFill>
                  <a:latin typeface="微软雅黑" panose="020B0503020204020204" pitchFamily="34" charset="-122"/>
                  <a:ea typeface="微软雅黑" panose="020B0503020204020204" pitchFamily="34" charset="-122"/>
                </a:endParaRPr>
              </a:p>
              <a:p>
                <a:pPr>
                  <a:lnSpc>
                    <a:spcPct val="150000"/>
                  </a:lnSpc>
                </a:pPr>
                <a:endParaRPr lang="en-US" altLang="zh-CN" sz="2000" dirty="0">
                  <a:solidFill>
                    <a:srgbClr val="00518E"/>
                  </a:solidFill>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sz="2000" b="0" i="1" smtClean="0">
                          <a:solidFill>
                            <a:srgbClr val="00518E"/>
                          </a:solidFill>
                          <a:latin typeface="Cambria Math" panose="02040503050406030204" pitchFamily="18" charset="0"/>
                          <a:ea typeface="微软雅黑" panose="020B0503020204020204" pitchFamily="34" charset="-122"/>
                        </a:rPr>
                        <m:t>𝑋</m:t>
                      </m:r>
                      <m:r>
                        <a:rPr lang="en-US" altLang="zh-CN" sz="2000" b="0" i="1" smtClean="0">
                          <a:solidFill>
                            <a:srgbClr val="00518E"/>
                          </a:solidFill>
                          <a:latin typeface="Cambria Math" panose="02040503050406030204" pitchFamily="18" charset="0"/>
                          <a:ea typeface="微软雅黑" panose="020B0503020204020204" pitchFamily="34" charset="-122"/>
                        </a:rPr>
                        <m:t>=</m:t>
                      </m:r>
                      <m:d>
                        <m:dPr>
                          <m:begChr m:val="{"/>
                          <m:endChr m:val="}"/>
                          <m:ctrlPr>
                            <a:rPr lang="en-US" altLang="zh-CN" sz="2000" b="0" i="1" smtClean="0">
                              <a:solidFill>
                                <a:srgbClr val="00518E"/>
                              </a:solidFill>
                              <a:latin typeface="Cambria Math" panose="02040503050406030204" pitchFamily="18" charset="0"/>
                              <a:ea typeface="微软雅黑" panose="020B0503020204020204" pitchFamily="34" charset="-122"/>
                            </a:rPr>
                          </m:ctrlPr>
                        </m:dPr>
                        <m:e>
                          <m:d>
                            <m:dPr>
                              <m:ctrlPr>
                                <a:rPr lang="en-US" altLang="zh-CN" sz="2000" b="0" i="1" smtClean="0">
                                  <a:solidFill>
                                    <a:srgbClr val="00518E"/>
                                  </a:solidFill>
                                  <a:latin typeface="Cambria Math" panose="02040503050406030204" pitchFamily="18" charset="0"/>
                                  <a:ea typeface="微软雅黑" panose="020B0503020204020204" pitchFamily="34" charset="-122"/>
                                </a:rPr>
                              </m:ctrlPr>
                            </m:dPr>
                            <m:e>
                              <m:sSub>
                                <m:sSubPr>
                                  <m:ctrlPr>
                                    <a:rPr lang="en-US" altLang="zh-CN" sz="2000" b="0" i="1" smtClean="0">
                                      <a:solidFill>
                                        <a:srgbClr val="00518E"/>
                                      </a:solidFill>
                                      <a:latin typeface="Cambria Math" panose="02040503050406030204" pitchFamily="18" charset="0"/>
                                      <a:ea typeface="微软雅黑" panose="020B0503020204020204" pitchFamily="34" charset="-122"/>
                                    </a:rPr>
                                  </m:ctrlPr>
                                </m:sSubPr>
                                <m:e>
                                  <m:r>
                                    <a:rPr lang="en-US" altLang="zh-CN" sz="2000" b="0" i="1" smtClean="0">
                                      <a:solidFill>
                                        <a:srgbClr val="00518E"/>
                                      </a:solidFill>
                                      <a:latin typeface="Cambria Math" panose="02040503050406030204" pitchFamily="18" charset="0"/>
                                      <a:ea typeface="微软雅黑" panose="020B0503020204020204" pitchFamily="34" charset="-122"/>
                                    </a:rPr>
                                    <m:t>𝑥</m:t>
                                  </m:r>
                                </m:e>
                                <m:sub>
                                  <m:r>
                                    <a:rPr lang="en-US" altLang="zh-CN" sz="2000" b="0" i="1" smtClean="0">
                                      <a:solidFill>
                                        <a:srgbClr val="00518E"/>
                                      </a:solidFill>
                                      <a:latin typeface="Cambria Math" panose="02040503050406030204" pitchFamily="18" charset="0"/>
                                      <a:ea typeface="微软雅黑" panose="020B0503020204020204" pitchFamily="34" charset="-122"/>
                                    </a:rPr>
                                    <m:t>1</m:t>
                                  </m:r>
                                </m:sub>
                              </m:sSub>
                              <m:r>
                                <a:rPr lang="en-US" altLang="zh-CN" sz="2000" b="0" i="1" smtClean="0">
                                  <a:solidFill>
                                    <a:srgbClr val="00518E"/>
                                  </a:solidFill>
                                  <a:latin typeface="Cambria Math" panose="02040503050406030204" pitchFamily="18" charset="0"/>
                                  <a:ea typeface="微软雅黑" panose="020B0503020204020204" pitchFamily="34" charset="-122"/>
                                </a:rPr>
                                <m:t>,</m:t>
                              </m:r>
                              <m:sSub>
                                <m:sSubPr>
                                  <m:ctrlPr>
                                    <a:rPr lang="en-US" altLang="zh-CN" sz="2000" b="0" i="1" smtClean="0">
                                      <a:solidFill>
                                        <a:srgbClr val="00518E"/>
                                      </a:solidFill>
                                      <a:latin typeface="Cambria Math" panose="02040503050406030204" pitchFamily="18" charset="0"/>
                                      <a:ea typeface="微软雅黑" panose="020B0503020204020204" pitchFamily="34" charset="-122"/>
                                    </a:rPr>
                                  </m:ctrlPr>
                                </m:sSubPr>
                                <m:e>
                                  <m:r>
                                    <a:rPr lang="en-US" altLang="zh-CN" sz="2000" b="0" i="1" smtClean="0">
                                      <a:solidFill>
                                        <a:srgbClr val="00518E"/>
                                      </a:solidFill>
                                      <a:latin typeface="Cambria Math" panose="02040503050406030204" pitchFamily="18" charset="0"/>
                                      <a:ea typeface="微软雅黑" panose="020B0503020204020204" pitchFamily="34" charset="-122"/>
                                    </a:rPr>
                                    <m:t>𝑥</m:t>
                                  </m:r>
                                </m:e>
                                <m:sub>
                                  <m:r>
                                    <a:rPr lang="en-US" altLang="zh-CN" sz="2000" b="0" i="1" smtClean="0">
                                      <a:solidFill>
                                        <a:srgbClr val="00518E"/>
                                      </a:solidFill>
                                      <a:latin typeface="Cambria Math" panose="02040503050406030204" pitchFamily="18" charset="0"/>
                                      <a:ea typeface="微软雅黑" panose="020B0503020204020204" pitchFamily="34" charset="-122"/>
                                    </a:rPr>
                                    <m:t>2</m:t>
                                  </m:r>
                                </m:sub>
                              </m:sSub>
                            </m:e>
                          </m:d>
                        </m:e>
                      </m:d>
                    </m:oMath>
                  </m:oMathPara>
                </a14:m>
                <a:endParaRPr lang="en-US" altLang="zh-CN" sz="2000" b="0" dirty="0">
                  <a:solidFill>
                    <a:srgbClr val="00518E"/>
                  </a:solidFill>
                  <a:latin typeface="微软雅黑" panose="020B0503020204020204" pitchFamily="34" charset="-122"/>
                  <a:ea typeface="微软雅黑" panose="020B0503020204020204" pitchFamily="34" charset="-122"/>
                </a:endParaRPr>
              </a:p>
            </p:txBody>
          </p:sp>
        </mc:Choice>
        <mc:Fallback xmlns="">
          <p:sp>
            <p:nvSpPr>
              <p:cNvPr id="11" name="文本框 10">
                <a:extLst>
                  <a:ext uri="{FF2B5EF4-FFF2-40B4-BE49-F238E27FC236}">
                    <a16:creationId xmlns:a16="http://schemas.microsoft.com/office/drawing/2014/main" id="{CAE13942-5AF1-44E2-8293-F63B59269555}"/>
                  </a:ext>
                </a:extLst>
              </p:cNvPr>
              <p:cNvSpPr txBox="1">
                <a:spLocks noRot="1" noChangeAspect="1" noMove="1" noResize="1" noEditPoints="1" noAdjustHandles="1" noChangeArrowheads="1" noChangeShapeType="1" noTextEdit="1"/>
              </p:cNvSpPr>
              <p:nvPr/>
            </p:nvSpPr>
            <p:spPr>
              <a:xfrm>
                <a:off x="1071831" y="2308247"/>
                <a:ext cx="4467570" cy="1938992"/>
              </a:xfrm>
              <a:prstGeom prst="rect">
                <a:avLst/>
              </a:prstGeom>
              <a:blipFill>
                <a:blip r:embed="rId8"/>
                <a:stretch>
                  <a:fillRect l="-1501"/>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E8E3E8C4-F57B-4955-9C95-8BFA524E2EEB}"/>
              </a:ext>
            </a:extLst>
          </p:cNvPr>
          <p:cNvPicPr>
            <a:picLocks noChangeAspect="1"/>
          </p:cNvPicPr>
          <p:nvPr/>
        </p:nvPicPr>
        <p:blipFill>
          <a:blip r:embed="rId9"/>
          <a:stretch>
            <a:fillRect/>
          </a:stretch>
        </p:blipFill>
        <p:spPr>
          <a:xfrm>
            <a:off x="6652600" y="1118411"/>
            <a:ext cx="4032253" cy="5026316"/>
          </a:xfrm>
          <a:prstGeom prst="rect">
            <a:avLst/>
          </a:prstGeom>
        </p:spPr>
      </p:pic>
    </p:spTree>
    <p:custDataLst>
      <p:tags r:id="rId1"/>
    </p:custDataLst>
    <p:extLst>
      <p:ext uri="{BB962C8B-B14F-4D97-AF65-F5344CB8AC3E}">
        <p14:creationId xmlns:p14="http://schemas.microsoft.com/office/powerpoint/2010/main" val="2611335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8872DC4D-9C92-43C4-8F84-89B5BE6C72F9}"/>
              </a:ext>
            </a:extLst>
          </p:cNvPr>
          <p:cNvSpPr>
            <a:spLocks noChangeArrowheads="1"/>
          </p:cNvSpPr>
          <p:nvPr>
            <p:custDataLst>
              <p:tags r:id="rId2"/>
            </p:custDataLst>
          </p:nvPr>
        </p:nvSpPr>
        <p:spPr bwMode="auto">
          <a:xfrm>
            <a:off x="586196" y="502958"/>
            <a:ext cx="517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引言</a:t>
            </a:r>
          </a:p>
        </p:txBody>
      </p:sp>
      <p:sp>
        <p:nvSpPr>
          <p:cNvPr id="24" name="矩形 23">
            <a:extLst>
              <a:ext uri="{FF2B5EF4-FFF2-40B4-BE49-F238E27FC236}">
                <a16:creationId xmlns:a16="http://schemas.microsoft.com/office/drawing/2014/main" id="{9210D31E-44EE-4DB7-9015-B0DE6C46D074}"/>
              </a:ext>
            </a:extLst>
          </p:cNvPr>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 name="矩形 27">
            <a:extLst>
              <a:ext uri="{FF2B5EF4-FFF2-40B4-BE49-F238E27FC236}">
                <a16:creationId xmlns:a16="http://schemas.microsoft.com/office/drawing/2014/main" id="{026E257F-73E5-4D82-AC5F-DDEFE0A3EE60}"/>
              </a:ext>
            </a:extLst>
          </p:cNvPr>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 name="矩形 28">
            <a:extLst>
              <a:ext uri="{FF2B5EF4-FFF2-40B4-BE49-F238E27FC236}">
                <a16:creationId xmlns:a16="http://schemas.microsoft.com/office/drawing/2014/main" id="{E7AB470C-500A-4B7C-9181-7A20CAFCDC41}"/>
              </a:ext>
            </a:extLst>
          </p:cNvPr>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4" name="文本框 13">
            <a:extLst>
              <a:ext uri="{FF2B5EF4-FFF2-40B4-BE49-F238E27FC236}">
                <a16:creationId xmlns:a16="http://schemas.microsoft.com/office/drawing/2014/main" id="{A9DC48D5-DBD1-439F-B511-D4BDC4CE2DE8}"/>
              </a:ext>
            </a:extLst>
          </p:cNvPr>
          <p:cNvSpPr txBox="1"/>
          <p:nvPr/>
        </p:nvSpPr>
        <p:spPr>
          <a:xfrm>
            <a:off x="0" y="979043"/>
            <a:ext cx="11784850" cy="662554"/>
          </a:xfrm>
          <a:prstGeom prst="rect">
            <a:avLst/>
          </a:prstGeom>
          <a:noFill/>
        </p:spPr>
        <p:txBody>
          <a:bodyPr wrap="square" rtlCol="0">
            <a:spAutoFit/>
          </a:bodyPr>
          <a:lstStyle/>
          <a:p>
            <a:pPr marL="914400" lvl="1" indent="-457200">
              <a:lnSpc>
                <a:spcPct val="150000"/>
              </a:lnSpc>
              <a:buFont typeface="Wingdings" panose="05000000000000000000" pitchFamily="2" charset="2"/>
              <a:buChar char="u"/>
            </a:pP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什么是无监督学习？</a:t>
            </a:r>
            <a:endPar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CAE13942-5AF1-44E2-8293-F63B59269555}"/>
                  </a:ext>
                </a:extLst>
              </p:cNvPr>
              <p:cNvSpPr txBox="1"/>
              <p:nvPr/>
            </p:nvSpPr>
            <p:spPr>
              <a:xfrm>
                <a:off x="528636" y="1818053"/>
                <a:ext cx="4467570" cy="2346283"/>
              </a:xfrm>
              <a:prstGeom prst="rect">
                <a:avLst/>
              </a:prstGeom>
              <a:noFill/>
            </p:spPr>
            <p:txBody>
              <a:bodyPr wrap="square" rtlCol="0">
                <a:spAutoFit/>
              </a:bodyPr>
              <a:lstStyle/>
              <a:p>
                <a:pPr>
                  <a:lnSpc>
                    <a:spcPct val="150000"/>
                  </a:lnSpc>
                </a:pPr>
                <a:r>
                  <a:rPr lang="zh-CN" altLang="en-US" sz="2000" dirty="0">
                    <a:solidFill>
                      <a:srgbClr val="00518E"/>
                    </a:solidFill>
                    <a:latin typeface="微软雅黑" panose="020B0503020204020204" pitchFamily="34" charset="-122"/>
                    <a:ea typeface="微软雅黑" panose="020B0503020204020204" pitchFamily="34" charset="-122"/>
                  </a:rPr>
                  <a:t>给你一堆坐标数据，</a:t>
                </a:r>
                <a:endParaRPr lang="en-US" altLang="zh-CN" sz="2000" dirty="0">
                  <a:solidFill>
                    <a:srgbClr val="00518E"/>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00518E"/>
                    </a:solidFill>
                    <a:latin typeface="微软雅黑" panose="020B0503020204020204" pitchFamily="34" charset="-122"/>
                    <a:ea typeface="微软雅黑" panose="020B0503020204020204" pitchFamily="34" charset="-122"/>
                  </a:rPr>
                  <a:t>你如何将其分为</a:t>
                </a:r>
                <a:r>
                  <a:rPr lang="en-US" altLang="zh-CN" sz="2000" dirty="0">
                    <a:solidFill>
                      <a:srgbClr val="00518E"/>
                    </a:solidFill>
                    <a:latin typeface="微软雅黑" panose="020B0503020204020204" pitchFamily="34" charset="-122"/>
                    <a:ea typeface="微软雅黑" panose="020B0503020204020204" pitchFamily="34" charset="-122"/>
                  </a:rPr>
                  <a:t>3</a:t>
                </a:r>
                <a:r>
                  <a:rPr lang="zh-CN" altLang="en-US" sz="2000" dirty="0">
                    <a:solidFill>
                      <a:srgbClr val="00518E"/>
                    </a:solidFill>
                    <a:latin typeface="微软雅黑" panose="020B0503020204020204" pitchFamily="34" charset="-122"/>
                    <a:ea typeface="微软雅黑" panose="020B0503020204020204" pitchFamily="34" charset="-122"/>
                  </a:rPr>
                  <a:t>个区域？</a:t>
                </a:r>
                <a:endParaRPr lang="en-US" altLang="zh-CN" sz="2000" dirty="0">
                  <a:solidFill>
                    <a:srgbClr val="00518E"/>
                  </a:solidFill>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sz="2000" b="0" i="1" smtClean="0">
                          <a:solidFill>
                            <a:srgbClr val="00518E"/>
                          </a:solidFill>
                          <a:latin typeface="Cambria Math" panose="02040503050406030204" pitchFamily="18" charset="0"/>
                          <a:ea typeface="微软雅黑" panose="020B0503020204020204" pitchFamily="34" charset="-122"/>
                        </a:rPr>
                        <m:t>𝑋</m:t>
                      </m:r>
                      <m:r>
                        <a:rPr lang="en-US" altLang="zh-CN" sz="2000" b="0" i="1" smtClean="0">
                          <a:solidFill>
                            <a:srgbClr val="00518E"/>
                          </a:solidFill>
                          <a:latin typeface="Cambria Math" panose="02040503050406030204" pitchFamily="18" charset="0"/>
                          <a:ea typeface="微软雅黑" panose="020B0503020204020204" pitchFamily="34" charset="-122"/>
                        </a:rPr>
                        <m:t>=</m:t>
                      </m:r>
                      <m:d>
                        <m:dPr>
                          <m:begChr m:val="{"/>
                          <m:endChr m:val="}"/>
                          <m:ctrlPr>
                            <a:rPr lang="en-US" altLang="zh-CN" sz="2000" b="0" i="1" smtClean="0">
                              <a:solidFill>
                                <a:srgbClr val="00518E"/>
                              </a:solidFill>
                              <a:latin typeface="Cambria Math" panose="02040503050406030204" pitchFamily="18" charset="0"/>
                              <a:ea typeface="微软雅黑" panose="020B0503020204020204" pitchFamily="34" charset="-122"/>
                            </a:rPr>
                          </m:ctrlPr>
                        </m:dPr>
                        <m:e>
                          <m:d>
                            <m:dPr>
                              <m:ctrlPr>
                                <a:rPr lang="en-US" altLang="zh-CN" sz="2000" b="0" i="1" smtClean="0">
                                  <a:solidFill>
                                    <a:srgbClr val="00518E"/>
                                  </a:solidFill>
                                  <a:latin typeface="Cambria Math" panose="02040503050406030204" pitchFamily="18" charset="0"/>
                                  <a:ea typeface="微软雅黑" panose="020B0503020204020204" pitchFamily="34" charset="-122"/>
                                </a:rPr>
                              </m:ctrlPr>
                            </m:dPr>
                            <m:e>
                              <m:sSub>
                                <m:sSubPr>
                                  <m:ctrlPr>
                                    <a:rPr lang="en-US" altLang="zh-CN" sz="2000" b="0" i="1" smtClean="0">
                                      <a:solidFill>
                                        <a:srgbClr val="00518E"/>
                                      </a:solidFill>
                                      <a:latin typeface="Cambria Math" panose="02040503050406030204" pitchFamily="18" charset="0"/>
                                      <a:ea typeface="微软雅黑" panose="020B0503020204020204" pitchFamily="34" charset="-122"/>
                                    </a:rPr>
                                  </m:ctrlPr>
                                </m:sSubPr>
                                <m:e>
                                  <m:r>
                                    <a:rPr lang="en-US" altLang="zh-CN" sz="2000" b="0" i="1" smtClean="0">
                                      <a:solidFill>
                                        <a:srgbClr val="00518E"/>
                                      </a:solidFill>
                                      <a:latin typeface="Cambria Math" panose="02040503050406030204" pitchFamily="18" charset="0"/>
                                      <a:ea typeface="微软雅黑" panose="020B0503020204020204" pitchFamily="34" charset="-122"/>
                                    </a:rPr>
                                    <m:t>𝑥</m:t>
                                  </m:r>
                                </m:e>
                                <m:sub>
                                  <m:r>
                                    <a:rPr lang="en-US" altLang="zh-CN" sz="2000" b="0" i="1" smtClean="0">
                                      <a:solidFill>
                                        <a:srgbClr val="00518E"/>
                                      </a:solidFill>
                                      <a:latin typeface="Cambria Math" panose="02040503050406030204" pitchFamily="18" charset="0"/>
                                      <a:ea typeface="微软雅黑" panose="020B0503020204020204" pitchFamily="34" charset="-122"/>
                                    </a:rPr>
                                    <m:t>1</m:t>
                                  </m:r>
                                </m:sub>
                              </m:sSub>
                              <m:r>
                                <a:rPr lang="en-US" altLang="zh-CN" sz="2000" b="0" i="1" smtClean="0">
                                  <a:solidFill>
                                    <a:srgbClr val="00518E"/>
                                  </a:solidFill>
                                  <a:latin typeface="Cambria Math" panose="02040503050406030204" pitchFamily="18" charset="0"/>
                                  <a:ea typeface="微软雅黑" panose="020B0503020204020204" pitchFamily="34" charset="-122"/>
                                </a:rPr>
                                <m:t>,</m:t>
                              </m:r>
                              <m:sSub>
                                <m:sSubPr>
                                  <m:ctrlPr>
                                    <a:rPr lang="en-US" altLang="zh-CN" sz="2000" b="0" i="1" smtClean="0">
                                      <a:solidFill>
                                        <a:srgbClr val="00518E"/>
                                      </a:solidFill>
                                      <a:latin typeface="Cambria Math" panose="02040503050406030204" pitchFamily="18" charset="0"/>
                                      <a:ea typeface="微软雅黑" panose="020B0503020204020204" pitchFamily="34" charset="-122"/>
                                    </a:rPr>
                                  </m:ctrlPr>
                                </m:sSubPr>
                                <m:e>
                                  <m:r>
                                    <a:rPr lang="en-US" altLang="zh-CN" sz="2000" b="0" i="1" smtClean="0">
                                      <a:solidFill>
                                        <a:srgbClr val="00518E"/>
                                      </a:solidFill>
                                      <a:latin typeface="Cambria Math" panose="02040503050406030204" pitchFamily="18" charset="0"/>
                                      <a:ea typeface="微软雅黑" panose="020B0503020204020204" pitchFamily="34" charset="-122"/>
                                    </a:rPr>
                                    <m:t>𝑥</m:t>
                                  </m:r>
                                </m:e>
                                <m:sub>
                                  <m:r>
                                    <a:rPr lang="en-US" altLang="zh-CN" sz="2000" b="0" i="1" smtClean="0">
                                      <a:solidFill>
                                        <a:srgbClr val="00518E"/>
                                      </a:solidFill>
                                      <a:latin typeface="Cambria Math" panose="02040503050406030204" pitchFamily="18" charset="0"/>
                                      <a:ea typeface="微软雅黑" panose="020B0503020204020204" pitchFamily="34" charset="-122"/>
                                    </a:rPr>
                                    <m:t>2</m:t>
                                  </m:r>
                                </m:sub>
                              </m:sSub>
                            </m:e>
                          </m:d>
                        </m:e>
                      </m:d>
                    </m:oMath>
                  </m:oMathPara>
                </a14:m>
                <a:endParaRPr lang="en-US" altLang="zh-CN" sz="2000" dirty="0">
                  <a:solidFill>
                    <a:srgbClr val="00518E"/>
                  </a:solidFill>
                  <a:latin typeface="微软雅黑" panose="020B0503020204020204" pitchFamily="34" charset="-122"/>
                  <a:ea typeface="微软雅黑" panose="020B0503020204020204" pitchFamily="34" charset="-122"/>
                </a:endParaRPr>
              </a:p>
              <a:p>
                <a:pPr>
                  <a:lnSpc>
                    <a:spcPct val="150000"/>
                  </a:lnSpc>
                </a:pPr>
                <a:r>
                  <a:rPr lang="zh-CN" altLang="en-US" sz="2000" b="0" dirty="0">
                    <a:solidFill>
                      <a:srgbClr val="00518E"/>
                    </a:solidFill>
                    <a:latin typeface="微软雅黑" panose="020B0503020204020204" pitchFamily="34" charset="-122"/>
                    <a:ea typeface="微软雅黑" panose="020B0503020204020204" pitchFamily="34" charset="-122"/>
                  </a:rPr>
                  <a:t>使用 </a:t>
                </a:r>
                <a:r>
                  <a:rPr lang="en-US" altLang="zh-CN" sz="2000" b="0" dirty="0">
                    <a:solidFill>
                      <a:srgbClr val="00518E"/>
                    </a:solidFill>
                    <a:latin typeface="微软雅黑" panose="020B0503020204020204" pitchFamily="34" charset="-122"/>
                    <a:ea typeface="微软雅黑" panose="020B0503020204020204" pitchFamily="34" charset="-122"/>
                  </a:rPr>
                  <a:t>model = </a:t>
                </a:r>
                <a:r>
                  <a:rPr lang="en-US" altLang="zh-CN" sz="2000" b="0" dirty="0" err="1">
                    <a:solidFill>
                      <a:srgbClr val="00518E"/>
                    </a:solidFill>
                    <a:latin typeface="微软雅黑" panose="020B0503020204020204" pitchFamily="34" charset="-122"/>
                    <a:ea typeface="微软雅黑" panose="020B0503020204020204" pitchFamily="34" charset="-122"/>
                  </a:rPr>
                  <a:t>Kmeans</a:t>
                </a:r>
                <a:r>
                  <a:rPr lang="en-US" altLang="zh-CN" sz="2000" b="0" dirty="0">
                    <a:solidFill>
                      <a:srgbClr val="00518E"/>
                    </a:solidFill>
                    <a:latin typeface="微软雅黑" panose="020B0503020204020204" pitchFamily="34" charset="-122"/>
                    <a:ea typeface="微软雅黑" panose="020B0503020204020204" pitchFamily="34" charset="-122"/>
                  </a:rPr>
                  <a:t>(</a:t>
                </a:r>
                <a:r>
                  <a:rPr lang="en-US" altLang="zh-CN" sz="2000" b="0" dirty="0" err="1">
                    <a:solidFill>
                      <a:srgbClr val="00518E"/>
                    </a:solidFill>
                    <a:latin typeface="微软雅黑" panose="020B0503020204020204" pitchFamily="34" charset="-122"/>
                    <a:ea typeface="微软雅黑" panose="020B0503020204020204" pitchFamily="34" charset="-122"/>
                  </a:rPr>
                  <a:t>n_clusters</a:t>
                </a:r>
                <a:r>
                  <a:rPr lang="en-US" altLang="zh-CN" sz="2000" b="0" dirty="0">
                    <a:solidFill>
                      <a:srgbClr val="00518E"/>
                    </a:solidFill>
                    <a:latin typeface="微软雅黑" panose="020B0503020204020204" pitchFamily="34" charset="-122"/>
                    <a:ea typeface="微软雅黑" panose="020B0503020204020204" pitchFamily="34" charset="-122"/>
                  </a:rPr>
                  <a:t>=3)</a:t>
                </a:r>
              </a:p>
              <a:p>
                <a:pPr>
                  <a:lnSpc>
                    <a:spcPct val="150000"/>
                  </a:lnSpc>
                </a:pPr>
                <a:r>
                  <a:rPr lang="en-US" altLang="zh-CN" sz="2000" dirty="0" err="1">
                    <a:solidFill>
                      <a:srgbClr val="00518E"/>
                    </a:solidFill>
                    <a:latin typeface="微软雅黑" panose="020B0503020204020204" pitchFamily="34" charset="-122"/>
                    <a:ea typeface="微软雅黑" panose="020B0503020204020204" pitchFamily="34" charset="-122"/>
                  </a:rPr>
                  <a:t>model.fit</a:t>
                </a:r>
                <a:r>
                  <a:rPr lang="en-US" altLang="zh-CN" sz="2000" dirty="0">
                    <a:solidFill>
                      <a:srgbClr val="00518E"/>
                    </a:solidFill>
                    <a:latin typeface="微软雅黑" panose="020B0503020204020204" pitchFamily="34" charset="-122"/>
                    <a:ea typeface="微软雅黑" panose="020B0503020204020204" pitchFamily="34" charset="-122"/>
                  </a:rPr>
                  <a:t>(X) </a:t>
                </a:r>
                <a:r>
                  <a:rPr lang="zh-CN" altLang="en-US" sz="2000" dirty="0">
                    <a:solidFill>
                      <a:srgbClr val="00518E"/>
                    </a:solidFill>
                    <a:latin typeface="微软雅黑" panose="020B0503020204020204" pitchFamily="34" charset="-122"/>
                    <a:ea typeface="微软雅黑" panose="020B0503020204020204" pitchFamily="34" charset="-122"/>
                  </a:rPr>
                  <a:t>即可</a:t>
                </a:r>
                <a:endParaRPr lang="en-US" altLang="zh-CN" sz="2000" b="0" dirty="0">
                  <a:solidFill>
                    <a:srgbClr val="00518E"/>
                  </a:solidFill>
                  <a:latin typeface="微软雅黑" panose="020B0503020204020204" pitchFamily="34" charset="-122"/>
                  <a:ea typeface="微软雅黑" panose="020B0503020204020204" pitchFamily="34" charset="-122"/>
                </a:endParaRPr>
              </a:p>
            </p:txBody>
          </p:sp>
        </mc:Choice>
        <mc:Fallback xmlns="">
          <p:sp>
            <p:nvSpPr>
              <p:cNvPr id="11" name="文本框 10">
                <a:extLst>
                  <a:ext uri="{FF2B5EF4-FFF2-40B4-BE49-F238E27FC236}">
                    <a16:creationId xmlns:a16="http://schemas.microsoft.com/office/drawing/2014/main" id="{CAE13942-5AF1-44E2-8293-F63B59269555}"/>
                  </a:ext>
                </a:extLst>
              </p:cNvPr>
              <p:cNvSpPr txBox="1">
                <a:spLocks noRot="1" noChangeAspect="1" noMove="1" noResize="1" noEditPoints="1" noAdjustHandles="1" noChangeArrowheads="1" noChangeShapeType="1" noTextEdit="1"/>
              </p:cNvSpPr>
              <p:nvPr/>
            </p:nvSpPr>
            <p:spPr>
              <a:xfrm>
                <a:off x="528636" y="1818053"/>
                <a:ext cx="4467570" cy="2346283"/>
              </a:xfrm>
              <a:prstGeom prst="rect">
                <a:avLst/>
              </a:prstGeom>
              <a:blipFill>
                <a:blip r:embed="rId8"/>
                <a:stretch>
                  <a:fillRect l="-1501" r="-3001" b="-3636"/>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E8E3E8C4-F57B-4955-9C95-8BFA524E2EEB}"/>
              </a:ext>
            </a:extLst>
          </p:cNvPr>
          <p:cNvPicPr>
            <a:picLocks noChangeAspect="1"/>
          </p:cNvPicPr>
          <p:nvPr/>
        </p:nvPicPr>
        <p:blipFill>
          <a:blip r:embed="rId9"/>
          <a:stretch>
            <a:fillRect/>
          </a:stretch>
        </p:blipFill>
        <p:spPr>
          <a:xfrm>
            <a:off x="6652600" y="1118411"/>
            <a:ext cx="4032253" cy="5026316"/>
          </a:xfrm>
          <a:prstGeom prst="rect">
            <a:avLst/>
          </a:prstGeom>
        </p:spPr>
      </p:pic>
      <p:sp>
        <p:nvSpPr>
          <p:cNvPr id="9" name="文本框 8">
            <a:extLst>
              <a:ext uri="{FF2B5EF4-FFF2-40B4-BE49-F238E27FC236}">
                <a16:creationId xmlns:a16="http://schemas.microsoft.com/office/drawing/2014/main" id="{2EA02C22-011F-4BF6-82F9-9A6F683E010E}"/>
              </a:ext>
            </a:extLst>
          </p:cNvPr>
          <p:cNvSpPr txBox="1"/>
          <p:nvPr/>
        </p:nvSpPr>
        <p:spPr>
          <a:xfrm>
            <a:off x="942298" y="4517689"/>
            <a:ext cx="4467570" cy="1145955"/>
          </a:xfrm>
          <a:prstGeom prst="rect">
            <a:avLst/>
          </a:prstGeom>
          <a:noFill/>
        </p:spPr>
        <p:txBody>
          <a:bodyPr wrap="square" rtlCol="0">
            <a:spAutoFit/>
          </a:bodyPr>
          <a:lstStyle/>
          <a:p>
            <a:pPr>
              <a:lnSpc>
                <a:spcPct val="150000"/>
              </a:lnSpc>
            </a:pPr>
            <a:r>
              <a:rPr lang="zh-CN" altLang="en-US" sz="2000" b="0" dirty="0">
                <a:solidFill>
                  <a:srgbClr val="00518E"/>
                </a:solidFill>
                <a:latin typeface="微软雅黑" panose="020B0503020204020204" pitchFamily="34" charset="-122"/>
                <a:ea typeface="微软雅黑" panose="020B0503020204020204" pitchFamily="34" charset="-122"/>
              </a:rPr>
              <a:t>监督学习中 </a:t>
            </a:r>
            <a:r>
              <a:rPr lang="en-US" altLang="zh-CN" sz="2000" b="0" dirty="0" err="1">
                <a:solidFill>
                  <a:srgbClr val="00518E"/>
                </a:solidFill>
                <a:latin typeface="微软雅黑" panose="020B0503020204020204" pitchFamily="34" charset="-122"/>
                <a:ea typeface="微软雅黑" panose="020B0503020204020204" pitchFamily="34" charset="-122"/>
              </a:rPr>
              <a:t>model.fit</a:t>
            </a:r>
            <a:r>
              <a:rPr lang="en-US" altLang="zh-CN" sz="2000" b="0" dirty="0">
                <a:solidFill>
                  <a:srgbClr val="00518E"/>
                </a:solidFill>
                <a:latin typeface="微软雅黑" panose="020B0503020204020204" pitchFamily="34" charset="-122"/>
                <a:ea typeface="微软雅黑" panose="020B0503020204020204" pitchFamily="34" charset="-122"/>
              </a:rPr>
              <a:t>(X,</a:t>
            </a:r>
            <a:r>
              <a:rPr lang="en-US" altLang="zh-CN" sz="2800" b="0" dirty="0">
                <a:solidFill>
                  <a:srgbClr val="FF0000"/>
                </a:solidFill>
                <a:latin typeface="微软雅黑" panose="020B0503020204020204" pitchFamily="34" charset="-122"/>
                <a:ea typeface="微软雅黑" panose="020B0503020204020204" pitchFamily="34" charset="-122"/>
              </a:rPr>
              <a:t>Y</a:t>
            </a:r>
            <a:r>
              <a:rPr lang="en-US" altLang="zh-CN" sz="2000" b="0" dirty="0">
                <a:solidFill>
                  <a:srgbClr val="00518E"/>
                </a:solidFill>
                <a:latin typeface="微软雅黑" panose="020B0503020204020204" pitchFamily="34" charset="-122"/>
                <a:ea typeface="微软雅黑" panose="020B0503020204020204" pitchFamily="34" charset="-122"/>
              </a:rPr>
              <a:t>)</a:t>
            </a:r>
          </a:p>
          <a:p>
            <a:pPr>
              <a:lnSpc>
                <a:spcPct val="150000"/>
              </a:lnSpc>
            </a:pPr>
            <a:r>
              <a:rPr lang="zh-CN" altLang="en-US" sz="2000" dirty="0">
                <a:solidFill>
                  <a:srgbClr val="00518E"/>
                </a:solidFill>
                <a:latin typeface="微软雅黑" panose="020B0503020204020204" pitchFamily="34" charset="-122"/>
                <a:ea typeface="微软雅黑" panose="020B0503020204020204" pitchFamily="34" charset="-122"/>
              </a:rPr>
              <a:t>无监督学习 </a:t>
            </a:r>
            <a:r>
              <a:rPr lang="en-US" altLang="zh-CN" sz="2000" dirty="0" err="1">
                <a:solidFill>
                  <a:srgbClr val="00518E"/>
                </a:solidFill>
                <a:latin typeface="微软雅黑" panose="020B0503020204020204" pitchFamily="34" charset="-122"/>
                <a:ea typeface="微软雅黑" panose="020B0503020204020204" pitchFamily="34" charset="-122"/>
              </a:rPr>
              <a:t>model.fit</a:t>
            </a:r>
            <a:r>
              <a:rPr lang="en-US" altLang="zh-CN" sz="2000" dirty="0">
                <a:solidFill>
                  <a:srgbClr val="00518E"/>
                </a:solidFill>
                <a:latin typeface="微软雅黑" panose="020B0503020204020204" pitchFamily="34" charset="-122"/>
                <a:ea typeface="微软雅黑" panose="020B0503020204020204" pitchFamily="34" charset="-122"/>
              </a:rPr>
              <a:t>(X)</a:t>
            </a:r>
            <a:endParaRPr lang="en-US" altLang="zh-CN" sz="2000" b="0" dirty="0">
              <a:solidFill>
                <a:srgbClr val="00518E"/>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837710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8872DC4D-9C92-43C4-8F84-89B5BE6C72F9}"/>
              </a:ext>
            </a:extLst>
          </p:cNvPr>
          <p:cNvSpPr>
            <a:spLocks noChangeArrowheads="1"/>
          </p:cNvSpPr>
          <p:nvPr>
            <p:custDataLst>
              <p:tags r:id="rId2"/>
            </p:custDataLst>
          </p:nvPr>
        </p:nvSpPr>
        <p:spPr bwMode="auto">
          <a:xfrm>
            <a:off x="586196" y="502958"/>
            <a:ext cx="517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引言</a:t>
            </a:r>
          </a:p>
        </p:txBody>
      </p:sp>
      <p:sp>
        <p:nvSpPr>
          <p:cNvPr id="24" name="矩形 23">
            <a:extLst>
              <a:ext uri="{FF2B5EF4-FFF2-40B4-BE49-F238E27FC236}">
                <a16:creationId xmlns:a16="http://schemas.microsoft.com/office/drawing/2014/main" id="{9210D31E-44EE-4DB7-9015-B0DE6C46D074}"/>
              </a:ext>
            </a:extLst>
          </p:cNvPr>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 name="矩形 27">
            <a:extLst>
              <a:ext uri="{FF2B5EF4-FFF2-40B4-BE49-F238E27FC236}">
                <a16:creationId xmlns:a16="http://schemas.microsoft.com/office/drawing/2014/main" id="{026E257F-73E5-4D82-AC5F-DDEFE0A3EE60}"/>
              </a:ext>
            </a:extLst>
          </p:cNvPr>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 name="矩形 28">
            <a:extLst>
              <a:ext uri="{FF2B5EF4-FFF2-40B4-BE49-F238E27FC236}">
                <a16:creationId xmlns:a16="http://schemas.microsoft.com/office/drawing/2014/main" id="{E7AB470C-500A-4B7C-9181-7A20CAFCDC41}"/>
              </a:ext>
            </a:extLst>
          </p:cNvPr>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4" name="文本框 13">
            <a:extLst>
              <a:ext uri="{FF2B5EF4-FFF2-40B4-BE49-F238E27FC236}">
                <a16:creationId xmlns:a16="http://schemas.microsoft.com/office/drawing/2014/main" id="{A9DC48D5-DBD1-439F-B511-D4BDC4CE2DE8}"/>
              </a:ext>
            </a:extLst>
          </p:cNvPr>
          <p:cNvSpPr txBox="1"/>
          <p:nvPr/>
        </p:nvSpPr>
        <p:spPr>
          <a:xfrm>
            <a:off x="0" y="979043"/>
            <a:ext cx="11784850" cy="662554"/>
          </a:xfrm>
          <a:prstGeom prst="rect">
            <a:avLst/>
          </a:prstGeom>
          <a:noFill/>
        </p:spPr>
        <p:txBody>
          <a:bodyPr wrap="square" rtlCol="0">
            <a:spAutoFit/>
          </a:bodyPr>
          <a:lstStyle/>
          <a:p>
            <a:pPr marL="914400" lvl="1" indent="-457200">
              <a:lnSpc>
                <a:spcPct val="150000"/>
              </a:lnSpc>
              <a:buFont typeface="Wingdings" panose="05000000000000000000" pitchFamily="2" charset="2"/>
              <a:buChar char="u"/>
            </a:pP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什么是无监督学习？</a:t>
            </a:r>
            <a:endPar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CAE13942-5AF1-44E2-8293-F63B59269555}"/>
                  </a:ext>
                </a:extLst>
              </p:cNvPr>
              <p:cNvSpPr txBox="1"/>
              <p:nvPr/>
            </p:nvSpPr>
            <p:spPr>
              <a:xfrm>
                <a:off x="528636" y="1818053"/>
                <a:ext cx="4467570" cy="2346283"/>
              </a:xfrm>
              <a:prstGeom prst="rect">
                <a:avLst/>
              </a:prstGeom>
              <a:noFill/>
            </p:spPr>
            <p:txBody>
              <a:bodyPr wrap="square" rtlCol="0">
                <a:spAutoFit/>
              </a:bodyPr>
              <a:lstStyle/>
              <a:p>
                <a:pPr>
                  <a:lnSpc>
                    <a:spcPct val="150000"/>
                  </a:lnSpc>
                </a:pPr>
                <a:r>
                  <a:rPr lang="zh-CN" altLang="en-US" sz="2000" dirty="0">
                    <a:solidFill>
                      <a:srgbClr val="00518E"/>
                    </a:solidFill>
                    <a:latin typeface="微软雅黑" panose="020B0503020204020204" pitchFamily="34" charset="-122"/>
                    <a:ea typeface="微软雅黑" panose="020B0503020204020204" pitchFamily="34" charset="-122"/>
                  </a:rPr>
                  <a:t>给你一堆坐标数据，</a:t>
                </a:r>
                <a:endParaRPr lang="en-US" altLang="zh-CN" sz="2000" dirty="0">
                  <a:solidFill>
                    <a:srgbClr val="00518E"/>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00518E"/>
                    </a:solidFill>
                    <a:latin typeface="微软雅黑" panose="020B0503020204020204" pitchFamily="34" charset="-122"/>
                    <a:ea typeface="微软雅黑" panose="020B0503020204020204" pitchFamily="34" charset="-122"/>
                  </a:rPr>
                  <a:t>你如何将其分为</a:t>
                </a:r>
                <a:r>
                  <a:rPr lang="en-US" altLang="zh-CN" sz="2000" dirty="0">
                    <a:solidFill>
                      <a:srgbClr val="00518E"/>
                    </a:solidFill>
                    <a:latin typeface="微软雅黑" panose="020B0503020204020204" pitchFamily="34" charset="-122"/>
                    <a:ea typeface="微软雅黑" panose="020B0503020204020204" pitchFamily="34" charset="-122"/>
                  </a:rPr>
                  <a:t>3</a:t>
                </a:r>
                <a:r>
                  <a:rPr lang="zh-CN" altLang="en-US" sz="2000" dirty="0">
                    <a:solidFill>
                      <a:srgbClr val="00518E"/>
                    </a:solidFill>
                    <a:latin typeface="微软雅黑" panose="020B0503020204020204" pitchFamily="34" charset="-122"/>
                    <a:ea typeface="微软雅黑" panose="020B0503020204020204" pitchFamily="34" charset="-122"/>
                  </a:rPr>
                  <a:t>个区域？</a:t>
                </a:r>
                <a:endParaRPr lang="en-US" altLang="zh-CN" sz="2000" dirty="0">
                  <a:solidFill>
                    <a:srgbClr val="00518E"/>
                  </a:solidFill>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sz="2000" b="0" i="1" smtClean="0">
                          <a:solidFill>
                            <a:srgbClr val="00518E"/>
                          </a:solidFill>
                          <a:latin typeface="Cambria Math" panose="02040503050406030204" pitchFamily="18" charset="0"/>
                          <a:ea typeface="微软雅黑" panose="020B0503020204020204" pitchFamily="34" charset="-122"/>
                        </a:rPr>
                        <m:t>𝑋</m:t>
                      </m:r>
                      <m:r>
                        <a:rPr lang="en-US" altLang="zh-CN" sz="2000" b="0" i="1" smtClean="0">
                          <a:solidFill>
                            <a:srgbClr val="00518E"/>
                          </a:solidFill>
                          <a:latin typeface="Cambria Math" panose="02040503050406030204" pitchFamily="18" charset="0"/>
                          <a:ea typeface="微软雅黑" panose="020B0503020204020204" pitchFamily="34" charset="-122"/>
                        </a:rPr>
                        <m:t>=</m:t>
                      </m:r>
                      <m:d>
                        <m:dPr>
                          <m:begChr m:val="{"/>
                          <m:endChr m:val="}"/>
                          <m:ctrlPr>
                            <a:rPr lang="en-US" altLang="zh-CN" sz="2000" b="0" i="1" smtClean="0">
                              <a:solidFill>
                                <a:srgbClr val="00518E"/>
                              </a:solidFill>
                              <a:latin typeface="Cambria Math" panose="02040503050406030204" pitchFamily="18" charset="0"/>
                              <a:ea typeface="微软雅黑" panose="020B0503020204020204" pitchFamily="34" charset="-122"/>
                            </a:rPr>
                          </m:ctrlPr>
                        </m:dPr>
                        <m:e>
                          <m:d>
                            <m:dPr>
                              <m:ctrlPr>
                                <a:rPr lang="en-US" altLang="zh-CN" sz="2000" b="0" i="1" smtClean="0">
                                  <a:solidFill>
                                    <a:srgbClr val="00518E"/>
                                  </a:solidFill>
                                  <a:latin typeface="Cambria Math" panose="02040503050406030204" pitchFamily="18" charset="0"/>
                                  <a:ea typeface="微软雅黑" panose="020B0503020204020204" pitchFamily="34" charset="-122"/>
                                </a:rPr>
                              </m:ctrlPr>
                            </m:dPr>
                            <m:e>
                              <m:sSub>
                                <m:sSubPr>
                                  <m:ctrlPr>
                                    <a:rPr lang="en-US" altLang="zh-CN" sz="2000" b="0" i="1" smtClean="0">
                                      <a:solidFill>
                                        <a:srgbClr val="00518E"/>
                                      </a:solidFill>
                                      <a:latin typeface="Cambria Math" panose="02040503050406030204" pitchFamily="18" charset="0"/>
                                      <a:ea typeface="微软雅黑" panose="020B0503020204020204" pitchFamily="34" charset="-122"/>
                                    </a:rPr>
                                  </m:ctrlPr>
                                </m:sSubPr>
                                <m:e>
                                  <m:r>
                                    <a:rPr lang="en-US" altLang="zh-CN" sz="2000" b="0" i="1" smtClean="0">
                                      <a:solidFill>
                                        <a:srgbClr val="00518E"/>
                                      </a:solidFill>
                                      <a:latin typeface="Cambria Math" panose="02040503050406030204" pitchFamily="18" charset="0"/>
                                      <a:ea typeface="微软雅黑" panose="020B0503020204020204" pitchFamily="34" charset="-122"/>
                                    </a:rPr>
                                    <m:t>𝑥</m:t>
                                  </m:r>
                                </m:e>
                                <m:sub>
                                  <m:r>
                                    <a:rPr lang="en-US" altLang="zh-CN" sz="2000" b="0" i="1" smtClean="0">
                                      <a:solidFill>
                                        <a:srgbClr val="00518E"/>
                                      </a:solidFill>
                                      <a:latin typeface="Cambria Math" panose="02040503050406030204" pitchFamily="18" charset="0"/>
                                      <a:ea typeface="微软雅黑" panose="020B0503020204020204" pitchFamily="34" charset="-122"/>
                                    </a:rPr>
                                    <m:t>1</m:t>
                                  </m:r>
                                </m:sub>
                              </m:sSub>
                              <m:r>
                                <a:rPr lang="en-US" altLang="zh-CN" sz="2000" b="0" i="1" smtClean="0">
                                  <a:solidFill>
                                    <a:srgbClr val="00518E"/>
                                  </a:solidFill>
                                  <a:latin typeface="Cambria Math" panose="02040503050406030204" pitchFamily="18" charset="0"/>
                                  <a:ea typeface="微软雅黑" panose="020B0503020204020204" pitchFamily="34" charset="-122"/>
                                </a:rPr>
                                <m:t>,</m:t>
                              </m:r>
                              <m:sSub>
                                <m:sSubPr>
                                  <m:ctrlPr>
                                    <a:rPr lang="en-US" altLang="zh-CN" sz="2000" b="0" i="1" smtClean="0">
                                      <a:solidFill>
                                        <a:srgbClr val="00518E"/>
                                      </a:solidFill>
                                      <a:latin typeface="Cambria Math" panose="02040503050406030204" pitchFamily="18" charset="0"/>
                                      <a:ea typeface="微软雅黑" panose="020B0503020204020204" pitchFamily="34" charset="-122"/>
                                    </a:rPr>
                                  </m:ctrlPr>
                                </m:sSubPr>
                                <m:e>
                                  <m:r>
                                    <a:rPr lang="en-US" altLang="zh-CN" sz="2000" b="0" i="1" smtClean="0">
                                      <a:solidFill>
                                        <a:srgbClr val="00518E"/>
                                      </a:solidFill>
                                      <a:latin typeface="Cambria Math" panose="02040503050406030204" pitchFamily="18" charset="0"/>
                                      <a:ea typeface="微软雅黑" panose="020B0503020204020204" pitchFamily="34" charset="-122"/>
                                    </a:rPr>
                                    <m:t>𝑥</m:t>
                                  </m:r>
                                </m:e>
                                <m:sub>
                                  <m:r>
                                    <a:rPr lang="en-US" altLang="zh-CN" sz="2000" b="0" i="1" smtClean="0">
                                      <a:solidFill>
                                        <a:srgbClr val="00518E"/>
                                      </a:solidFill>
                                      <a:latin typeface="Cambria Math" panose="02040503050406030204" pitchFamily="18" charset="0"/>
                                      <a:ea typeface="微软雅黑" panose="020B0503020204020204" pitchFamily="34" charset="-122"/>
                                    </a:rPr>
                                    <m:t>2</m:t>
                                  </m:r>
                                </m:sub>
                              </m:sSub>
                            </m:e>
                          </m:d>
                        </m:e>
                      </m:d>
                    </m:oMath>
                  </m:oMathPara>
                </a14:m>
                <a:endParaRPr lang="en-US" altLang="zh-CN" sz="2000" dirty="0">
                  <a:solidFill>
                    <a:srgbClr val="00518E"/>
                  </a:solidFill>
                  <a:latin typeface="微软雅黑" panose="020B0503020204020204" pitchFamily="34" charset="-122"/>
                  <a:ea typeface="微软雅黑" panose="020B0503020204020204" pitchFamily="34" charset="-122"/>
                </a:endParaRPr>
              </a:p>
              <a:p>
                <a:pPr>
                  <a:lnSpc>
                    <a:spcPct val="150000"/>
                  </a:lnSpc>
                </a:pPr>
                <a:r>
                  <a:rPr lang="zh-CN" altLang="en-US" sz="2000" b="0" dirty="0">
                    <a:solidFill>
                      <a:srgbClr val="00518E"/>
                    </a:solidFill>
                    <a:latin typeface="微软雅黑" panose="020B0503020204020204" pitchFamily="34" charset="-122"/>
                    <a:ea typeface="微软雅黑" panose="020B0503020204020204" pitchFamily="34" charset="-122"/>
                  </a:rPr>
                  <a:t>使用 </a:t>
                </a:r>
                <a:r>
                  <a:rPr lang="en-US" altLang="zh-CN" sz="2000" b="0" dirty="0">
                    <a:solidFill>
                      <a:srgbClr val="00518E"/>
                    </a:solidFill>
                    <a:latin typeface="微软雅黑" panose="020B0503020204020204" pitchFamily="34" charset="-122"/>
                    <a:ea typeface="微软雅黑" panose="020B0503020204020204" pitchFamily="34" charset="-122"/>
                  </a:rPr>
                  <a:t>model = </a:t>
                </a:r>
                <a:r>
                  <a:rPr lang="en-US" altLang="zh-CN" sz="2000" b="0" dirty="0" err="1">
                    <a:solidFill>
                      <a:srgbClr val="00518E"/>
                    </a:solidFill>
                    <a:latin typeface="微软雅黑" panose="020B0503020204020204" pitchFamily="34" charset="-122"/>
                    <a:ea typeface="微软雅黑" panose="020B0503020204020204" pitchFamily="34" charset="-122"/>
                  </a:rPr>
                  <a:t>Kmeans</a:t>
                </a:r>
                <a:r>
                  <a:rPr lang="en-US" altLang="zh-CN" sz="2000" b="0" dirty="0">
                    <a:solidFill>
                      <a:srgbClr val="00518E"/>
                    </a:solidFill>
                    <a:latin typeface="微软雅黑" panose="020B0503020204020204" pitchFamily="34" charset="-122"/>
                    <a:ea typeface="微软雅黑" panose="020B0503020204020204" pitchFamily="34" charset="-122"/>
                  </a:rPr>
                  <a:t>(</a:t>
                </a:r>
                <a:r>
                  <a:rPr lang="en-US" altLang="zh-CN" sz="2000" b="0" dirty="0" err="1">
                    <a:solidFill>
                      <a:srgbClr val="00518E"/>
                    </a:solidFill>
                    <a:latin typeface="微软雅黑" panose="020B0503020204020204" pitchFamily="34" charset="-122"/>
                    <a:ea typeface="微软雅黑" panose="020B0503020204020204" pitchFamily="34" charset="-122"/>
                  </a:rPr>
                  <a:t>n_clusters</a:t>
                </a:r>
                <a:r>
                  <a:rPr lang="en-US" altLang="zh-CN" sz="2000" b="0" dirty="0">
                    <a:solidFill>
                      <a:srgbClr val="00518E"/>
                    </a:solidFill>
                    <a:latin typeface="微软雅黑" panose="020B0503020204020204" pitchFamily="34" charset="-122"/>
                    <a:ea typeface="微软雅黑" panose="020B0503020204020204" pitchFamily="34" charset="-122"/>
                  </a:rPr>
                  <a:t>=3)</a:t>
                </a:r>
              </a:p>
              <a:p>
                <a:pPr>
                  <a:lnSpc>
                    <a:spcPct val="150000"/>
                  </a:lnSpc>
                </a:pPr>
                <a:r>
                  <a:rPr lang="en-US" altLang="zh-CN" sz="2000" dirty="0" err="1">
                    <a:solidFill>
                      <a:srgbClr val="00518E"/>
                    </a:solidFill>
                    <a:latin typeface="微软雅黑" panose="020B0503020204020204" pitchFamily="34" charset="-122"/>
                    <a:ea typeface="微软雅黑" panose="020B0503020204020204" pitchFamily="34" charset="-122"/>
                  </a:rPr>
                  <a:t>model.fit</a:t>
                </a:r>
                <a:r>
                  <a:rPr lang="en-US" altLang="zh-CN" sz="2000" dirty="0">
                    <a:solidFill>
                      <a:srgbClr val="00518E"/>
                    </a:solidFill>
                    <a:latin typeface="微软雅黑" panose="020B0503020204020204" pitchFamily="34" charset="-122"/>
                    <a:ea typeface="微软雅黑" panose="020B0503020204020204" pitchFamily="34" charset="-122"/>
                  </a:rPr>
                  <a:t>(X) </a:t>
                </a:r>
                <a:r>
                  <a:rPr lang="zh-CN" altLang="en-US" sz="2000" dirty="0">
                    <a:solidFill>
                      <a:srgbClr val="00518E"/>
                    </a:solidFill>
                    <a:latin typeface="微软雅黑" panose="020B0503020204020204" pitchFamily="34" charset="-122"/>
                    <a:ea typeface="微软雅黑" panose="020B0503020204020204" pitchFamily="34" charset="-122"/>
                  </a:rPr>
                  <a:t>即可</a:t>
                </a:r>
                <a:endParaRPr lang="en-US" altLang="zh-CN" sz="2000" b="0" dirty="0">
                  <a:solidFill>
                    <a:srgbClr val="00518E"/>
                  </a:solidFill>
                  <a:latin typeface="微软雅黑" panose="020B0503020204020204" pitchFamily="34" charset="-122"/>
                  <a:ea typeface="微软雅黑" panose="020B0503020204020204" pitchFamily="34" charset="-122"/>
                </a:endParaRPr>
              </a:p>
            </p:txBody>
          </p:sp>
        </mc:Choice>
        <mc:Fallback xmlns="">
          <p:sp>
            <p:nvSpPr>
              <p:cNvPr id="11" name="文本框 10">
                <a:extLst>
                  <a:ext uri="{FF2B5EF4-FFF2-40B4-BE49-F238E27FC236}">
                    <a16:creationId xmlns:a16="http://schemas.microsoft.com/office/drawing/2014/main" id="{CAE13942-5AF1-44E2-8293-F63B59269555}"/>
                  </a:ext>
                </a:extLst>
              </p:cNvPr>
              <p:cNvSpPr txBox="1">
                <a:spLocks noRot="1" noChangeAspect="1" noMove="1" noResize="1" noEditPoints="1" noAdjustHandles="1" noChangeArrowheads="1" noChangeShapeType="1" noTextEdit="1"/>
              </p:cNvSpPr>
              <p:nvPr/>
            </p:nvSpPr>
            <p:spPr>
              <a:xfrm>
                <a:off x="528636" y="1818053"/>
                <a:ext cx="4467570" cy="2346283"/>
              </a:xfrm>
              <a:prstGeom prst="rect">
                <a:avLst/>
              </a:prstGeom>
              <a:blipFill>
                <a:blip r:embed="rId8"/>
                <a:stretch>
                  <a:fillRect l="-1501" r="-3001" b="-3636"/>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2EA02C22-011F-4BF6-82F9-9A6F683E010E}"/>
              </a:ext>
            </a:extLst>
          </p:cNvPr>
          <p:cNvSpPr txBox="1"/>
          <p:nvPr/>
        </p:nvSpPr>
        <p:spPr>
          <a:xfrm>
            <a:off x="942298" y="4517689"/>
            <a:ext cx="4467570" cy="1145955"/>
          </a:xfrm>
          <a:prstGeom prst="rect">
            <a:avLst/>
          </a:prstGeom>
          <a:noFill/>
        </p:spPr>
        <p:txBody>
          <a:bodyPr wrap="square" rtlCol="0">
            <a:spAutoFit/>
          </a:bodyPr>
          <a:lstStyle/>
          <a:p>
            <a:pPr>
              <a:lnSpc>
                <a:spcPct val="150000"/>
              </a:lnSpc>
            </a:pPr>
            <a:r>
              <a:rPr lang="zh-CN" altLang="en-US" sz="2000" b="0" dirty="0">
                <a:solidFill>
                  <a:srgbClr val="00518E"/>
                </a:solidFill>
                <a:latin typeface="微软雅黑" panose="020B0503020204020204" pitchFamily="34" charset="-122"/>
                <a:ea typeface="微软雅黑" panose="020B0503020204020204" pitchFamily="34" charset="-122"/>
              </a:rPr>
              <a:t>监督学习中 </a:t>
            </a:r>
            <a:r>
              <a:rPr lang="en-US" altLang="zh-CN" sz="2000" b="0" dirty="0" err="1">
                <a:solidFill>
                  <a:srgbClr val="00518E"/>
                </a:solidFill>
                <a:latin typeface="微软雅黑" panose="020B0503020204020204" pitchFamily="34" charset="-122"/>
                <a:ea typeface="微软雅黑" panose="020B0503020204020204" pitchFamily="34" charset="-122"/>
              </a:rPr>
              <a:t>model.fit</a:t>
            </a:r>
            <a:r>
              <a:rPr lang="en-US" altLang="zh-CN" sz="2000" b="0" dirty="0">
                <a:solidFill>
                  <a:srgbClr val="00518E"/>
                </a:solidFill>
                <a:latin typeface="微软雅黑" panose="020B0503020204020204" pitchFamily="34" charset="-122"/>
                <a:ea typeface="微软雅黑" panose="020B0503020204020204" pitchFamily="34" charset="-122"/>
              </a:rPr>
              <a:t>(X,</a:t>
            </a:r>
            <a:r>
              <a:rPr lang="en-US" altLang="zh-CN" sz="2800" b="0" dirty="0">
                <a:solidFill>
                  <a:srgbClr val="FF0000"/>
                </a:solidFill>
                <a:latin typeface="微软雅黑" panose="020B0503020204020204" pitchFamily="34" charset="-122"/>
                <a:ea typeface="微软雅黑" panose="020B0503020204020204" pitchFamily="34" charset="-122"/>
              </a:rPr>
              <a:t>Y</a:t>
            </a:r>
            <a:r>
              <a:rPr lang="en-US" altLang="zh-CN" sz="2000" b="0" dirty="0">
                <a:solidFill>
                  <a:srgbClr val="00518E"/>
                </a:solidFill>
                <a:latin typeface="微软雅黑" panose="020B0503020204020204" pitchFamily="34" charset="-122"/>
                <a:ea typeface="微软雅黑" panose="020B0503020204020204" pitchFamily="34" charset="-122"/>
              </a:rPr>
              <a:t>)</a:t>
            </a:r>
          </a:p>
          <a:p>
            <a:pPr>
              <a:lnSpc>
                <a:spcPct val="150000"/>
              </a:lnSpc>
            </a:pPr>
            <a:r>
              <a:rPr lang="zh-CN" altLang="en-US" sz="2000" dirty="0">
                <a:solidFill>
                  <a:srgbClr val="00518E"/>
                </a:solidFill>
                <a:latin typeface="微软雅黑" panose="020B0503020204020204" pitchFamily="34" charset="-122"/>
                <a:ea typeface="微软雅黑" panose="020B0503020204020204" pitchFamily="34" charset="-122"/>
              </a:rPr>
              <a:t>无监督学习 </a:t>
            </a:r>
            <a:r>
              <a:rPr lang="en-US" altLang="zh-CN" sz="2000" dirty="0" err="1">
                <a:solidFill>
                  <a:srgbClr val="00518E"/>
                </a:solidFill>
                <a:latin typeface="微软雅黑" panose="020B0503020204020204" pitchFamily="34" charset="-122"/>
                <a:ea typeface="微软雅黑" panose="020B0503020204020204" pitchFamily="34" charset="-122"/>
              </a:rPr>
              <a:t>model.fit</a:t>
            </a:r>
            <a:r>
              <a:rPr lang="en-US" altLang="zh-CN" sz="2000" dirty="0">
                <a:solidFill>
                  <a:srgbClr val="00518E"/>
                </a:solidFill>
                <a:latin typeface="微软雅黑" panose="020B0503020204020204" pitchFamily="34" charset="-122"/>
                <a:ea typeface="微软雅黑" panose="020B0503020204020204" pitchFamily="34" charset="-122"/>
              </a:rPr>
              <a:t>(X)</a:t>
            </a:r>
            <a:endParaRPr lang="en-US" altLang="zh-CN" sz="2000" b="0" dirty="0">
              <a:solidFill>
                <a:srgbClr val="00518E"/>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6A0F5ACA-263F-4C70-9468-3ECF385670EC}"/>
              </a:ext>
            </a:extLst>
          </p:cNvPr>
          <p:cNvPicPr>
            <a:picLocks noChangeAspect="1"/>
          </p:cNvPicPr>
          <p:nvPr/>
        </p:nvPicPr>
        <p:blipFill>
          <a:blip r:embed="rId9"/>
          <a:stretch>
            <a:fillRect/>
          </a:stretch>
        </p:blipFill>
        <p:spPr>
          <a:xfrm>
            <a:off x="5229043" y="1692326"/>
            <a:ext cx="6721539" cy="3971318"/>
          </a:xfrm>
          <a:prstGeom prst="rect">
            <a:avLst/>
          </a:prstGeom>
        </p:spPr>
      </p:pic>
    </p:spTree>
    <p:custDataLst>
      <p:tags r:id="rId1"/>
    </p:custDataLst>
    <p:extLst>
      <p:ext uri="{BB962C8B-B14F-4D97-AF65-F5344CB8AC3E}">
        <p14:creationId xmlns:p14="http://schemas.microsoft.com/office/powerpoint/2010/main" val="219767651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FULL_TEXT_BEAUTIFY_COPY_ID" val="150995365"/>
</p:tagLst>
</file>

<file path=ppt/tags/tag10.xml><?xml version="1.0" encoding="utf-8"?>
<p:tagLst xmlns:a="http://schemas.openxmlformats.org/drawingml/2006/main" xmlns:r="http://schemas.openxmlformats.org/officeDocument/2006/relationships" xmlns:p="http://schemas.openxmlformats.org/presentationml/2006/main">
  <p:tag name="KSO_WM_FULL_TEXT_BEAUTIFY_COPY_ID" val="22"/>
</p:tagLst>
</file>

<file path=ppt/tags/tag100.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101.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102.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103.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104.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105.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106.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107.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108.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109.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11.xml><?xml version="1.0" encoding="utf-8"?>
<p:tagLst xmlns:a="http://schemas.openxmlformats.org/drawingml/2006/main" xmlns:r="http://schemas.openxmlformats.org/officeDocument/2006/relationships" xmlns:p="http://schemas.openxmlformats.org/presentationml/2006/main">
  <p:tag name="KSO_WM_FULL_TEXT_BEAUTIFY_COPY_ID" val="18"/>
</p:tagLst>
</file>

<file path=ppt/tags/tag110.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111.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112.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113.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114.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115.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116.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117.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118.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119.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12.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120.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121.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122.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123.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124.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125.xml><?xml version="1.0" encoding="utf-8"?>
<p:tagLst xmlns:a="http://schemas.openxmlformats.org/drawingml/2006/main" xmlns:r="http://schemas.openxmlformats.org/officeDocument/2006/relationships" xmlns:p="http://schemas.openxmlformats.org/presentationml/2006/main">
  <p:tag name="KSO_WM_FULL_TEXT_BEAUTIFY_COPY_ID" val="150995356"/>
</p:tagLst>
</file>

<file path=ppt/tags/tag126.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127.xml><?xml version="1.0" encoding="utf-8"?>
<p:tagLst xmlns:a="http://schemas.openxmlformats.org/drawingml/2006/main" xmlns:r="http://schemas.openxmlformats.org/officeDocument/2006/relationships" xmlns:p="http://schemas.openxmlformats.org/presentationml/2006/main">
  <p:tag name="KSO_WM_FULL_TEXT_BEAUTIFY_COPY_ID" val="6"/>
</p:tagLst>
</file>

<file path=ppt/tags/tag128.xml><?xml version="1.0" encoding="utf-8"?>
<p:tagLst xmlns:a="http://schemas.openxmlformats.org/drawingml/2006/main" xmlns:r="http://schemas.openxmlformats.org/officeDocument/2006/relationships" xmlns:p="http://schemas.openxmlformats.org/presentationml/2006/main">
  <p:tag name="KSO_WM_FULL_TEXT_BEAUTIFY_COPY_ID" val="10"/>
</p:tagLst>
</file>

<file path=ppt/tags/tag129.xml><?xml version="1.0" encoding="utf-8"?>
<p:tagLst xmlns:a="http://schemas.openxmlformats.org/drawingml/2006/main" xmlns:r="http://schemas.openxmlformats.org/officeDocument/2006/relationships" xmlns:p="http://schemas.openxmlformats.org/presentationml/2006/main">
  <p:tag name="KSO_WM_FULL_TEXT_BEAUTIFY_COPY_ID" val="11"/>
</p:tagLst>
</file>

<file path=ppt/tags/tag13.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130.xml><?xml version="1.0" encoding="utf-8"?>
<p:tagLst xmlns:a="http://schemas.openxmlformats.org/drawingml/2006/main" xmlns:r="http://schemas.openxmlformats.org/officeDocument/2006/relationships" xmlns:p="http://schemas.openxmlformats.org/presentationml/2006/main">
  <p:tag name="KSO_WM_FULL_TEXT_BEAUTIFY_COPY_ID" val="12"/>
</p:tagLst>
</file>

<file path=ppt/tags/tag131.xml><?xml version="1.0" encoding="utf-8"?>
<p:tagLst xmlns:a="http://schemas.openxmlformats.org/drawingml/2006/main" xmlns:r="http://schemas.openxmlformats.org/officeDocument/2006/relationships" xmlns:p="http://schemas.openxmlformats.org/presentationml/2006/main">
  <p:tag name="KSO_WM_FULL_TEXT_BEAUTIFY_COPY_ID" val="22"/>
</p:tagLst>
</file>

<file path=ppt/tags/tag132.xml><?xml version="1.0" encoding="utf-8"?>
<p:tagLst xmlns:a="http://schemas.openxmlformats.org/drawingml/2006/main" xmlns:r="http://schemas.openxmlformats.org/officeDocument/2006/relationships" xmlns:p="http://schemas.openxmlformats.org/presentationml/2006/main">
  <p:tag name="KSO_WM_FULL_TEXT_BEAUTIFY_COPY_ID" val="18"/>
</p:tagLst>
</file>

<file path=ppt/tags/tag133.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134.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135.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136.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137.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138.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139.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14.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140.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141.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142.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143.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144.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145.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146.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147.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148.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149.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15.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150.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151.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152.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153.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154.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155.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156.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157.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158.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159.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16.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160.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161.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162.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163.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164.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165.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166.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167.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168.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169.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17.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170.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171.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172.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173.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174.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175.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176.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177.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178.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179.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18.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180.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181.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182.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183.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184.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185.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186.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187.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188.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189.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19.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190.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191.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192.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193.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194.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195.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196.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197.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198.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199.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2.xml><?xml version="1.0" encoding="utf-8"?>
<p:tagLst xmlns:a="http://schemas.openxmlformats.org/drawingml/2006/main" xmlns:r="http://schemas.openxmlformats.org/officeDocument/2006/relationships" xmlns:p="http://schemas.openxmlformats.org/presentationml/2006/main">
  <p:tag name="KSO_WM_FULL_TEXT_BEAUTIFY_COPY_ID" val="20"/>
</p:tagLst>
</file>

<file path=ppt/tags/tag20.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200.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201.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202.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203.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204.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205.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206.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207.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208.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209.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21.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210.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211.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212.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213.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214.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215.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216.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217.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218.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219.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22.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220.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221.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222.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223.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224.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225.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226.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227.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228.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229.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23.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230.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231.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232.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233.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234.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235.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236.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237.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238.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239.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24.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240.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241.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242.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243.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244.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245.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246.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247.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248.xml><?xml version="1.0" encoding="utf-8"?>
<p:tagLst xmlns:a="http://schemas.openxmlformats.org/drawingml/2006/main" xmlns:r="http://schemas.openxmlformats.org/officeDocument/2006/relationships" xmlns:p="http://schemas.openxmlformats.org/presentationml/2006/main">
  <p:tag name="KSO_WM_FULL_TEXT_BEAUTIFY_COPY_ID" val="150995356"/>
</p:tagLst>
</file>

<file path=ppt/tags/tag249.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25.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250.xml><?xml version="1.0" encoding="utf-8"?>
<p:tagLst xmlns:a="http://schemas.openxmlformats.org/drawingml/2006/main" xmlns:r="http://schemas.openxmlformats.org/officeDocument/2006/relationships" xmlns:p="http://schemas.openxmlformats.org/presentationml/2006/main">
  <p:tag name="KSO_WM_FULL_TEXT_BEAUTIFY_COPY_ID" val="6"/>
</p:tagLst>
</file>

<file path=ppt/tags/tag251.xml><?xml version="1.0" encoding="utf-8"?>
<p:tagLst xmlns:a="http://schemas.openxmlformats.org/drawingml/2006/main" xmlns:r="http://schemas.openxmlformats.org/officeDocument/2006/relationships" xmlns:p="http://schemas.openxmlformats.org/presentationml/2006/main">
  <p:tag name="KSO_WM_FULL_TEXT_BEAUTIFY_COPY_ID" val="10"/>
</p:tagLst>
</file>

<file path=ppt/tags/tag252.xml><?xml version="1.0" encoding="utf-8"?>
<p:tagLst xmlns:a="http://schemas.openxmlformats.org/drawingml/2006/main" xmlns:r="http://schemas.openxmlformats.org/officeDocument/2006/relationships" xmlns:p="http://schemas.openxmlformats.org/presentationml/2006/main">
  <p:tag name="KSO_WM_FULL_TEXT_BEAUTIFY_COPY_ID" val="11"/>
</p:tagLst>
</file>

<file path=ppt/tags/tag253.xml><?xml version="1.0" encoding="utf-8"?>
<p:tagLst xmlns:a="http://schemas.openxmlformats.org/drawingml/2006/main" xmlns:r="http://schemas.openxmlformats.org/officeDocument/2006/relationships" xmlns:p="http://schemas.openxmlformats.org/presentationml/2006/main">
  <p:tag name="KSO_WM_FULL_TEXT_BEAUTIFY_COPY_ID" val="12"/>
</p:tagLst>
</file>

<file path=ppt/tags/tag254.xml><?xml version="1.0" encoding="utf-8"?>
<p:tagLst xmlns:a="http://schemas.openxmlformats.org/drawingml/2006/main" xmlns:r="http://schemas.openxmlformats.org/officeDocument/2006/relationships" xmlns:p="http://schemas.openxmlformats.org/presentationml/2006/main">
  <p:tag name="KSO_WM_FULL_TEXT_BEAUTIFY_COPY_ID" val="22"/>
</p:tagLst>
</file>

<file path=ppt/tags/tag255.xml><?xml version="1.0" encoding="utf-8"?>
<p:tagLst xmlns:a="http://schemas.openxmlformats.org/drawingml/2006/main" xmlns:r="http://schemas.openxmlformats.org/officeDocument/2006/relationships" xmlns:p="http://schemas.openxmlformats.org/presentationml/2006/main">
  <p:tag name="KSO_WM_FULL_TEXT_BEAUTIFY_COPY_ID" val="18"/>
</p:tagLst>
</file>

<file path=ppt/tags/tag256.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257.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258.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259.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26.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260.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261.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262.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263.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264.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265.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266.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267.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268.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269.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27.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270.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271.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272.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273.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274.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275.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276.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277.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278.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279.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28.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280.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281.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282.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283.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284.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285.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286.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287.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288.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289.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29.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290.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291.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292.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293.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294.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295.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296.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297.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298.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299.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3.xml><?xml version="1.0" encoding="utf-8"?>
<p:tagLst xmlns:a="http://schemas.openxmlformats.org/drawingml/2006/main" xmlns:r="http://schemas.openxmlformats.org/officeDocument/2006/relationships" xmlns:p="http://schemas.openxmlformats.org/presentationml/2006/main">
  <p:tag name="KSO_WM_FULL_TEXT_BEAUTIFY_COPY_ID" val="7"/>
</p:tagLst>
</file>

<file path=ppt/tags/tag30.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300.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301.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302.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303.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304.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305.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306.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307.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308.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309.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31.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310.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311.xml><?xml version="1.0" encoding="utf-8"?>
<p:tagLst xmlns:a="http://schemas.openxmlformats.org/drawingml/2006/main" xmlns:r="http://schemas.openxmlformats.org/officeDocument/2006/relationships" xmlns:p="http://schemas.openxmlformats.org/presentationml/2006/main">
  <p:tag name="KSO_WM_FULL_TEXT_BEAUTIFY_COPY_ID" val="150995356"/>
</p:tagLst>
</file>

<file path=ppt/tags/tag312.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313.xml><?xml version="1.0" encoding="utf-8"?>
<p:tagLst xmlns:a="http://schemas.openxmlformats.org/drawingml/2006/main" xmlns:r="http://schemas.openxmlformats.org/officeDocument/2006/relationships" xmlns:p="http://schemas.openxmlformats.org/presentationml/2006/main">
  <p:tag name="KSO_WM_FULL_TEXT_BEAUTIFY_COPY_ID" val="6"/>
</p:tagLst>
</file>

<file path=ppt/tags/tag314.xml><?xml version="1.0" encoding="utf-8"?>
<p:tagLst xmlns:a="http://schemas.openxmlformats.org/drawingml/2006/main" xmlns:r="http://schemas.openxmlformats.org/officeDocument/2006/relationships" xmlns:p="http://schemas.openxmlformats.org/presentationml/2006/main">
  <p:tag name="KSO_WM_FULL_TEXT_BEAUTIFY_COPY_ID" val="10"/>
</p:tagLst>
</file>

<file path=ppt/tags/tag315.xml><?xml version="1.0" encoding="utf-8"?>
<p:tagLst xmlns:a="http://schemas.openxmlformats.org/drawingml/2006/main" xmlns:r="http://schemas.openxmlformats.org/officeDocument/2006/relationships" xmlns:p="http://schemas.openxmlformats.org/presentationml/2006/main">
  <p:tag name="KSO_WM_FULL_TEXT_BEAUTIFY_COPY_ID" val="11"/>
</p:tagLst>
</file>

<file path=ppt/tags/tag316.xml><?xml version="1.0" encoding="utf-8"?>
<p:tagLst xmlns:a="http://schemas.openxmlformats.org/drawingml/2006/main" xmlns:r="http://schemas.openxmlformats.org/officeDocument/2006/relationships" xmlns:p="http://schemas.openxmlformats.org/presentationml/2006/main">
  <p:tag name="KSO_WM_FULL_TEXT_BEAUTIFY_COPY_ID" val="12"/>
</p:tagLst>
</file>

<file path=ppt/tags/tag317.xml><?xml version="1.0" encoding="utf-8"?>
<p:tagLst xmlns:a="http://schemas.openxmlformats.org/drawingml/2006/main" xmlns:r="http://schemas.openxmlformats.org/officeDocument/2006/relationships" xmlns:p="http://schemas.openxmlformats.org/presentationml/2006/main">
  <p:tag name="KSO_WM_FULL_TEXT_BEAUTIFY_COPY_ID" val="22"/>
</p:tagLst>
</file>

<file path=ppt/tags/tag318.xml><?xml version="1.0" encoding="utf-8"?>
<p:tagLst xmlns:a="http://schemas.openxmlformats.org/drawingml/2006/main" xmlns:r="http://schemas.openxmlformats.org/officeDocument/2006/relationships" xmlns:p="http://schemas.openxmlformats.org/presentationml/2006/main">
  <p:tag name="KSO_WM_FULL_TEXT_BEAUTIFY_COPY_ID" val="18"/>
</p:tagLst>
</file>

<file path=ppt/tags/tag319.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32.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320.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321.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322.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323.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324.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325.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326.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327.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328.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329.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33.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330.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331.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332.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333.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34.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35.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36.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37.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38.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39.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4.xml><?xml version="1.0" encoding="utf-8"?>
<p:tagLst xmlns:a="http://schemas.openxmlformats.org/drawingml/2006/main" xmlns:r="http://schemas.openxmlformats.org/officeDocument/2006/relationships" xmlns:p="http://schemas.openxmlformats.org/presentationml/2006/main">
  <p:tag name="KSO_WM_FULL_TEXT_BEAUTIFY_COPY_ID" val="150995356"/>
</p:tagLst>
</file>

<file path=ppt/tags/tag40.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41.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42.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43.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44.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45.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46.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47.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48.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49.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5.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50.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51.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52.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53.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54.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55.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56.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57.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58.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59.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6.xml><?xml version="1.0" encoding="utf-8"?>
<p:tagLst xmlns:a="http://schemas.openxmlformats.org/drawingml/2006/main" xmlns:r="http://schemas.openxmlformats.org/officeDocument/2006/relationships" xmlns:p="http://schemas.openxmlformats.org/presentationml/2006/main">
  <p:tag name="KSO_WM_FULL_TEXT_BEAUTIFY_COPY_ID" val="6"/>
</p:tagLst>
</file>

<file path=ppt/tags/tag60.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61.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62.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63.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64.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65.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66.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67.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68.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69.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7.xml><?xml version="1.0" encoding="utf-8"?>
<p:tagLst xmlns:a="http://schemas.openxmlformats.org/drawingml/2006/main" xmlns:r="http://schemas.openxmlformats.org/officeDocument/2006/relationships" xmlns:p="http://schemas.openxmlformats.org/presentationml/2006/main">
  <p:tag name="KSO_WM_FULL_TEXT_BEAUTIFY_COPY_ID" val="10"/>
</p:tagLst>
</file>

<file path=ppt/tags/tag70.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71.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72.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73.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74.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75.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76.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77.xml><?xml version="1.0" encoding="utf-8"?>
<p:tagLst xmlns:a="http://schemas.openxmlformats.org/drawingml/2006/main" xmlns:r="http://schemas.openxmlformats.org/officeDocument/2006/relationships" xmlns:p="http://schemas.openxmlformats.org/presentationml/2006/main">
  <p:tag name="KSO_WM_FULL_TEXT_BEAUTIFY_COPY_ID" val="150995356"/>
</p:tagLst>
</file>

<file path=ppt/tags/tag78.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79.xml><?xml version="1.0" encoding="utf-8"?>
<p:tagLst xmlns:a="http://schemas.openxmlformats.org/drawingml/2006/main" xmlns:r="http://schemas.openxmlformats.org/officeDocument/2006/relationships" xmlns:p="http://schemas.openxmlformats.org/presentationml/2006/main">
  <p:tag name="KSO_WM_FULL_TEXT_BEAUTIFY_COPY_ID" val="6"/>
</p:tagLst>
</file>

<file path=ppt/tags/tag8.xml><?xml version="1.0" encoding="utf-8"?>
<p:tagLst xmlns:a="http://schemas.openxmlformats.org/drawingml/2006/main" xmlns:r="http://schemas.openxmlformats.org/officeDocument/2006/relationships" xmlns:p="http://schemas.openxmlformats.org/presentationml/2006/main">
  <p:tag name="KSO_WM_FULL_TEXT_BEAUTIFY_COPY_ID" val="11"/>
</p:tagLst>
</file>

<file path=ppt/tags/tag80.xml><?xml version="1.0" encoding="utf-8"?>
<p:tagLst xmlns:a="http://schemas.openxmlformats.org/drawingml/2006/main" xmlns:r="http://schemas.openxmlformats.org/officeDocument/2006/relationships" xmlns:p="http://schemas.openxmlformats.org/presentationml/2006/main">
  <p:tag name="KSO_WM_FULL_TEXT_BEAUTIFY_COPY_ID" val="10"/>
</p:tagLst>
</file>

<file path=ppt/tags/tag81.xml><?xml version="1.0" encoding="utf-8"?>
<p:tagLst xmlns:a="http://schemas.openxmlformats.org/drawingml/2006/main" xmlns:r="http://schemas.openxmlformats.org/officeDocument/2006/relationships" xmlns:p="http://schemas.openxmlformats.org/presentationml/2006/main">
  <p:tag name="KSO_WM_FULL_TEXT_BEAUTIFY_COPY_ID" val="11"/>
</p:tagLst>
</file>

<file path=ppt/tags/tag82.xml><?xml version="1.0" encoding="utf-8"?>
<p:tagLst xmlns:a="http://schemas.openxmlformats.org/drawingml/2006/main" xmlns:r="http://schemas.openxmlformats.org/officeDocument/2006/relationships" xmlns:p="http://schemas.openxmlformats.org/presentationml/2006/main">
  <p:tag name="KSO_WM_FULL_TEXT_BEAUTIFY_COPY_ID" val="12"/>
</p:tagLst>
</file>

<file path=ppt/tags/tag83.xml><?xml version="1.0" encoding="utf-8"?>
<p:tagLst xmlns:a="http://schemas.openxmlformats.org/drawingml/2006/main" xmlns:r="http://schemas.openxmlformats.org/officeDocument/2006/relationships" xmlns:p="http://schemas.openxmlformats.org/presentationml/2006/main">
  <p:tag name="KSO_WM_FULL_TEXT_BEAUTIFY_COPY_ID" val="22"/>
</p:tagLst>
</file>

<file path=ppt/tags/tag84.xml><?xml version="1.0" encoding="utf-8"?>
<p:tagLst xmlns:a="http://schemas.openxmlformats.org/drawingml/2006/main" xmlns:r="http://schemas.openxmlformats.org/officeDocument/2006/relationships" xmlns:p="http://schemas.openxmlformats.org/presentationml/2006/main">
  <p:tag name="KSO_WM_FULL_TEXT_BEAUTIFY_COPY_ID" val="18"/>
</p:tagLst>
</file>

<file path=ppt/tags/tag85.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86.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87.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88.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89.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9.xml><?xml version="1.0" encoding="utf-8"?>
<p:tagLst xmlns:a="http://schemas.openxmlformats.org/drawingml/2006/main" xmlns:r="http://schemas.openxmlformats.org/officeDocument/2006/relationships" xmlns:p="http://schemas.openxmlformats.org/presentationml/2006/main">
  <p:tag name="KSO_WM_FULL_TEXT_BEAUTIFY_COPY_ID" val="12"/>
</p:tagLst>
</file>

<file path=ppt/tags/tag90.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91.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92.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93.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94.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95.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96.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97.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98.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99.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1440</TotalTime>
  <Words>4849</Words>
  <Application>Microsoft Office PowerPoint</Application>
  <PresentationFormat>宽屏</PresentationFormat>
  <Paragraphs>791</Paragraphs>
  <Slides>65</Slides>
  <Notes>60</Notes>
  <HiddenSlides>0</HiddenSlides>
  <MMClips>3</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65</vt:i4>
      </vt:variant>
    </vt:vector>
  </HeadingPairs>
  <TitlesOfParts>
    <vt:vector size="78" baseType="lpstr">
      <vt:lpstr>CMSS12</vt:lpstr>
      <vt:lpstr>Harding</vt:lpstr>
      <vt:lpstr>Noto Sans S Chinese Bold</vt:lpstr>
      <vt:lpstr>等线</vt:lpstr>
      <vt:lpstr>等线 Light</vt:lpstr>
      <vt:lpstr>微软雅黑</vt:lpstr>
      <vt:lpstr>Arial</vt:lpstr>
      <vt:lpstr>Arial Black</vt:lpstr>
      <vt:lpstr>Calibri</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liu hongjia</dc:creator>
  <cp:lastModifiedBy>liu hongjia</cp:lastModifiedBy>
  <cp:revision>13</cp:revision>
  <dcterms:created xsi:type="dcterms:W3CDTF">2021-11-29T03:39:59Z</dcterms:created>
  <dcterms:modified xsi:type="dcterms:W3CDTF">2021-12-01T14:28:21Z</dcterms:modified>
</cp:coreProperties>
</file>